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Default Extension="fntdata" ContentType="application/x-fontdata"/>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ppt/theme/theme1.xml" ContentType="application/vnd.openxmlformats-officedocument.theme+xml"/>
  <Override PartName="/ppt/theme/theme12.xml" ContentType="application/vnd.openxmlformats-officedocument.theme+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media/image1.png" ContentType="image/png"/>
  <Override PartName="/ppt/slides/slide18.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2.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25.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2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_rels/slide22.xml.rels" ContentType="application/vnd.openxmlformats-package.relationships+xml"/>
  <Override PartName="/ppt/slides/_rels/slide18.xml.rels" ContentType="application/vnd.openxmlformats-package.relationships+xml"/>
  <Override PartName="/ppt/slides/_rels/slide1.xml.rels" ContentType="application/vnd.openxmlformats-package.relationships+xml"/>
  <Override PartName="/ppt/slides/_rels/slide20.xml.rels" ContentType="application/vnd.openxmlformats-package.relationships+xml"/>
  <Override PartName="/ppt/slides/_rels/slide2.xml.rels" ContentType="application/vnd.openxmlformats-package.relationships+xml"/>
  <Override PartName="/ppt/slides/_rels/slide21.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25.xml.rels" ContentType="application/vnd.openxmlformats-package.relationships+xml"/>
  <Override PartName="/ppt/slides/_rels/slide11.xml.rels" ContentType="application/vnd.openxmlformats-package.relationships+xml"/>
  <Override PartName="/ppt/slides/_rels/slide8.xml.rels" ContentType="application/vnd.openxmlformats-package.relationships+xml"/>
  <Override PartName="/ppt/slides/_rels/slide26.xml.rels" ContentType="application/vnd.openxmlformats-package.relationships+xml"/>
  <Override PartName="/ppt/slides/_rels/slide10.xml.rels" ContentType="application/vnd.openxmlformats-package.relationships+xml"/>
  <Override PartName="/ppt/slides/_rels/slide9.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comments/comment21.xml" ContentType="application/vnd.openxmlformats-officedocument.presentationml.comments+xml"/>
  <Override PartName="/ppt/comments/comment12.xml" ContentType="application/vnd.openxmlformats-officedocument.presentationml.comments+xml"/>
  <Override PartName="/ppt/comments/comment19.xml" ContentType="application/vnd.openxmlformats-officedocument.presentationml.comments+xml"/>
  <Override PartName="/ppt/slideMasters/slideMaster1.xml" ContentType="application/vnd.openxmlformats-officedocument.presentationml.slideMaster+xml"/>
  <Override PartName="/ppt/slideMasters/_rels/slideMaster1.xml.rels" ContentType="application/vnd.openxmlformats-package.relationshi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_rels/notesSlide31.xml.rels" ContentType="application/vnd.openxmlformats-package.relationships+xml"/>
  <Override PartName="/ppt/notesSlides/_rels/notesSlide1.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notesSlide4.xml" ContentType="application/vnd.openxmlformats-officedocument.presentationml.notesSlide+xml"/>
  <Override PartName="/ppt/notesSlides/notesSlide31.xml" ContentType="application/vnd.openxmlformats-officedocument.presentationml.notesSlide+xml"/>
  <Override PartName="/ppt/fonts/Font_4_Roboto_BoldItalic.fntdata" ContentType="application/x-fontdata"/>
  <Override PartName="/ppt/fonts/Font_5_Microsoft_YaHei_Regular.fntdata" ContentType="application/x-fontdata"/>
  <Override PartName="/ppt/fonts/Font_1_Roboto_Regular.fntdata" ContentType="application/x-fontdata"/>
  <Override PartName="/ppt/fonts/Font_2_Roboto_Bold.fntdata" ContentType="application/x-fontdata"/>
  <Override PartName="/ppt/fonts/Font_3_Roboto_Italic.fntdata" ContentType="application/x-fontdata"/>
  <Override PartName="/ppt/commentAuthors.xml" ContentType="application/vnd.openxmlformats-officedocument.presentationml.commentAuthors+xml"/>
  <Override PartName="/ppt/presProps.xml" ContentType="application/vnd.openxmlformats-officedocument.presentationml.presProps+xml"/>
  <Override PartName="/ppt/_rels/presentation.xml.rels" ContentType="application/vnd.openxmlformats-package.relationships+xml"/>
  <Override PartName="/_rels/.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embedTrueTypeFonts="1">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Lst>
  <p:sldSz cx="6858000" cy="9906000"/>
  <p:notesSz cx="6858000" cy="9144000"/>
  <p:embeddedFontLst>
    <p:embeddedFont>
      <p:font typeface="Roboto"/>
      <p:regular r:id="rId35"/>
      <p:bold r:id="rId36"/>
      <p:italic r:id="rId37"/>
      <p:boldItalic r:id="rId38"/>
    </p:embeddedFont>
    <p:embeddedFont>
      <p:font typeface="Microsoft YaHei"/>
      <p:regular r:id="rId39"/>
    </p:embeddedFont>
  </p:embeddedFontLst>
</p:presentation>
</file>

<file path=ppt/commentAuthors.xml><?xml version="1.0" encoding="utf-8"?>
<p:cmAuthorLst xmlns:p="http://schemas.openxmlformats.org/presentationml/2006/main">
  <p:cmAuthor id="0" name="Rede de Atenção à Pessoa com Deficiência RAPCD" initials="" lastIdx="4" clrIdx="0"/>
</p:cmAuthorLst>
</file>

<file path=ppt/presProps.xml><?xml version="1.0" encoding="utf-8"?>
<p:presentationPr xmlns:a="http://schemas.openxmlformats.org/drawingml/2006/main" xmlns:p="http://schemas.openxmlformats.org/presentationml/2006/main" xmlns:r="http://schemas.openxmlformats.org/officeDocument/2006/relationships">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font" Target="fonts/Font_1_Roboto_Regular.fntdata"/><Relationship Id="rId36" Type="http://schemas.openxmlformats.org/officeDocument/2006/relationships/font" Target="fonts/Font_2_Roboto_Bold.fntdata"/><Relationship Id="rId37" Type="http://schemas.openxmlformats.org/officeDocument/2006/relationships/font" Target="fonts/Font_3_Roboto_Italic.fntdata"/><Relationship Id="rId38" Type="http://schemas.openxmlformats.org/officeDocument/2006/relationships/font" Target="fonts/Font_4_Roboto_BoldItalic.fntdata"/><Relationship Id="rId39" Type="http://schemas.openxmlformats.org/officeDocument/2006/relationships/font" Target="fonts/Font_5_Microsoft_YaHei_Regular.fntdata"/><Relationship Id="rId40" Type="http://schemas.openxmlformats.org/officeDocument/2006/relationships/presProps" Target="presProps.xml"/><Relationship Id="rId41" Type="http://schemas.openxmlformats.org/officeDocument/2006/relationships/commentAuthors" Target="commentAuthors.xml"/>
</Relationships>
</file>

<file path=ppt/comments/comment12.xml><?xml version="1.0" encoding="utf-8"?>
<p:cmLst xmlns:p="http://schemas.openxmlformats.org/presentationml/2006/main">
  <p:cm authorId="0" dt="2025-11-24T15:20:38.729000000" idx="1">
    <p:pos x="360" y="360"/>
    <p:text>Passa para questões de conhecimento geral do paciente e verificação de ajuste medicamentoso.</p:text>
  </p:cm>
</p:cmLst>
</file>

<file path=ppt/comments/comment19.xml><?xml version="1.0" encoding="utf-8"?>
<p:cmLst xmlns:p="http://schemas.openxmlformats.org/presentationml/2006/main">
  <p:cm authorId="0" dt="2025-11-24T15:37:04.307000000" idx="2">
    <p:pos x="360" y="3959"/>
    <p:text>tínhamos feito uma media de dois códigos do sigtap. Optamos por deixar o que diz no código de maior valor por usuário</p:text>
  </p:cm>
</p:cmLst>
</file>

<file path=ppt/comments/comment21.xml><?xml version="1.0" encoding="utf-8"?>
<p:cmLst xmlns:p="http://schemas.openxmlformats.org/presentationml/2006/main">
  <p:cm authorId="0" dt="2025-11-25T11:03:13.835000000" idx="3">
    <p:pos x="360" y="360"/>
    <p:text>Incluidos</p:text>
  </p:cm>
  <p:cm authorId="0" dt="2025-11-25T11:05:39.830000000" idx="4">
    <p:pos x="360" y="720"/>
    <p:text>Passamos para 45 a 90</p:text>
  </p:cm>
</p:cmLst>
</file>

<file path=ppt/notesMasters/_rels/notesMaster1.xml.rels><?xml version="1.0" encoding="UTF-8"?>
<Relationships xmlns="http://schemas.openxmlformats.org/package/2006/relationships"><Relationship Id="rId1" Type="http://schemas.openxmlformats.org/officeDocument/2006/relationships/theme" Target="../theme/theme1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0"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r>
              <a:rPr b="0" lang="pt-BR" sz="1400" strike="noStrike" u="none">
                <a:solidFill>
                  <a:srgbClr val="000000"/>
                </a:solidFill>
                <a:effectLst/>
                <a:uFillTx/>
                <a:latin typeface="Arial"/>
              </a:rPr>
              <a:t>Clique para mover o slide</a:t>
            </a:r>
            <a:endParaRPr b="0" lang="pt-BR" sz="1400" strike="noStrike" u="none">
              <a:solidFill>
                <a:srgbClr val="000000"/>
              </a:solidFill>
              <a:effectLst/>
              <a:uFillTx/>
              <a:latin typeface="Arial"/>
            </a:endParaRPr>
          </a:p>
        </p:txBody>
      </p:sp>
      <p:sp>
        <p:nvSpPr>
          <p:cNvPr id="61"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indent="0">
              <a:buNone/>
            </a:pPr>
            <a:r>
              <a:rPr b="0" lang="pt-BR" sz="2000" strike="noStrike" u="none">
                <a:solidFill>
                  <a:srgbClr val="000000"/>
                </a:solidFill>
                <a:effectLst/>
                <a:uFillTx/>
                <a:latin typeface="Arial"/>
              </a:rPr>
              <a:t>Clique para editar o formato de notas</a:t>
            </a:r>
            <a:endParaRPr b="0" lang="pt-BR" sz="2000" strike="noStrike" u="none">
              <a:solidFill>
                <a:srgbClr val="000000"/>
              </a:solidFill>
              <a:effectLst/>
              <a:uFillTx/>
              <a:latin typeface="Arial"/>
            </a:endParaRPr>
          </a:p>
        </p:txBody>
      </p:sp>
      <p:sp>
        <p:nvSpPr>
          <p:cNvPr id="62" name="PlaceHolder 3"/>
          <p:cNvSpPr>
            <a:spLocks noGrp="1"/>
          </p:cNvSpPr>
          <p:nvPr>
            <p:ph type="hdr"/>
          </p:nvPr>
        </p:nvSpPr>
        <p:spPr>
          <a:xfrm>
            <a:off x="0" y="0"/>
            <a:ext cx="3280680" cy="534240"/>
          </a:xfrm>
          <a:prstGeom prst="rect">
            <a:avLst/>
          </a:prstGeom>
          <a:noFill/>
          <a:ln w="0">
            <a:noFill/>
          </a:ln>
        </p:spPr>
        <p:txBody>
          <a:bodyPr lIns="0" rIns="0" tIns="0" bIns="0" anchor="t">
            <a:noAutofit/>
          </a:bodyPr>
          <a:p>
            <a:pPr indent="0">
              <a:buNone/>
            </a:pPr>
            <a:r>
              <a:rPr b="0" lang="pt-BR" sz="1400" strike="noStrike" u="none">
                <a:solidFill>
                  <a:srgbClr val="000000"/>
                </a:solidFill>
                <a:effectLst/>
                <a:uFillTx/>
                <a:latin typeface="Times New Roman"/>
              </a:rPr>
              <a:t>&lt;cabeçalho&gt;</a:t>
            </a:r>
            <a:endParaRPr b="0" lang="pt-BR" sz="1400" strike="noStrike" u="none">
              <a:solidFill>
                <a:srgbClr val="000000"/>
              </a:solidFill>
              <a:effectLst/>
              <a:uFillTx/>
              <a:latin typeface="Times New Roman"/>
            </a:endParaRPr>
          </a:p>
        </p:txBody>
      </p:sp>
      <p:sp>
        <p:nvSpPr>
          <p:cNvPr id="63" name="PlaceHolder 4"/>
          <p:cNvSpPr>
            <a:spLocks noGrp="1"/>
          </p:cNvSpPr>
          <p:nvPr>
            <p:ph type="dt" idx="34"/>
          </p:nvPr>
        </p:nvSpPr>
        <p:spPr>
          <a:xfrm>
            <a:off x="4278960" y="0"/>
            <a:ext cx="3280680" cy="534240"/>
          </a:xfrm>
          <a:prstGeom prst="rect">
            <a:avLst/>
          </a:prstGeom>
          <a:noFill/>
          <a:ln w="0">
            <a:noFill/>
          </a:ln>
        </p:spPr>
        <p:txBody>
          <a:bodyPr lIns="0" rIns="0" tIns="0" bIns="0" anchor="t">
            <a:noAutofit/>
          </a:bodyPr>
          <a:lstStyle>
            <a:lvl1pPr indent="0" algn="r">
              <a:buNone/>
              <a:defRPr b="0" lang="pt-BR" sz="1400" strike="noStrike" u="none">
                <a:solidFill>
                  <a:srgbClr val="000000"/>
                </a:solidFill>
                <a:effectLst/>
                <a:uFillTx/>
                <a:latin typeface="Times New Roman"/>
              </a:defRPr>
            </a:lvl1pPr>
          </a:lstStyle>
          <a:p>
            <a:pPr indent="0" algn="r">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64" name="PlaceHolder 5"/>
          <p:cNvSpPr>
            <a:spLocks noGrp="1"/>
          </p:cNvSpPr>
          <p:nvPr>
            <p:ph type="ftr" idx="35"/>
          </p:nvPr>
        </p:nvSpPr>
        <p:spPr>
          <a:xfrm>
            <a:off x="0" y="10157400"/>
            <a:ext cx="3280680" cy="534240"/>
          </a:xfrm>
          <a:prstGeom prst="rect">
            <a:avLst/>
          </a:prstGeom>
          <a:noFill/>
          <a:ln w="0">
            <a:noFill/>
          </a:ln>
        </p:spPr>
        <p:txBody>
          <a:bodyPr lIns="0" rIns="0" tIns="0" bIns="0" anchor="b">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65" name="PlaceHolder 6"/>
          <p:cNvSpPr>
            <a:spLocks noGrp="1"/>
          </p:cNvSpPr>
          <p:nvPr>
            <p:ph type="sldNum" idx="36"/>
          </p:nvPr>
        </p:nvSpPr>
        <p:spPr>
          <a:xfrm>
            <a:off x="4278960" y="10157400"/>
            <a:ext cx="3280680" cy="534240"/>
          </a:xfrm>
          <a:prstGeom prst="rect">
            <a:avLst/>
          </a:prstGeom>
          <a:noFill/>
          <a:ln w="0">
            <a:noFill/>
          </a:ln>
        </p:spPr>
        <p:txBody>
          <a:bodyPr lIns="0" rIns="0" tIns="0" bIns="0" anchor="b">
            <a:noAutofit/>
          </a:bodyPr>
          <a:lstStyle>
            <a:lvl1pPr indent="0" algn="r">
              <a:buNone/>
              <a:defRPr b="0" lang="pt-BR" sz="1400" strike="noStrike" u="none">
                <a:solidFill>
                  <a:srgbClr val="000000"/>
                </a:solidFill>
                <a:effectLst/>
                <a:uFillTx/>
                <a:latin typeface="Times New Roman"/>
              </a:defRPr>
            </a:lvl1pPr>
          </a:lstStyle>
          <a:p>
            <a:pPr indent="0" algn="r">
              <a:buNone/>
            </a:pPr>
            <a:fld id="{F570F2B8-5DBE-456D-BEEA-04F35B212F16}"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8" name="PlaceHolder 1"/>
          <p:cNvSpPr>
            <a:spLocks noGrp="1"/>
          </p:cNvSpPr>
          <p:nvPr>
            <p:ph type="sldImg"/>
          </p:nvPr>
        </p:nvSpPr>
        <p:spPr>
          <a:xfrm>
            <a:off x="2241720" y="685800"/>
            <a:ext cx="2374560" cy="3428640"/>
          </a:xfrm>
          <a:prstGeom prst="rect">
            <a:avLst/>
          </a:prstGeom>
          <a:ln w="0">
            <a:noFill/>
          </a:ln>
        </p:spPr>
      </p:sp>
      <p:sp>
        <p:nvSpPr>
          <p:cNvPr id="289" name="PlaceHolder 2"/>
          <p:cNvSpPr>
            <a:spLocks noGrp="1"/>
          </p:cNvSpPr>
          <p:nvPr>
            <p:ph type="body"/>
          </p:nvPr>
        </p:nvSpPr>
        <p:spPr>
          <a:xfrm>
            <a:off x="685800" y="4343400"/>
            <a:ext cx="5486040" cy="4114440"/>
          </a:xfrm>
          <a:prstGeom prst="rect">
            <a:avLst/>
          </a:prstGeom>
          <a:noFill/>
          <a:ln w="0">
            <a:noFill/>
          </a:ln>
        </p:spPr>
        <p:txBody>
          <a:bodyPr lIns="91440" rIns="91440" tIns="45720" bIns="45720" anchor="t">
            <a:normAutofit/>
          </a:bodyPr>
          <a:p>
            <a:pPr indent="0">
              <a:buNone/>
            </a:pPr>
            <a:endParaRPr b="0" lang="pt-BR" sz="1200" strike="noStrike" u="none">
              <a:solidFill>
                <a:schemeClr val="dk1"/>
              </a:solidFill>
              <a:effectLst/>
              <a:uFillTx/>
              <a:latin typeface="Calibri"/>
              <a:ea typeface="Calibri"/>
            </a:endParaRPr>
          </a:p>
        </p:txBody>
      </p:sp>
      <p:sp>
        <p:nvSpPr>
          <p:cNvPr id="290" name="PlaceHolder 3"/>
          <p:cNvSpPr>
            <a:spLocks noGrp="1"/>
          </p:cNvSpPr>
          <p:nvPr>
            <p:ph type="sldNum" idx="67"/>
          </p:nvPr>
        </p:nvSpPr>
        <p:spPr>
          <a:xfrm>
            <a:off x="3884760" y="8685360"/>
            <a:ext cx="2971440" cy="45684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pt-BR" sz="1400" strike="noStrike" u="none">
                <a:solidFill>
                  <a:srgbClr val="000000"/>
                </a:solidFill>
                <a:effectLst/>
                <a:uFillTx/>
                <a:latin typeface="Times New Roman"/>
              </a:defRPr>
            </a:lvl1pPr>
          </a:lstStyle>
          <a:p>
            <a:pPr indent="0" algn="r">
              <a:lnSpc>
                <a:spcPct val="100000"/>
              </a:lnSpc>
              <a:buNone/>
              <a:tabLst>
                <a:tab algn="l" pos="0"/>
              </a:tabLst>
            </a:pPr>
            <a:fld id="{B72F08B3-E821-41C0-A0C5-B5A70A2D4D99}"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1" name="PlaceHolder 1"/>
          <p:cNvSpPr>
            <a:spLocks noGrp="1"/>
          </p:cNvSpPr>
          <p:nvPr>
            <p:ph type="sldImg"/>
          </p:nvPr>
        </p:nvSpPr>
        <p:spPr>
          <a:xfrm>
            <a:off x="2241720" y="685800"/>
            <a:ext cx="2374560" cy="3428640"/>
          </a:xfrm>
          <a:prstGeom prst="rect">
            <a:avLst/>
          </a:prstGeom>
          <a:ln w="0">
            <a:noFill/>
          </a:ln>
        </p:spPr>
      </p:sp>
      <p:sp>
        <p:nvSpPr>
          <p:cNvPr id="292" name="PlaceHolder 2"/>
          <p:cNvSpPr>
            <a:spLocks noGrp="1"/>
          </p:cNvSpPr>
          <p:nvPr>
            <p:ph type="body"/>
          </p:nvPr>
        </p:nvSpPr>
        <p:spPr>
          <a:xfrm>
            <a:off x="685800" y="4343400"/>
            <a:ext cx="5486040" cy="4114440"/>
          </a:xfrm>
          <a:prstGeom prst="rect">
            <a:avLst/>
          </a:prstGeom>
          <a:noFill/>
          <a:ln w="0">
            <a:noFill/>
          </a:ln>
        </p:spPr>
        <p:txBody>
          <a:bodyPr lIns="91440" rIns="91440" tIns="45720" bIns="45720" anchor="t">
            <a:normAutofit/>
          </a:bodyPr>
          <a:p>
            <a:pPr indent="0">
              <a:buNone/>
            </a:pPr>
            <a:endParaRPr b="0" lang="pt-BR" sz="1200" strike="noStrike" u="none">
              <a:solidFill>
                <a:schemeClr val="dk1"/>
              </a:solidFill>
              <a:effectLst/>
              <a:uFillTx/>
              <a:latin typeface="Calibri"/>
              <a:ea typeface="Calibri"/>
            </a:endParaRPr>
          </a:p>
        </p:txBody>
      </p:sp>
      <p:sp>
        <p:nvSpPr>
          <p:cNvPr id="293" name="PlaceHolder 3"/>
          <p:cNvSpPr>
            <a:spLocks noGrp="1"/>
          </p:cNvSpPr>
          <p:nvPr>
            <p:ph type="sldNum" idx="68"/>
          </p:nvPr>
        </p:nvSpPr>
        <p:spPr>
          <a:xfrm>
            <a:off x="3884760" y="8685360"/>
            <a:ext cx="2971440" cy="45684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pt-BR" sz="1400" strike="noStrike" u="none">
                <a:solidFill>
                  <a:srgbClr val="000000"/>
                </a:solidFill>
                <a:effectLst/>
                <a:uFillTx/>
                <a:latin typeface="Times New Roman"/>
              </a:defRPr>
            </a:lvl1pPr>
          </a:lstStyle>
          <a:p>
            <a:pPr indent="0" algn="r">
              <a:lnSpc>
                <a:spcPct val="100000"/>
              </a:lnSpc>
              <a:buNone/>
              <a:tabLst>
                <a:tab algn="l" pos="0"/>
              </a:tabLst>
            </a:pPr>
            <a:fld id="{40E5C199-56FC-44FE-855A-28AF4474391C}"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4" name="PlaceHolder 1"/>
          <p:cNvSpPr>
            <a:spLocks noGrp="1"/>
          </p:cNvSpPr>
          <p:nvPr>
            <p:ph type="sldImg"/>
          </p:nvPr>
        </p:nvSpPr>
        <p:spPr>
          <a:xfrm>
            <a:off x="2241720" y="685800"/>
            <a:ext cx="2374560" cy="3428640"/>
          </a:xfrm>
          <a:prstGeom prst="rect">
            <a:avLst/>
          </a:prstGeom>
          <a:ln w="0">
            <a:noFill/>
          </a:ln>
        </p:spPr>
      </p:sp>
      <p:sp>
        <p:nvSpPr>
          <p:cNvPr id="295" name="PlaceHolder 2"/>
          <p:cNvSpPr>
            <a:spLocks noGrp="1"/>
          </p:cNvSpPr>
          <p:nvPr>
            <p:ph type="body"/>
          </p:nvPr>
        </p:nvSpPr>
        <p:spPr>
          <a:xfrm>
            <a:off x="685800" y="4343400"/>
            <a:ext cx="5486040" cy="411444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296" name="PlaceHolder 3"/>
          <p:cNvSpPr>
            <a:spLocks noGrp="1"/>
          </p:cNvSpPr>
          <p:nvPr>
            <p:ph type="sldNum" idx="69"/>
          </p:nvPr>
        </p:nvSpPr>
        <p:spPr>
          <a:xfrm>
            <a:off x="3884760" y="8685360"/>
            <a:ext cx="2971440" cy="45684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pt-BR" sz="1400" strike="noStrike" u="none">
                <a:solidFill>
                  <a:srgbClr val="000000"/>
                </a:solidFill>
                <a:effectLst/>
                <a:uFillTx/>
                <a:latin typeface="Times New Roman"/>
              </a:defRPr>
            </a:lvl1pPr>
          </a:lstStyle>
          <a:p>
            <a:pPr indent="0" algn="r">
              <a:lnSpc>
                <a:spcPct val="100000"/>
              </a:lnSpc>
              <a:buNone/>
              <a:tabLst>
                <a:tab algn="l" pos="0"/>
              </a:tabLst>
            </a:pPr>
            <a:fld id="{8313E87B-8A97-47F2-9BFE-23C383769A43}"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7" name="PlaceHolder 1"/>
          <p:cNvSpPr>
            <a:spLocks noGrp="1"/>
          </p:cNvSpPr>
          <p:nvPr>
            <p:ph type="sldImg"/>
          </p:nvPr>
        </p:nvSpPr>
        <p:spPr>
          <a:xfrm>
            <a:off x="2241720" y="685800"/>
            <a:ext cx="2374560" cy="3428640"/>
          </a:xfrm>
          <a:prstGeom prst="rect">
            <a:avLst/>
          </a:prstGeom>
          <a:ln w="0">
            <a:noFill/>
          </a:ln>
        </p:spPr>
      </p:sp>
      <p:sp>
        <p:nvSpPr>
          <p:cNvPr id="298" name="PlaceHolder 2"/>
          <p:cNvSpPr>
            <a:spLocks noGrp="1"/>
          </p:cNvSpPr>
          <p:nvPr>
            <p:ph type="body"/>
          </p:nvPr>
        </p:nvSpPr>
        <p:spPr>
          <a:xfrm>
            <a:off x="685800" y="4343400"/>
            <a:ext cx="5486040" cy="411444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299" name="PlaceHolder 3"/>
          <p:cNvSpPr>
            <a:spLocks noGrp="1"/>
          </p:cNvSpPr>
          <p:nvPr>
            <p:ph type="sldNum" idx="70"/>
          </p:nvPr>
        </p:nvSpPr>
        <p:spPr>
          <a:xfrm>
            <a:off x="3884760" y="8685360"/>
            <a:ext cx="2971440" cy="45684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pt-BR" sz="1400" strike="noStrike" u="none">
                <a:solidFill>
                  <a:srgbClr val="000000"/>
                </a:solidFill>
                <a:effectLst/>
                <a:uFillTx/>
                <a:latin typeface="Times New Roman"/>
              </a:defRPr>
            </a:lvl1pPr>
          </a:lstStyle>
          <a:p>
            <a:pPr indent="0" algn="r">
              <a:lnSpc>
                <a:spcPct val="100000"/>
              </a:lnSpc>
              <a:buNone/>
              <a:tabLst>
                <a:tab algn="l" pos="0"/>
              </a:tabLst>
            </a:pPr>
            <a:fld id="{DAFC9260-7909-4529-8307-CC50AC6CC5C0}"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p:bg>
      <p:bgPr>
        <a:solidFill>
          <a:schemeClr val="lt1"/>
        </a:solidFill>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514440" y="1621080"/>
            <a:ext cx="5829120" cy="3448440"/>
          </a:xfrm>
          <a:prstGeom prst="rect">
            <a:avLst/>
          </a:prstGeom>
          <a:noFill/>
          <a:ln w="0">
            <a:noFill/>
          </a:ln>
        </p:spPr>
        <p:txBody>
          <a:bodyPr lIns="91440" rIns="91440" tIns="45720" bIns="45720" anchor="b">
            <a:noAutofit/>
          </a:bodyPr>
          <a:p>
            <a:pPr indent="0">
              <a:buNone/>
            </a:pPr>
            <a:r>
              <a:rPr b="0" lang="pt-BR" sz="4500" strike="noStrike" u="none">
                <a:solidFill>
                  <a:srgbClr val="000000"/>
                </a:solidFill>
                <a:effectLst/>
                <a:uFillTx/>
                <a:latin typeface="Arial"/>
              </a:rPr>
              <a:t>Clique para editar o formato do texto do título</a:t>
            </a:r>
            <a:endParaRPr b="0" lang="pt-BR" sz="4500" strike="noStrike" u="none">
              <a:solidFill>
                <a:srgbClr val="000000"/>
              </a:solidFill>
              <a:effectLst/>
              <a:uFillTx/>
              <a:latin typeface="Arial"/>
            </a:endParaRPr>
          </a:p>
        </p:txBody>
      </p:sp>
      <p:sp>
        <p:nvSpPr>
          <p:cNvPr id="3" name="PlaceHolder 2"/>
          <p:cNvSpPr>
            <a:spLocks noGrp="1"/>
          </p:cNvSpPr>
          <p:nvPr>
            <p:ph type="dt" idx="1"/>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4" name="PlaceHolder 3"/>
          <p:cNvSpPr>
            <a:spLocks noGrp="1"/>
          </p:cNvSpPr>
          <p:nvPr>
            <p:ph type="ftr" idx="2"/>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5" name="PlaceHolder 4"/>
          <p:cNvSpPr>
            <a:spLocks noGrp="1"/>
          </p:cNvSpPr>
          <p:nvPr>
            <p:ph type="sldNum" idx="3"/>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67922447-0E3E-47E4-A5F1-BC7C16D760F7}"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
        <p:nvSpPr>
          <p:cNvPr id="6" name="PlaceHolder 5"/>
          <p:cNvSpPr>
            <a:spLocks noGrp="1"/>
          </p:cNvSpPr>
          <p:nvPr>
            <p:ph type="body"/>
          </p:nvPr>
        </p:nvSpPr>
        <p:spPr>
          <a:xfrm>
            <a:off x="342720" y="2317680"/>
            <a:ext cx="6171840" cy="57448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pt-BR" sz="1400" strike="noStrike" u="none">
                <a:solidFill>
                  <a:srgbClr val="000000"/>
                </a:solidFill>
                <a:effectLst/>
                <a:uFillTx/>
                <a:latin typeface="Arial"/>
              </a:rPr>
              <a:t>Clique para editar o formato de texto dos tópicos</a:t>
            </a:r>
            <a:endParaRPr b="0" lang="pt-BR" sz="1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400" strike="noStrike" u="none">
                <a:solidFill>
                  <a:srgbClr val="000000"/>
                </a:solidFill>
                <a:effectLst/>
                <a:uFillTx/>
                <a:latin typeface="Arial"/>
              </a:rPr>
              <a:t>2.º nível de tópicos</a:t>
            </a:r>
            <a:endParaRPr b="0" lang="pt-BR" sz="1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400" strike="noStrike" u="none">
                <a:solidFill>
                  <a:srgbClr val="000000"/>
                </a:solidFill>
                <a:effectLst/>
                <a:uFillTx/>
                <a:latin typeface="Arial"/>
              </a:rPr>
              <a:t>3.º nível de tópicos</a:t>
            </a:r>
            <a:endParaRPr b="0" lang="pt-BR" sz="1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400" strike="noStrike" u="none">
                <a:solidFill>
                  <a:srgbClr val="000000"/>
                </a:solidFill>
                <a:effectLst/>
                <a:uFillTx/>
                <a:latin typeface="Arial"/>
              </a:rPr>
              <a:t>4.º nível de tópicos</a:t>
            </a:r>
            <a:endParaRPr b="0" lang="pt-BR" sz="1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5.º nível de tópicos</a:t>
            </a:r>
            <a:endParaRPr b="0" lang="pt-BR" sz="20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6.º nível de tópicos</a:t>
            </a:r>
            <a:endParaRPr b="0" lang="pt-BR" sz="20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7.º nível de tópicos</a:t>
            </a:r>
            <a:endParaRPr b="0" lang="pt-BR" sz="2000" strike="noStrike" u="none">
              <a:solidFill>
                <a:srgbClr val="000000"/>
              </a:solidFill>
              <a:effectLst/>
              <a:uFillTx/>
              <a:latin typeface="Arial"/>
            </a:endParaRP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x" preserve="1">
  <p:cSld name="VERTICAL_TEXT">
    <p:bg>
      <p:bgPr>
        <a:solidFill>
          <a:schemeClr val="lt1"/>
        </a:solidFill>
      </p:bgPr>
    </p:bg>
    <p:spTree>
      <p:nvGrpSpPr>
        <p:cNvPr id="1" name=""/>
        <p:cNvGrpSpPr/>
        <p:nvPr/>
      </p:nvGrpSpPr>
      <p:grpSpPr>
        <a:xfrm>
          <a:off x="0" y="0"/>
          <a:ext cx="0" cy="0"/>
          <a:chOff x="0" y="0"/>
          <a:chExt cx="0" cy="0"/>
        </a:xfrm>
      </p:grpSpPr>
      <p:sp>
        <p:nvSpPr>
          <p:cNvPr id="7" name="PlaceHolder 1"/>
          <p:cNvSpPr>
            <a:spLocks noGrp="1"/>
          </p:cNvSpPr>
          <p:nvPr>
            <p:ph type="title"/>
          </p:nvPr>
        </p:nvSpPr>
        <p:spPr>
          <a:xfrm>
            <a:off x="471600" y="527040"/>
            <a:ext cx="5914800" cy="191412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8" name="PlaceHolder 2"/>
          <p:cNvSpPr>
            <a:spLocks noGrp="1"/>
          </p:cNvSpPr>
          <p:nvPr>
            <p:ph type="body"/>
          </p:nvPr>
        </p:nvSpPr>
        <p:spPr>
          <a:xfrm rot="5400000">
            <a:off x="286560" y="2821680"/>
            <a:ext cx="6284520" cy="591480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9" name="PlaceHolder 3"/>
          <p:cNvSpPr>
            <a:spLocks noGrp="1"/>
          </p:cNvSpPr>
          <p:nvPr>
            <p:ph type="dt" idx="4"/>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10" name="PlaceHolder 4"/>
          <p:cNvSpPr>
            <a:spLocks noGrp="1"/>
          </p:cNvSpPr>
          <p:nvPr>
            <p:ph type="ftr" idx="5"/>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11" name="PlaceHolder 5"/>
          <p:cNvSpPr>
            <a:spLocks noGrp="1"/>
          </p:cNvSpPr>
          <p:nvPr>
            <p:ph type="sldNum" idx="6"/>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DEDE8AD4-ECD0-454B-8934-B926E4BBDF1D}"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itleAndTx" preserve="1">
  <p:cSld name="VERTICAL_TITLE_AND_VERTICAL_TEXT">
    <p:bg>
      <p:bgPr>
        <a:solidFill>
          <a:schemeClr val="lt1"/>
        </a:solidFill>
      </p:bgPr>
    </p:bg>
    <p:spTree>
      <p:nvGrpSpPr>
        <p:cNvPr id="1" name=""/>
        <p:cNvGrpSpPr/>
        <p:nvPr/>
      </p:nvGrpSpPr>
      <p:grpSpPr>
        <a:xfrm>
          <a:off x="0" y="0"/>
          <a:ext cx="0" cy="0"/>
          <a:chOff x="0" y="0"/>
          <a:chExt cx="0" cy="0"/>
        </a:xfrm>
      </p:grpSpPr>
      <p:sp>
        <p:nvSpPr>
          <p:cNvPr id="12" name="PlaceHolder 1"/>
          <p:cNvSpPr>
            <a:spLocks noGrp="1"/>
          </p:cNvSpPr>
          <p:nvPr>
            <p:ph type="title"/>
          </p:nvPr>
        </p:nvSpPr>
        <p:spPr>
          <a:xfrm rot="5400000">
            <a:off x="1449720" y="3985200"/>
            <a:ext cx="8394480" cy="147852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13" name="PlaceHolder 2"/>
          <p:cNvSpPr>
            <a:spLocks noGrp="1"/>
          </p:cNvSpPr>
          <p:nvPr>
            <p:ph type="body"/>
          </p:nvPr>
        </p:nvSpPr>
        <p:spPr>
          <a:xfrm rot="5400000">
            <a:off x="-1550160" y="2549160"/>
            <a:ext cx="8394480" cy="435024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14" name="PlaceHolder 3"/>
          <p:cNvSpPr>
            <a:spLocks noGrp="1"/>
          </p:cNvSpPr>
          <p:nvPr>
            <p:ph type="dt" idx="7"/>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15" name="PlaceHolder 4"/>
          <p:cNvSpPr>
            <a:spLocks noGrp="1"/>
          </p:cNvSpPr>
          <p:nvPr>
            <p:ph type="ftr" idx="8"/>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16" name="PlaceHolder 5"/>
          <p:cNvSpPr>
            <a:spLocks noGrp="1"/>
          </p:cNvSpPr>
          <p:nvPr>
            <p:ph type="sldNum" idx="9"/>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C3C0CA7C-6255-449F-A887-E44A78CD88C7}"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OBJECT">
    <p:bg>
      <p:bgPr>
        <a:solidFill>
          <a:schemeClr val="lt1"/>
        </a:solidFill>
      </p:bgPr>
    </p:bg>
    <p:spTree>
      <p:nvGrpSpPr>
        <p:cNvPr id="1" name=""/>
        <p:cNvGrpSpPr/>
        <p:nvPr/>
      </p:nvGrpSpPr>
      <p:grpSpPr>
        <a:xfrm>
          <a:off x="0" y="0"/>
          <a:ext cx="0" cy="0"/>
          <a:chOff x="0" y="0"/>
          <a:chExt cx="0" cy="0"/>
        </a:xfrm>
      </p:grpSpPr>
      <p:sp>
        <p:nvSpPr>
          <p:cNvPr id="17" name="PlaceHolder 1"/>
          <p:cNvSpPr>
            <a:spLocks noGrp="1"/>
          </p:cNvSpPr>
          <p:nvPr>
            <p:ph type="title"/>
          </p:nvPr>
        </p:nvSpPr>
        <p:spPr>
          <a:xfrm>
            <a:off x="471600" y="527040"/>
            <a:ext cx="5914800" cy="191412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18" name="PlaceHolder 2"/>
          <p:cNvSpPr>
            <a:spLocks noGrp="1"/>
          </p:cNvSpPr>
          <p:nvPr>
            <p:ph type="body"/>
          </p:nvPr>
        </p:nvSpPr>
        <p:spPr>
          <a:xfrm>
            <a:off x="471600" y="2637000"/>
            <a:ext cx="5914800" cy="628452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19" name="PlaceHolder 3"/>
          <p:cNvSpPr>
            <a:spLocks noGrp="1"/>
          </p:cNvSpPr>
          <p:nvPr>
            <p:ph type="dt" idx="10"/>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20" name="PlaceHolder 4"/>
          <p:cNvSpPr>
            <a:spLocks noGrp="1"/>
          </p:cNvSpPr>
          <p:nvPr>
            <p:ph type="ftr" idx="11"/>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21" name="PlaceHolder 5"/>
          <p:cNvSpPr>
            <a:spLocks noGrp="1"/>
          </p:cNvSpPr>
          <p:nvPr>
            <p:ph type="sldNum" idx="12"/>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A0DF45E9-7362-4733-9839-595DA3EB2B5C}"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SECTION_HEADER">
    <p:bg>
      <p:bgPr>
        <a:solidFill>
          <a:schemeClr val="lt1"/>
        </a:solidFill>
      </p:bgPr>
    </p:bg>
    <p:spTree>
      <p:nvGrpSpPr>
        <p:cNvPr id="1" name=""/>
        <p:cNvGrpSpPr/>
        <p:nvPr/>
      </p:nvGrpSpPr>
      <p:grpSpPr>
        <a:xfrm>
          <a:off x="0" y="0"/>
          <a:ext cx="0" cy="0"/>
          <a:chOff x="0" y="0"/>
          <a:chExt cx="0" cy="0"/>
        </a:xfrm>
      </p:grpSpPr>
      <p:sp>
        <p:nvSpPr>
          <p:cNvPr id="22" name="PlaceHolder 1"/>
          <p:cNvSpPr>
            <a:spLocks noGrp="1"/>
          </p:cNvSpPr>
          <p:nvPr>
            <p:ph type="title"/>
          </p:nvPr>
        </p:nvSpPr>
        <p:spPr>
          <a:xfrm>
            <a:off x="468000" y="2469600"/>
            <a:ext cx="5914800" cy="4120200"/>
          </a:xfrm>
          <a:prstGeom prst="rect">
            <a:avLst/>
          </a:prstGeom>
          <a:noFill/>
          <a:ln w="0">
            <a:noFill/>
          </a:ln>
        </p:spPr>
        <p:txBody>
          <a:bodyPr lIns="91440" rIns="91440" tIns="45720" bIns="45720" anchor="b">
            <a:noAutofit/>
          </a:bodyPr>
          <a:p>
            <a:pPr indent="0">
              <a:buNone/>
            </a:pPr>
            <a:r>
              <a:rPr b="0" lang="pt-BR" sz="4500" strike="noStrike" u="none">
                <a:solidFill>
                  <a:srgbClr val="000000"/>
                </a:solidFill>
                <a:effectLst/>
                <a:uFillTx/>
                <a:latin typeface="Arial"/>
              </a:rPr>
              <a:t>Clique para editar o formato do texto do título</a:t>
            </a:r>
            <a:endParaRPr b="0" lang="pt-BR" sz="4500" strike="noStrike" u="none">
              <a:solidFill>
                <a:srgbClr val="000000"/>
              </a:solidFill>
              <a:effectLst/>
              <a:uFillTx/>
              <a:latin typeface="Arial"/>
            </a:endParaRPr>
          </a:p>
        </p:txBody>
      </p:sp>
      <p:sp>
        <p:nvSpPr>
          <p:cNvPr id="23" name="PlaceHolder 2"/>
          <p:cNvSpPr>
            <a:spLocks noGrp="1"/>
          </p:cNvSpPr>
          <p:nvPr>
            <p:ph type="body"/>
          </p:nvPr>
        </p:nvSpPr>
        <p:spPr>
          <a:xfrm>
            <a:off x="468000" y="6629400"/>
            <a:ext cx="5914800" cy="216648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1800" strike="noStrike" u="none">
                <a:solidFill>
                  <a:srgbClr val="000000"/>
                </a:solidFill>
                <a:effectLst/>
                <a:uFillTx/>
                <a:latin typeface="Arial"/>
              </a:rPr>
              <a:t>Clique para editar o formato de texto dos tópicos</a:t>
            </a:r>
            <a:endParaRPr b="0" lang="pt-BR" sz="1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800" strike="noStrike" u="none">
                <a:solidFill>
                  <a:srgbClr val="000000"/>
                </a:solidFill>
                <a:effectLst/>
                <a:uFillTx/>
                <a:latin typeface="Arial"/>
              </a:rPr>
              <a:t>2.º nível de tópicos</a:t>
            </a:r>
            <a:endParaRPr b="0" lang="pt-BR" sz="1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800" strike="noStrike" u="none">
                <a:solidFill>
                  <a:srgbClr val="000000"/>
                </a:solidFill>
                <a:effectLst/>
                <a:uFillTx/>
                <a:latin typeface="Arial"/>
              </a:rPr>
              <a:t>3.º nível de tópicos</a:t>
            </a:r>
            <a:endParaRPr b="0" lang="pt-BR" sz="1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800" strike="noStrike" u="none">
                <a:solidFill>
                  <a:srgbClr val="000000"/>
                </a:solidFill>
                <a:effectLst/>
                <a:uFillTx/>
                <a:latin typeface="Arial"/>
              </a:rPr>
              <a:t>4.º nível de tópicos</a:t>
            </a:r>
            <a:endParaRPr b="0" lang="pt-BR" sz="1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5.º nível de tópicos</a:t>
            </a:r>
            <a:endParaRPr b="0" lang="pt-BR" sz="1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6.º nível de tópicos</a:t>
            </a:r>
            <a:endParaRPr b="0" lang="pt-BR" sz="1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7.º nível de tópicos</a:t>
            </a:r>
            <a:endParaRPr b="0" lang="pt-BR" sz="1800" strike="noStrike" u="none">
              <a:solidFill>
                <a:srgbClr val="000000"/>
              </a:solidFill>
              <a:effectLst/>
              <a:uFillTx/>
              <a:latin typeface="Arial"/>
            </a:endParaRPr>
          </a:p>
        </p:txBody>
      </p:sp>
      <p:sp>
        <p:nvSpPr>
          <p:cNvPr id="24" name="PlaceHolder 3"/>
          <p:cNvSpPr>
            <a:spLocks noGrp="1"/>
          </p:cNvSpPr>
          <p:nvPr>
            <p:ph type="dt" idx="13"/>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25" name="PlaceHolder 4"/>
          <p:cNvSpPr>
            <a:spLocks noGrp="1"/>
          </p:cNvSpPr>
          <p:nvPr>
            <p:ph type="ftr" idx="14"/>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26" name="PlaceHolder 5"/>
          <p:cNvSpPr>
            <a:spLocks noGrp="1"/>
          </p:cNvSpPr>
          <p:nvPr>
            <p:ph type="sldNum" idx="15"/>
          </p:nvPr>
        </p:nvSpPr>
        <p:spPr>
          <a:xfrm>
            <a:off x="531648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1E640820-D1D7-429C-A0DE-BFA574BDD867}"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WO_OBJECTS">
    <p:bg>
      <p:bgPr>
        <a:solidFill>
          <a:schemeClr val="lt1"/>
        </a:solidFill>
      </p:bgPr>
    </p:bg>
    <p:spTree>
      <p:nvGrpSpPr>
        <p:cNvPr id="1" name=""/>
        <p:cNvGrpSpPr/>
        <p:nvPr/>
      </p:nvGrpSpPr>
      <p:grpSpPr>
        <a:xfrm>
          <a:off x="0" y="0"/>
          <a:ext cx="0" cy="0"/>
          <a:chOff x="0" y="0"/>
          <a:chExt cx="0" cy="0"/>
        </a:xfrm>
      </p:grpSpPr>
      <p:sp>
        <p:nvSpPr>
          <p:cNvPr id="27" name="PlaceHolder 1"/>
          <p:cNvSpPr>
            <a:spLocks noGrp="1"/>
          </p:cNvSpPr>
          <p:nvPr>
            <p:ph type="title"/>
          </p:nvPr>
        </p:nvSpPr>
        <p:spPr>
          <a:xfrm>
            <a:off x="471600" y="527040"/>
            <a:ext cx="5914800" cy="191412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28" name="PlaceHolder 2"/>
          <p:cNvSpPr>
            <a:spLocks noGrp="1"/>
          </p:cNvSpPr>
          <p:nvPr>
            <p:ph type="body"/>
          </p:nvPr>
        </p:nvSpPr>
        <p:spPr>
          <a:xfrm>
            <a:off x="471600" y="2637000"/>
            <a:ext cx="2914200" cy="628488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29" name="PlaceHolder 3"/>
          <p:cNvSpPr>
            <a:spLocks noGrp="1"/>
          </p:cNvSpPr>
          <p:nvPr>
            <p:ph type="body"/>
          </p:nvPr>
        </p:nvSpPr>
        <p:spPr>
          <a:xfrm>
            <a:off x="3471840" y="2637000"/>
            <a:ext cx="2914200" cy="628488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30" name="PlaceHolder 4"/>
          <p:cNvSpPr>
            <a:spLocks noGrp="1"/>
          </p:cNvSpPr>
          <p:nvPr>
            <p:ph type="dt" idx="16"/>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31" name="PlaceHolder 5"/>
          <p:cNvSpPr>
            <a:spLocks noGrp="1"/>
          </p:cNvSpPr>
          <p:nvPr>
            <p:ph type="ftr" idx="17"/>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32" name="PlaceHolder 6"/>
          <p:cNvSpPr>
            <a:spLocks noGrp="1"/>
          </p:cNvSpPr>
          <p:nvPr>
            <p:ph type="sldNum" idx="18"/>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F6C0DB46-BC3E-423B-986D-332E999C71B1}"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WO_OBJECTS_WITH_TEXT">
    <p:bg>
      <p:bgPr>
        <a:solidFill>
          <a:schemeClr val="lt1"/>
        </a:solidFill>
      </p:bgPr>
    </p:bg>
    <p:spTree>
      <p:nvGrpSpPr>
        <p:cNvPr id="1" name=""/>
        <p:cNvGrpSpPr/>
        <p:nvPr/>
      </p:nvGrpSpPr>
      <p:grpSpPr>
        <a:xfrm>
          <a:off x="0" y="0"/>
          <a:ext cx="0" cy="0"/>
          <a:chOff x="0" y="0"/>
          <a:chExt cx="0" cy="0"/>
        </a:xfrm>
      </p:grpSpPr>
      <p:sp>
        <p:nvSpPr>
          <p:cNvPr id="33" name="PlaceHolder 1"/>
          <p:cNvSpPr>
            <a:spLocks noGrp="1"/>
          </p:cNvSpPr>
          <p:nvPr>
            <p:ph type="title"/>
          </p:nvPr>
        </p:nvSpPr>
        <p:spPr>
          <a:xfrm>
            <a:off x="472320" y="527400"/>
            <a:ext cx="5914800" cy="191448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34" name="PlaceHolder 2"/>
          <p:cNvSpPr>
            <a:spLocks noGrp="1"/>
          </p:cNvSpPr>
          <p:nvPr>
            <p:ph type="body"/>
          </p:nvPr>
        </p:nvSpPr>
        <p:spPr>
          <a:xfrm>
            <a:off x="472320" y="2428200"/>
            <a:ext cx="2900880" cy="1189800"/>
          </a:xfrm>
          <a:prstGeom prst="rect">
            <a:avLst/>
          </a:prstGeom>
          <a:noFill/>
          <a:ln w="0">
            <a:noFill/>
          </a:ln>
        </p:spPr>
        <p:txBody>
          <a:bodyPr lIns="91440" rIns="91440" tIns="45720" bIns="45720" anchor="b">
            <a:noAutofit/>
          </a:bodyPr>
          <a:p>
            <a:pPr marL="432000" indent="-324000">
              <a:spcBef>
                <a:spcPts val="1417"/>
              </a:spcBef>
              <a:buClr>
                <a:srgbClr val="000000"/>
              </a:buClr>
              <a:buSzPct val="45000"/>
              <a:buFont typeface="Wingdings" charset="2"/>
              <a:buChar char=""/>
            </a:pPr>
            <a:r>
              <a:rPr b="0" lang="pt-BR" sz="1800" strike="noStrike" u="none">
                <a:solidFill>
                  <a:srgbClr val="000000"/>
                </a:solidFill>
                <a:effectLst/>
                <a:uFillTx/>
                <a:latin typeface="Arial"/>
              </a:rPr>
              <a:t>Clique para editar o formato de texto dos tópicos</a:t>
            </a:r>
            <a:endParaRPr b="0" lang="pt-BR" sz="1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800" strike="noStrike" u="none">
                <a:solidFill>
                  <a:srgbClr val="000000"/>
                </a:solidFill>
                <a:effectLst/>
                <a:uFillTx/>
                <a:latin typeface="Arial"/>
              </a:rPr>
              <a:t>2.º nível de tópicos</a:t>
            </a:r>
            <a:endParaRPr b="0" lang="pt-BR" sz="1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800" strike="noStrike" u="none">
                <a:solidFill>
                  <a:srgbClr val="000000"/>
                </a:solidFill>
                <a:effectLst/>
                <a:uFillTx/>
                <a:latin typeface="Arial"/>
              </a:rPr>
              <a:t>3.º nível de tópicos</a:t>
            </a:r>
            <a:endParaRPr b="0" lang="pt-BR" sz="1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800" strike="noStrike" u="none">
                <a:solidFill>
                  <a:srgbClr val="000000"/>
                </a:solidFill>
                <a:effectLst/>
                <a:uFillTx/>
                <a:latin typeface="Arial"/>
              </a:rPr>
              <a:t>4.º nível de tópicos</a:t>
            </a:r>
            <a:endParaRPr b="0" lang="pt-BR" sz="1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5.º nível de tópicos</a:t>
            </a:r>
            <a:endParaRPr b="0" lang="pt-BR" sz="1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6.º nível de tópicos</a:t>
            </a:r>
            <a:endParaRPr b="0" lang="pt-BR" sz="1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7.º nível de tópicos</a:t>
            </a:r>
            <a:endParaRPr b="0" lang="pt-BR" sz="1800" strike="noStrike" u="none">
              <a:solidFill>
                <a:srgbClr val="000000"/>
              </a:solidFill>
              <a:effectLst/>
              <a:uFillTx/>
              <a:latin typeface="Arial"/>
            </a:endParaRPr>
          </a:p>
        </p:txBody>
      </p:sp>
      <p:sp>
        <p:nvSpPr>
          <p:cNvPr id="35" name="PlaceHolder 3"/>
          <p:cNvSpPr>
            <a:spLocks noGrp="1"/>
          </p:cNvSpPr>
          <p:nvPr>
            <p:ph type="body"/>
          </p:nvPr>
        </p:nvSpPr>
        <p:spPr>
          <a:xfrm>
            <a:off x="472320" y="3618360"/>
            <a:ext cx="2900880" cy="532188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36" name="PlaceHolder 4"/>
          <p:cNvSpPr>
            <a:spLocks noGrp="1"/>
          </p:cNvSpPr>
          <p:nvPr>
            <p:ph type="body"/>
          </p:nvPr>
        </p:nvSpPr>
        <p:spPr>
          <a:xfrm>
            <a:off x="3471840" y="2428200"/>
            <a:ext cx="2915280" cy="1189800"/>
          </a:xfrm>
          <a:prstGeom prst="rect">
            <a:avLst/>
          </a:prstGeom>
          <a:noFill/>
          <a:ln w="0">
            <a:noFill/>
          </a:ln>
        </p:spPr>
        <p:txBody>
          <a:bodyPr lIns="91440" rIns="91440" tIns="45720" bIns="45720" anchor="b">
            <a:noAutofit/>
          </a:bodyPr>
          <a:p>
            <a:pPr marL="432000" indent="-324000">
              <a:spcBef>
                <a:spcPts val="1417"/>
              </a:spcBef>
              <a:buClr>
                <a:srgbClr val="000000"/>
              </a:buClr>
              <a:buSzPct val="45000"/>
              <a:buFont typeface="Wingdings" charset="2"/>
              <a:buChar char=""/>
            </a:pPr>
            <a:r>
              <a:rPr b="0" lang="pt-BR" sz="1800" strike="noStrike" u="none">
                <a:solidFill>
                  <a:srgbClr val="000000"/>
                </a:solidFill>
                <a:effectLst/>
                <a:uFillTx/>
                <a:latin typeface="Arial"/>
              </a:rPr>
              <a:t>Clique para editar o formato de texto dos tópicos</a:t>
            </a:r>
            <a:endParaRPr b="0" lang="pt-BR" sz="1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800" strike="noStrike" u="none">
                <a:solidFill>
                  <a:srgbClr val="000000"/>
                </a:solidFill>
                <a:effectLst/>
                <a:uFillTx/>
                <a:latin typeface="Arial"/>
              </a:rPr>
              <a:t>2.º nível de tópicos</a:t>
            </a:r>
            <a:endParaRPr b="0" lang="pt-BR" sz="1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800" strike="noStrike" u="none">
                <a:solidFill>
                  <a:srgbClr val="000000"/>
                </a:solidFill>
                <a:effectLst/>
                <a:uFillTx/>
                <a:latin typeface="Arial"/>
              </a:rPr>
              <a:t>3.º nível de tópicos</a:t>
            </a:r>
            <a:endParaRPr b="0" lang="pt-BR" sz="1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800" strike="noStrike" u="none">
                <a:solidFill>
                  <a:srgbClr val="000000"/>
                </a:solidFill>
                <a:effectLst/>
                <a:uFillTx/>
                <a:latin typeface="Arial"/>
              </a:rPr>
              <a:t>4.º nível de tópicos</a:t>
            </a:r>
            <a:endParaRPr b="0" lang="pt-BR" sz="1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5.º nível de tópicos</a:t>
            </a:r>
            <a:endParaRPr b="0" lang="pt-BR" sz="1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6.º nível de tópicos</a:t>
            </a:r>
            <a:endParaRPr b="0" lang="pt-BR" sz="1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7.º nível de tópicos</a:t>
            </a:r>
            <a:endParaRPr b="0" lang="pt-BR" sz="1800" strike="noStrike" u="none">
              <a:solidFill>
                <a:srgbClr val="000000"/>
              </a:solidFill>
              <a:effectLst/>
              <a:uFillTx/>
              <a:latin typeface="Arial"/>
            </a:endParaRPr>
          </a:p>
        </p:txBody>
      </p:sp>
      <p:sp>
        <p:nvSpPr>
          <p:cNvPr id="37" name="PlaceHolder 5"/>
          <p:cNvSpPr>
            <a:spLocks noGrp="1"/>
          </p:cNvSpPr>
          <p:nvPr>
            <p:ph type="body"/>
          </p:nvPr>
        </p:nvSpPr>
        <p:spPr>
          <a:xfrm>
            <a:off x="3471840" y="3618360"/>
            <a:ext cx="2915280" cy="532188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100" strike="noStrike" u="none">
                <a:solidFill>
                  <a:srgbClr val="000000"/>
                </a:solidFill>
                <a:effectLst/>
                <a:uFillTx/>
                <a:latin typeface="Arial"/>
              </a:rPr>
              <a:t>Clique para editar o formato de texto dos tópicos</a:t>
            </a:r>
            <a:endParaRPr b="0" lang="pt-BR" sz="21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100" strike="noStrike" u="none">
                <a:solidFill>
                  <a:srgbClr val="000000"/>
                </a:solidFill>
                <a:effectLst/>
                <a:uFillTx/>
                <a:latin typeface="Arial"/>
              </a:rPr>
              <a:t>2.º nível de tópicos</a:t>
            </a:r>
            <a:endParaRPr b="0" lang="pt-BR" sz="21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100" strike="noStrike" u="none">
                <a:solidFill>
                  <a:srgbClr val="000000"/>
                </a:solidFill>
                <a:effectLst/>
                <a:uFillTx/>
                <a:latin typeface="Arial"/>
              </a:rPr>
              <a:t>3.º nível de tópicos</a:t>
            </a:r>
            <a:endParaRPr b="0" lang="pt-BR" sz="21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100" strike="noStrike" u="none">
                <a:solidFill>
                  <a:srgbClr val="000000"/>
                </a:solidFill>
                <a:effectLst/>
                <a:uFillTx/>
                <a:latin typeface="Arial"/>
              </a:rPr>
              <a:t>4.º nível de tópicos</a:t>
            </a:r>
            <a:endParaRPr b="0" lang="pt-BR" sz="21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5.º nível de tópicos</a:t>
            </a:r>
            <a:endParaRPr b="0" lang="pt-BR" sz="21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6.º nível de tópicos</a:t>
            </a:r>
            <a:endParaRPr b="0" lang="pt-BR" sz="21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100" strike="noStrike" u="none">
                <a:solidFill>
                  <a:srgbClr val="000000"/>
                </a:solidFill>
                <a:effectLst/>
                <a:uFillTx/>
                <a:latin typeface="Arial"/>
              </a:rPr>
              <a:t>7.º nível de tópicos</a:t>
            </a:r>
            <a:endParaRPr b="0" lang="pt-BR" sz="2100" strike="noStrike" u="none">
              <a:solidFill>
                <a:srgbClr val="000000"/>
              </a:solidFill>
              <a:effectLst/>
              <a:uFillTx/>
              <a:latin typeface="Arial"/>
            </a:endParaRPr>
          </a:p>
        </p:txBody>
      </p:sp>
      <p:sp>
        <p:nvSpPr>
          <p:cNvPr id="38" name="PlaceHolder 6"/>
          <p:cNvSpPr>
            <a:spLocks noGrp="1"/>
          </p:cNvSpPr>
          <p:nvPr>
            <p:ph type="dt" idx="19"/>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39" name="PlaceHolder 7"/>
          <p:cNvSpPr>
            <a:spLocks noGrp="1"/>
          </p:cNvSpPr>
          <p:nvPr>
            <p:ph type="ftr" idx="20"/>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0" name="PlaceHolder 8"/>
          <p:cNvSpPr>
            <a:spLocks noGrp="1"/>
          </p:cNvSpPr>
          <p:nvPr>
            <p:ph type="sldNum" idx="21"/>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04A6CE13-3C38-4B75-82C3-FD667793BD39}"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_ONLY">
    <p:bg>
      <p:bgPr>
        <a:solidFill>
          <a:schemeClr val="lt1"/>
        </a:solidFill>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471600" y="527040"/>
            <a:ext cx="5914800" cy="1914120"/>
          </a:xfrm>
          <a:prstGeom prst="rect">
            <a:avLst/>
          </a:prstGeom>
          <a:noFill/>
          <a:ln w="0">
            <a:noFill/>
          </a:ln>
        </p:spPr>
        <p:txBody>
          <a:bodyPr lIns="91440" rIns="91440" tIns="45720" bIns="45720" anchor="ctr">
            <a:noAutofit/>
          </a:bodyPr>
          <a:p>
            <a:pPr indent="0">
              <a:buNone/>
            </a:pPr>
            <a:r>
              <a:rPr b="0" lang="pt-BR" sz="3300" strike="noStrike" u="none">
                <a:solidFill>
                  <a:srgbClr val="000000"/>
                </a:solidFill>
                <a:effectLst/>
                <a:uFillTx/>
                <a:latin typeface="Arial"/>
              </a:rPr>
              <a:t>Clique para editar o formato do texto do título</a:t>
            </a:r>
            <a:endParaRPr b="0" lang="pt-BR" sz="3300" strike="noStrike" u="none">
              <a:solidFill>
                <a:srgbClr val="000000"/>
              </a:solidFill>
              <a:effectLst/>
              <a:uFillTx/>
              <a:latin typeface="Arial"/>
            </a:endParaRPr>
          </a:p>
        </p:txBody>
      </p:sp>
      <p:sp>
        <p:nvSpPr>
          <p:cNvPr id="42" name="PlaceHolder 2"/>
          <p:cNvSpPr>
            <a:spLocks noGrp="1"/>
          </p:cNvSpPr>
          <p:nvPr>
            <p:ph type="dt" idx="22"/>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43" name="PlaceHolder 3"/>
          <p:cNvSpPr>
            <a:spLocks noGrp="1"/>
          </p:cNvSpPr>
          <p:nvPr>
            <p:ph type="ftr" idx="23"/>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4" name="PlaceHolder 4"/>
          <p:cNvSpPr>
            <a:spLocks noGrp="1"/>
          </p:cNvSpPr>
          <p:nvPr>
            <p:ph type="sldNum" idx="24"/>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ECED5DF0-C46F-4CE9-98E4-BFD9FAE95182}"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p:bg>
      <p:bgPr>
        <a:solidFill>
          <a:schemeClr val="lt1"/>
        </a:solidFill>
      </p:bgPr>
    </p:bg>
    <p:spTree>
      <p:nvGrpSpPr>
        <p:cNvPr id="1" name=""/>
        <p:cNvGrpSpPr/>
        <p:nvPr/>
      </p:nvGrpSpPr>
      <p:grpSpPr>
        <a:xfrm>
          <a:off x="0" y="0"/>
          <a:ext cx="0" cy="0"/>
          <a:chOff x="0" y="0"/>
          <a:chExt cx="0" cy="0"/>
        </a:xfrm>
      </p:grpSpPr>
      <p:sp>
        <p:nvSpPr>
          <p:cNvPr id="45" name="PlaceHolder 1"/>
          <p:cNvSpPr>
            <a:spLocks noGrp="1"/>
          </p:cNvSpPr>
          <p:nvPr>
            <p:ph type="dt" idx="25"/>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46" name="PlaceHolder 2"/>
          <p:cNvSpPr>
            <a:spLocks noGrp="1"/>
          </p:cNvSpPr>
          <p:nvPr>
            <p:ph type="ftr" idx="26"/>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7" name="PlaceHolder 3"/>
          <p:cNvSpPr>
            <a:spLocks noGrp="1"/>
          </p:cNvSpPr>
          <p:nvPr>
            <p:ph type="sldNum" idx="27"/>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4E427FA0-2FDF-4091-819C-6D692A158E5E}"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OBJECT_WITH_CAPTION_TEXT">
    <p:bg>
      <p:bgPr>
        <a:solidFill>
          <a:schemeClr val="lt1"/>
        </a:solidFill>
      </p:bgPr>
    </p:bg>
    <p:spTree>
      <p:nvGrpSpPr>
        <p:cNvPr id="1" name=""/>
        <p:cNvGrpSpPr/>
        <p:nvPr/>
      </p:nvGrpSpPr>
      <p:grpSpPr>
        <a:xfrm>
          <a:off x="0" y="0"/>
          <a:ext cx="0" cy="0"/>
          <a:chOff x="0" y="0"/>
          <a:chExt cx="0" cy="0"/>
        </a:xfrm>
      </p:grpSpPr>
      <p:sp>
        <p:nvSpPr>
          <p:cNvPr id="48" name="PlaceHolder 1"/>
          <p:cNvSpPr>
            <a:spLocks noGrp="1"/>
          </p:cNvSpPr>
          <p:nvPr>
            <p:ph type="title"/>
          </p:nvPr>
        </p:nvSpPr>
        <p:spPr>
          <a:xfrm>
            <a:off x="472320" y="660240"/>
            <a:ext cx="2211480" cy="2311200"/>
          </a:xfrm>
          <a:prstGeom prst="rect">
            <a:avLst/>
          </a:prstGeom>
          <a:noFill/>
          <a:ln w="0">
            <a:noFill/>
          </a:ln>
        </p:spPr>
        <p:txBody>
          <a:bodyPr lIns="91440" rIns="91440" tIns="45720" bIns="45720" anchor="b">
            <a:noAutofit/>
          </a:bodyPr>
          <a:p>
            <a:pPr indent="0">
              <a:buNone/>
            </a:pPr>
            <a:r>
              <a:rPr b="0" lang="pt-BR" sz="2400" strike="noStrike" u="none">
                <a:solidFill>
                  <a:srgbClr val="000000"/>
                </a:solidFill>
                <a:effectLst/>
                <a:uFillTx/>
                <a:latin typeface="Arial"/>
              </a:rPr>
              <a:t>Clique para editar o formato do texto do título</a:t>
            </a:r>
            <a:endParaRPr b="0" lang="pt-BR" sz="2400" strike="noStrike" u="none">
              <a:solidFill>
                <a:srgbClr val="000000"/>
              </a:solidFill>
              <a:effectLst/>
              <a:uFillTx/>
              <a:latin typeface="Arial"/>
            </a:endParaRPr>
          </a:p>
        </p:txBody>
      </p:sp>
      <p:sp>
        <p:nvSpPr>
          <p:cNvPr id="49" name="PlaceHolder 2"/>
          <p:cNvSpPr>
            <a:spLocks noGrp="1"/>
          </p:cNvSpPr>
          <p:nvPr>
            <p:ph type="body"/>
          </p:nvPr>
        </p:nvSpPr>
        <p:spPr>
          <a:xfrm>
            <a:off x="2915640" y="1426320"/>
            <a:ext cx="3471480" cy="703944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2400" strike="noStrike" u="none">
                <a:solidFill>
                  <a:srgbClr val="000000"/>
                </a:solidFill>
                <a:effectLst/>
                <a:uFillTx/>
                <a:latin typeface="Arial"/>
              </a:rPr>
              <a:t>Clique para editar o formato de texto dos tópicos</a:t>
            </a:r>
            <a:endParaRPr b="0" lang="pt-BR" sz="2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400" strike="noStrike" u="none">
                <a:solidFill>
                  <a:srgbClr val="000000"/>
                </a:solidFill>
                <a:effectLst/>
                <a:uFillTx/>
                <a:latin typeface="Arial"/>
              </a:rPr>
              <a:t>2.º nível de tópicos</a:t>
            </a:r>
            <a:endParaRPr b="0" lang="pt-BR" sz="2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400" strike="noStrike" u="none">
                <a:solidFill>
                  <a:srgbClr val="000000"/>
                </a:solidFill>
                <a:effectLst/>
                <a:uFillTx/>
                <a:latin typeface="Arial"/>
              </a:rPr>
              <a:t>3.º nível de tópicos</a:t>
            </a:r>
            <a:endParaRPr b="0" lang="pt-BR" sz="2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400" strike="noStrike" u="none">
                <a:solidFill>
                  <a:srgbClr val="000000"/>
                </a:solidFill>
                <a:effectLst/>
                <a:uFillTx/>
                <a:latin typeface="Arial"/>
              </a:rPr>
              <a:t>4.º nível de tópicos</a:t>
            </a:r>
            <a:endParaRPr b="0" lang="pt-BR" sz="2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5.º nível de tópicos</a:t>
            </a:r>
            <a:endParaRPr b="0" lang="pt-BR" sz="2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6.º nível de tópicos</a:t>
            </a:r>
            <a:endParaRPr b="0" lang="pt-BR" sz="2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7.º nível de tópicos</a:t>
            </a:r>
            <a:endParaRPr b="0" lang="pt-BR" sz="2400" strike="noStrike" u="none">
              <a:solidFill>
                <a:srgbClr val="000000"/>
              </a:solidFill>
              <a:effectLst/>
              <a:uFillTx/>
              <a:latin typeface="Arial"/>
            </a:endParaRPr>
          </a:p>
        </p:txBody>
      </p:sp>
      <p:sp>
        <p:nvSpPr>
          <p:cNvPr id="50" name="PlaceHolder 3"/>
          <p:cNvSpPr>
            <a:spLocks noGrp="1"/>
          </p:cNvSpPr>
          <p:nvPr>
            <p:ph type="body"/>
          </p:nvPr>
        </p:nvSpPr>
        <p:spPr>
          <a:xfrm>
            <a:off x="472320" y="2971800"/>
            <a:ext cx="2211480" cy="550512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1200" strike="noStrike" u="none">
                <a:solidFill>
                  <a:srgbClr val="000000"/>
                </a:solidFill>
                <a:effectLst/>
                <a:uFillTx/>
                <a:latin typeface="Arial"/>
              </a:rPr>
              <a:t>Clique para editar o formato de texto dos tópicos</a:t>
            </a:r>
            <a:endParaRPr b="0" lang="pt-BR" sz="1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200" strike="noStrike" u="none">
                <a:solidFill>
                  <a:srgbClr val="000000"/>
                </a:solidFill>
                <a:effectLst/>
                <a:uFillTx/>
                <a:latin typeface="Arial"/>
              </a:rPr>
              <a:t>2.º nível de tópicos</a:t>
            </a:r>
            <a:endParaRPr b="0" lang="pt-BR" sz="1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200" strike="noStrike" u="none">
                <a:solidFill>
                  <a:srgbClr val="000000"/>
                </a:solidFill>
                <a:effectLst/>
                <a:uFillTx/>
                <a:latin typeface="Arial"/>
              </a:rPr>
              <a:t>3.º nível de tópicos</a:t>
            </a:r>
            <a:endParaRPr b="0" lang="pt-BR" sz="1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200" strike="noStrike" u="none">
                <a:solidFill>
                  <a:srgbClr val="000000"/>
                </a:solidFill>
                <a:effectLst/>
                <a:uFillTx/>
                <a:latin typeface="Arial"/>
              </a:rPr>
              <a:t>4.º nível de tópicos</a:t>
            </a:r>
            <a:endParaRPr b="0" lang="pt-BR" sz="1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5.º nível de tópicos</a:t>
            </a:r>
            <a:endParaRPr b="0" lang="pt-BR" sz="1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6.º nível de tópicos</a:t>
            </a:r>
            <a:endParaRPr b="0" lang="pt-BR" sz="1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7.º nível de tópicos</a:t>
            </a:r>
            <a:endParaRPr b="0" lang="pt-BR" sz="1200" strike="noStrike" u="none">
              <a:solidFill>
                <a:srgbClr val="000000"/>
              </a:solidFill>
              <a:effectLst/>
              <a:uFillTx/>
              <a:latin typeface="Arial"/>
            </a:endParaRPr>
          </a:p>
        </p:txBody>
      </p:sp>
      <p:sp>
        <p:nvSpPr>
          <p:cNvPr id="51" name="PlaceHolder 4"/>
          <p:cNvSpPr>
            <a:spLocks noGrp="1"/>
          </p:cNvSpPr>
          <p:nvPr>
            <p:ph type="dt" idx="28"/>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52" name="PlaceHolder 5"/>
          <p:cNvSpPr>
            <a:spLocks noGrp="1"/>
          </p:cNvSpPr>
          <p:nvPr>
            <p:ph type="ftr" idx="29"/>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53" name="PlaceHolder 6"/>
          <p:cNvSpPr>
            <a:spLocks noGrp="1"/>
          </p:cNvSpPr>
          <p:nvPr>
            <p:ph type="sldNum" idx="30"/>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A77D207A-1E04-4214-9A05-42B9E53BC44D}"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PICTURE_WITH_CAPTION_TEXT">
    <p:bg>
      <p:bgPr>
        <a:solidFill>
          <a:schemeClr val="lt1"/>
        </a:solidFill>
      </p:bgPr>
    </p:bg>
    <p:spTree>
      <p:nvGrpSpPr>
        <p:cNvPr id="1" name=""/>
        <p:cNvGrpSpPr/>
        <p:nvPr/>
      </p:nvGrpSpPr>
      <p:grpSpPr>
        <a:xfrm>
          <a:off x="0" y="0"/>
          <a:ext cx="0" cy="0"/>
          <a:chOff x="0" y="0"/>
          <a:chExt cx="0" cy="0"/>
        </a:xfrm>
      </p:grpSpPr>
      <p:sp>
        <p:nvSpPr>
          <p:cNvPr id="54" name="PlaceHolder 1"/>
          <p:cNvSpPr>
            <a:spLocks noGrp="1"/>
          </p:cNvSpPr>
          <p:nvPr>
            <p:ph type="title"/>
          </p:nvPr>
        </p:nvSpPr>
        <p:spPr>
          <a:xfrm>
            <a:off x="472320" y="660240"/>
            <a:ext cx="2211480" cy="2311200"/>
          </a:xfrm>
          <a:prstGeom prst="rect">
            <a:avLst/>
          </a:prstGeom>
          <a:noFill/>
          <a:ln w="0">
            <a:noFill/>
          </a:ln>
        </p:spPr>
        <p:txBody>
          <a:bodyPr lIns="91440" rIns="91440" tIns="45720" bIns="45720" anchor="b">
            <a:noAutofit/>
          </a:bodyPr>
          <a:p>
            <a:pPr indent="0">
              <a:buNone/>
            </a:pPr>
            <a:r>
              <a:rPr b="0" lang="pt-BR" sz="2400" strike="noStrike" u="none">
                <a:solidFill>
                  <a:srgbClr val="000000"/>
                </a:solidFill>
                <a:effectLst/>
                <a:uFillTx/>
                <a:latin typeface="Arial"/>
              </a:rPr>
              <a:t>Clique para editar o formato do texto do título</a:t>
            </a:r>
            <a:endParaRPr b="0" lang="pt-BR" sz="2400" strike="noStrike" u="none">
              <a:solidFill>
                <a:srgbClr val="000000"/>
              </a:solidFill>
              <a:effectLst/>
              <a:uFillTx/>
              <a:latin typeface="Arial"/>
            </a:endParaRPr>
          </a:p>
        </p:txBody>
      </p:sp>
      <p:sp>
        <p:nvSpPr>
          <p:cNvPr id="55" name="PlaceHolder 2"/>
          <p:cNvSpPr>
            <a:spLocks noGrp="1"/>
          </p:cNvSpPr>
          <p:nvPr>
            <p:ph type="body"/>
          </p:nvPr>
        </p:nvSpPr>
        <p:spPr>
          <a:xfrm>
            <a:off x="2915640" y="1426320"/>
            <a:ext cx="3471480" cy="7039440"/>
          </a:xfrm>
          <a:prstGeom prst="rect">
            <a:avLst/>
          </a:prstGeom>
          <a:noFill/>
          <a:ln w="0">
            <a:noFill/>
          </a:ln>
        </p:spPr>
        <p:txBody>
          <a:bodyPr lIns="90000" rIns="90000" tIns="45000" bIns="45000" anchor="t">
            <a:normAutofit/>
          </a:bodyPr>
          <a:p>
            <a:pPr marL="432000" indent="-324000">
              <a:spcBef>
                <a:spcPts val="1417"/>
              </a:spcBef>
              <a:buClr>
                <a:srgbClr val="000000"/>
              </a:buClr>
              <a:buSzPct val="45000"/>
              <a:buFont typeface="Wingdings" charset="2"/>
              <a:buChar char=""/>
            </a:pPr>
            <a:r>
              <a:rPr b="0" lang="pt-BR" sz="1800" strike="noStrike" u="none">
                <a:solidFill>
                  <a:srgbClr val="000000"/>
                </a:solidFill>
                <a:effectLst/>
                <a:uFillTx/>
                <a:latin typeface="Arial"/>
              </a:rPr>
              <a:t>Clique para editar o formato de texto dos tópicos</a:t>
            </a:r>
            <a:endParaRPr b="0" lang="pt-BR" sz="1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800" strike="noStrike" u="none">
                <a:solidFill>
                  <a:srgbClr val="000000"/>
                </a:solidFill>
                <a:effectLst/>
                <a:uFillTx/>
                <a:latin typeface="Arial"/>
              </a:rPr>
              <a:t>2.º nível de tópicos</a:t>
            </a:r>
            <a:endParaRPr b="0" lang="pt-BR" sz="1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800" strike="noStrike" u="none">
                <a:solidFill>
                  <a:srgbClr val="000000"/>
                </a:solidFill>
                <a:effectLst/>
                <a:uFillTx/>
                <a:latin typeface="Arial"/>
              </a:rPr>
              <a:t>3.º nível de tópicos</a:t>
            </a:r>
            <a:endParaRPr b="0" lang="pt-BR" sz="1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800" strike="noStrike" u="none">
                <a:solidFill>
                  <a:srgbClr val="000000"/>
                </a:solidFill>
                <a:effectLst/>
                <a:uFillTx/>
                <a:latin typeface="Arial"/>
              </a:rPr>
              <a:t>4.º nível de tópicos</a:t>
            </a:r>
            <a:endParaRPr b="0" lang="pt-BR" sz="1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5.º nível de tópicos</a:t>
            </a:r>
            <a:endParaRPr b="0" lang="pt-BR" sz="1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6.º nível de tópicos</a:t>
            </a:r>
            <a:endParaRPr b="0" lang="pt-BR" sz="1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7.º nível de tópicos</a:t>
            </a:r>
            <a:endParaRPr b="0" lang="pt-BR" sz="1800" strike="noStrike" u="none">
              <a:solidFill>
                <a:srgbClr val="000000"/>
              </a:solidFill>
              <a:effectLst/>
              <a:uFillTx/>
              <a:latin typeface="Arial"/>
            </a:endParaRPr>
          </a:p>
        </p:txBody>
      </p:sp>
      <p:sp>
        <p:nvSpPr>
          <p:cNvPr id="56" name="PlaceHolder 3"/>
          <p:cNvSpPr>
            <a:spLocks noGrp="1"/>
          </p:cNvSpPr>
          <p:nvPr>
            <p:ph type="body"/>
          </p:nvPr>
        </p:nvSpPr>
        <p:spPr>
          <a:xfrm>
            <a:off x="472320" y="2971800"/>
            <a:ext cx="2211480" cy="5505120"/>
          </a:xfrm>
          <a:prstGeom prst="rect">
            <a:avLst/>
          </a:prstGeom>
          <a:noFill/>
          <a:ln w="0">
            <a:noFill/>
          </a:ln>
        </p:spPr>
        <p:txBody>
          <a:bodyPr lIns="91440" rIns="91440" tIns="45720" bIns="45720" anchor="t">
            <a:noAutofit/>
          </a:bodyPr>
          <a:p>
            <a:pPr marL="432000" indent="-324000">
              <a:spcBef>
                <a:spcPts val="1417"/>
              </a:spcBef>
              <a:buClr>
                <a:srgbClr val="000000"/>
              </a:buClr>
              <a:buSzPct val="45000"/>
              <a:buFont typeface="Wingdings" charset="2"/>
              <a:buChar char=""/>
            </a:pPr>
            <a:r>
              <a:rPr b="0" lang="pt-BR" sz="1200" strike="noStrike" u="none">
                <a:solidFill>
                  <a:srgbClr val="000000"/>
                </a:solidFill>
                <a:effectLst/>
                <a:uFillTx/>
                <a:latin typeface="Arial"/>
              </a:rPr>
              <a:t>Clique para editar o formato de texto dos tópicos</a:t>
            </a:r>
            <a:endParaRPr b="0" lang="pt-BR" sz="1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200" strike="noStrike" u="none">
                <a:solidFill>
                  <a:srgbClr val="000000"/>
                </a:solidFill>
                <a:effectLst/>
                <a:uFillTx/>
                <a:latin typeface="Arial"/>
              </a:rPr>
              <a:t>2.º nível de tópicos</a:t>
            </a:r>
            <a:endParaRPr b="0" lang="pt-BR" sz="1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200" strike="noStrike" u="none">
                <a:solidFill>
                  <a:srgbClr val="000000"/>
                </a:solidFill>
                <a:effectLst/>
                <a:uFillTx/>
                <a:latin typeface="Arial"/>
              </a:rPr>
              <a:t>3.º nível de tópicos</a:t>
            </a:r>
            <a:endParaRPr b="0" lang="pt-BR" sz="1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200" strike="noStrike" u="none">
                <a:solidFill>
                  <a:srgbClr val="000000"/>
                </a:solidFill>
                <a:effectLst/>
                <a:uFillTx/>
                <a:latin typeface="Arial"/>
              </a:rPr>
              <a:t>4.º nível de tópicos</a:t>
            </a:r>
            <a:endParaRPr b="0" lang="pt-BR" sz="1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5.º nível de tópicos</a:t>
            </a:r>
            <a:endParaRPr b="0" lang="pt-BR" sz="1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6.º nível de tópicos</a:t>
            </a:r>
            <a:endParaRPr b="0" lang="pt-BR" sz="1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200" strike="noStrike" u="none">
                <a:solidFill>
                  <a:srgbClr val="000000"/>
                </a:solidFill>
                <a:effectLst/>
                <a:uFillTx/>
                <a:latin typeface="Arial"/>
              </a:rPr>
              <a:t>7.º nível de tópicos</a:t>
            </a:r>
            <a:endParaRPr b="0" lang="pt-BR" sz="1200" strike="noStrike" u="none">
              <a:solidFill>
                <a:srgbClr val="000000"/>
              </a:solidFill>
              <a:effectLst/>
              <a:uFillTx/>
              <a:latin typeface="Arial"/>
            </a:endParaRPr>
          </a:p>
        </p:txBody>
      </p:sp>
      <p:sp>
        <p:nvSpPr>
          <p:cNvPr id="57" name="PlaceHolder 4"/>
          <p:cNvSpPr>
            <a:spLocks noGrp="1"/>
          </p:cNvSpPr>
          <p:nvPr>
            <p:ph type="dt" idx="31"/>
          </p:nvPr>
        </p:nvSpPr>
        <p:spPr>
          <a:xfrm>
            <a:off x="471600" y="9182160"/>
            <a:ext cx="1542600" cy="526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58" name="PlaceHolder 5"/>
          <p:cNvSpPr>
            <a:spLocks noGrp="1"/>
          </p:cNvSpPr>
          <p:nvPr>
            <p:ph type="ftr" idx="32"/>
          </p:nvPr>
        </p:nvSpPr>
        <p:spPr>
          <a:xfrm>
            <a:off x="2271600" y="9182160"/>
            <a:ext cx="2314080" cy="526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59" name="PlaceHolder 6"/>
          <p:cNvSpPr>
            <a:spLocks noGrp="1"/>
          </p:cNvSpPr>
          <p:nvPr>
            <p:ph type="sldNum" idx="33"/>
          </p:nvPr>
        </p:nvSpPr>
        <p:spPr>
          <a:xfrm>
            <a:off x="5284800" y="9354960"/>
            <a:ext cx="154260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F4A69A92-8F3F-4C21-85B9-CC8D9863F1AD}"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12.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19.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comments" Target="../comments/comment21.xml"/>
</Relationships>
</file>

<file path=ppt/slides/_rels/slide22.xml.rels><?xml version="1.0" encoding="UTF-8"?>
<Relationships xmlns="http://schemas.openxmlformats.org/package/2006/relationships"><Relationship Id="rId1" Type="http://schemas.openxmlformats.org/officeDocument/2006/relationships/hyperlink" Target="mailto:rapcdsms@gmail.com" TargetMode="External"/><Relationship Id="rId2" Type="http://schemas.openxmlformats.org/officeDocument/2006/relationships/slideLayout" Target="../slideLayouts/slideLayout1.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4.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4.xml"/>
</Relationships>
</file>

<file path=ppt/slides/_rels/slide3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notesSlide" Target="../notesSlides/notesSlide3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6" name="Google Shape;89;p1"/>
          <p:cNvSpPr/>
          <p:nvPr/>
        </p:nvSpPr>
        <p:spPr>
          <a:xfrm>
            <a:off x="0" y="2066760"/>
            <a:ext cx="6879960" cy="8227800"/>
          </a:xfrm>
          <a:prstGeom prst="rect">
            <a:avLst/>
          </a:prstGeom>
          <a:solidFill>
            <a:srgbClr val="a4c2f4"/>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67" name="Google Shape;90;p1"/>
          <p:cNvSpPr/>
          <p:nvPr/>
        </p:nvSpPr>
        <p:spPr>
          <a:xfrm>
            <a:off x="0" y="9117000"/>
            <a:ext cx="6881400" cy="407520"/>
          </a:xfrm>
          <a:prstGeom prst="rect">
            <a:avLst/>
          </a:prstGeom>
          <a:solidFill>
            <a:srgbClr val="c9daf8"/>
          </a:solidFill>
          <a:ln w="0">
            <a:noFill/>
          </a:ln>
        </p:spPr>
        <p:style>
          <a:lnRef idx="0"/>
          <a:fillRef idx="0"/>
          <a:effectRef idx="0"/>
          <a:fontRef idx="minor"/>
        </p:style>
        <p:txBody>
          <a:bodyPr tIns="91440" bIns="91440" anchor="ctr">
            <a:noAutofit/>
          </a:bodyPr>
          <a:p>
            <a:pPr algn="ctr">
              <a:lnSpc>
                <a:spcPct val="100000"/>
              </a:lnSpc>
              <a:tabLst>
                <a:tab algn="l" pos="0"/>
              </a:tabLst>
            </a:pPr>
            <a:endParaRPr b="0" lang="pt-BR" sz="1400" strike="noStrike" u="none">
              <a:solidFill>
                <a:srgbClr val="000000"/>
              </a:solidFill>
              <a:effectLst/>
              <a:uFillTx/>
              <a:latin typeface="Arial"/>
            </a:endParaRPr>
          </a:p>
        </p:txBody>
      </p:sp>
      <p:sp>
        <p:nvSpPr>
          <p:cNvPr id="68" name="Google Shape;91;p1"/>
          <p:cNvSpPr/>
          <p:nvPr/>
        </p:nvSpPr>
        <p:spPr>
          <a:xfrm>
            <a:off x="1317600" y="4735800"/>
            <a:ext cx="5540040" cy="2923920"/>
          </a:xfrm>
          <a:prstGeom prst="rect">
            <a:avLst/>
          </a:prstGeom>
          <a:noFill/>
          <a:ln w="0">
            <a:noFill/>
          </a:ln>
        </p:spPr>
        <p:style>
          <a:lnRef idx="0"/>
          <a:fillRef idx="0"/>
          <a:effectRef idx="0"/>
          <a:fontRef idx="minor"/>
        </p:style>
        <p:txBody>
          <a:bodyPr anchor="t">
            <a:spAutoFit/>
          </a:bodyPr>
          <a:p>
            <a:pPr algn="ctr">
              <a:lnSpc>
                <a:spcPct val="100000"/>
              </a:lnSpc>
              <a:tabLst>
                <a:tab algn="l" pos="0"/>
              </a:tabLst>
            </a:pPr>
            <a:endParaRPr b="0" lang="pt-BR" sz="2400" strike="noStrike" u="none">
              <a:solidFill>
                <a:srgbClr val="000000"/>
              </a:solidFill>
              <a:effectLst/>
              <a:uFillTx/>
              <a:latin typeface="Arial"/>
            </a:endParaRPr>
          </a:p>
          <a:p>
            <a:pPr algn="ctr">
              <a:lnSpc>
                <a:spcPct val="100000"/>
              </a:lnSpc>
              <a:tabLst>
                <a:tab algn="l" pos="0"/>
              </a:tabLst>
            </a:pPr>
            <a:r>
              <a:rPr b="1" lang="pt-BR" sz="2800" strike="noStrike" u="none">
                <a:solidFill>
                  <a:schemeClr val="lt1"/>
                </a:solidFill>
                <a:effectLst/>
                <a:uFillTx/>
                <a:latin typeface="Calibri"/>
                <a:ea typeface="Calibri"/>
              </a:rPr>
              <a:t>Protocolo De Reabilitação Intelectual, Transtorno Do Espectro Autista E Múltiplas Deficiências </a:t>
            </a:r>
            <a:endParaRPr b="0" lang="pt-BR" sz="2800" strike="noStrike" u="none">
              <a:solidFill>
                <a:srgbClr val="000000"/>
              </a:solidFill>
              <a:effectLst/>
              <a:uFillTx/>
              <a:latin typeface="Arial"/>
            </a:endParaRPr>
          </a:p>
          <a:p>
            <a:pPr algn="ctr">
              <a:lnSpc>
                <a:spcPct val="100000"/>
              </a:lnSpc>
              <a:tabLst>
                <a:tab algn="l" pos="0"/>
              </a:tabLst>
            </a:pPr>
            <a:r>
              <a:rPr b="1" lang="pt-BR" sz="2800" strike="noStrike" u="none">
                <a:solidFill>
                  <a:schemeClr val="lt1"/>
                </a:solidFill>
                <a:effectLst/>
                <a:uFillTx/>
                <a:latin typeface="Calibri"/>
                <a:ea typeface="Calibri"/>
              </a:rPr>
              <a:t>(Reabilitação Intelectual)</a:t>
            </a:r>
            <a:endParaRPr b="0" lang="pt-BR" sz="2800" strike="noStrike" u="none">
              <a:solidFill>
                <a:srgbClr val="000000"/>
              </a:solidFill>
              <a:effectLst/>
              <a:uFillTx/>
              <a:latin typeface="Arial"/>
            </a:endParaRPr>
          </a:p>
          <a:p>
            <a:pPr algn="ctr">
              <a:lnSpc>
                <a:spcPct val="100000"/>
              </a:lnSpc>
              <a:tabLst>
                <a:tab algn="l" pos="0"/>
              </a:tabLst>
            </a:pPr>
            <a:endParaRPr b="0" lang="pt-BR" sz="2400" strike="noStrike" u="none">
              <a:solidFill>
                <a:srgbClr val="000000"/>
              </a:solidFill>
              <a:effectLst/>
              <a:uFillTx/>
              <a:latin typeface="Arial"/>
            </a:endParaRPr>
          </a:p>
          <a:p>
            <a:pPr algn="ctr">
              <a:lnSpc>
                <a:spcPct val="100000"/>
              </a:lnSpc>
              <a:tabLst>
                <a:tab algn="l" pos="0"/>
              </a:tabLst>
            </a:pPr>
            <a:r>
              <a:rPr b="1" lang="pt-BR" sz="2400" strike="noStrike" u="none">
                <a:solidFill>
                  <a:schemeClr val="lt1"/>
                </a:solidFill>
                <a:effectLst/>
                <a:uFillTx/>
                <a:latin typeface="Calibri"/>
                <a:ea typeface="Calibri"/>
              </a:rPr>
              <a:t> </a:t>
            </a:r>
            <a:endParaRPr b="0" lang="pt-BR" sz="2400" strike="noStrike" u="none">
              <a:solidFill>
                <a:srgbClr val="000000"/>
              </a:solidFill>
              <a:effectLst/>
              <a:uFillTx/>
              <a:latin typeface="Arial"/>
            </a:endParaRPr>
          </a:p>
        </p:txBody>
      </p:sp>
      <p:sp>
        <p:nvSpPr>
          <p:cNvPr id="69" name="Google Shape;92;p1"/>
          <p:cNvSpPr/>
          <p:nvPr/>
        </p:nvSpPr>
        <p:spPr>
          <a:xfrm>
            <a:off x="1227240" y="-7920"/>
            <a:ext cx="5643360" cy="1015560"/>
          </a:xfrm>
          <a:prstGeom prst="rect">
            <a:avLst/>
          </a:prstGeom>
          <a:solidFill>
            <a:srgbClr val="a4c2f4"/>
          </a:solidFill>
          <a:ln w="0">
            <a:noFill/>
          </a:ln>
        </p:spPr>
        <p:style>
          <a:lnRef idx="0"/>
          <a:fillRef idx="0"/>
          <a:effectRef idx="0"/>
          <a:fontRef idx="minor"/>
        </p:style>
        <p:txBody>
          <a:bodyPr anchor="t">
            <a:spAutoFit/>
          </a:bodyPr>
          <a:p>
            <a:pPr algn="ctr">
              <a:lnSpc>
                <a:spcPct val="100000"/>
              </a:lnSpc>
              <a:tabLst>
                <a:tab algn="l" pos="0"/>
              </a:tabLst>
            </a:pPr>
            <a:endParaRPr b="0" lang="pt-BR" sz="2000" strike="noStrike" u="none">
              <a:solidFill>
                <a:srgbClr val="000000"/>
              </a:solidFill>
              <a:effectLst/>
              <a:uFillTx/>
              <a:latin typeface="Arial"/>
            </a:endParaRPr>
          </a:p>
          <a:p>
            <a:pPr algn="ctr">
              <a:lnSpc>
                <a:spcPct val="100000"/>
              </a:lnSpc>
              <a:tabLst>
                <a:tab algn="l" pos="0"/>
              </a:tabLst>
            </a:pPr>
            <a:endParaRPr b="0" lang="pt-BR" sz="2000" strike="noStrike" u="none">
              <a:solidFill>
                <a:srgbClr val="000000"/>
              </a:solidFill>
              <a:effectLst/>
              <a:uFillTx/>
              <a:latin typeface="Arial"/>
            </a:endParaRPr>
          </a:p>
          <a:p>
            <a:pPr algn="ctr">
              <a:lnSpc>
                <a:spcPct val="100000"/>
              </a:lnSpc>
              <a:tabLst>
                <a:tab algn="l" pos="0"/>
              </a:tabLst>
            </a:pPr>
            <a:endParaRPr b="0" lang="pt-BR" sz="2000" strike="noStrike" u="none">
              <a:solidFill>
                <a:srgbClr val="000000"/>
              </a:solidFill>
              <a:effectLst/>
              <a:uFillTx/>
              <a:latin typeface="Arial"/>
            </a:endParaRPr>
          </a:p>
        </p:txBody>
      </p:sp>
      <p:sp>
        <p:nvSpPr>
          <p:cNvPr id="70" name="Google Shape;93;p1"/>
          <p:cNvSpPr/>
          <p:nvPr/>
        </p:nvSpPr>
        <p:spPr>
          <a:xfrm>
            <a:off x="27000" y="2703600"/>
            <a:ext cx="6868800" cy="70776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endParaRPr b="0" lang="pt-BR" sz="2000" strike="noStrike" u="none">
              <a:solidFill>
                <a:srgbClr val="000000"/>
              </a:solidFill>
              <a:effectLst/>
              <a:uFillTx/>
              <a:latin typeface="Arial"/>
            </a:endParaRPr>
          </a:p>
          <a:p>
            <a:pPr algn="ctr">
              <a:lnSpc>
                <a:spcPct val="100000"/>
              </a:lnSpc>
              <a:tabLst>
                <a:tab algn="l" pos="0"/>
              </a:tabLst>
            </a:pPr>
            <a:endParaRPr b="0" lang="pt-BR" sz="2000" strike="noStrike" u="none">
              <a:solidFill>
                <a:srgbClr val="000000"/>
              </a:solidFill>
              <a:effectLst/>
              <a:uFillTx/>
              <a:latin typeface="Arial"/>
            </a:endParaRPr>
          </a:p>
        </p:txBody>
      </p:sp>
      <p:sp>
        <p:nvSpPr>
          <p:cNvPr id="71" name="Google Shape;94;p1"/>
          <p:cNvSpPr/>
          <p:nvPr/>
        </p:nvSpPr>
        <p:spPr>
          <a:xfrm>
            <a:off x="0" y="835200"/>
            <a:ext cx="6892560" cy="1866600"/>
          </a:xfrm>
          <a:prstGeom prst="rect">
            <a:avLst/>
          </a:prstGeom>
          <a:solidFill>
            <a:schemeClr val="lt1"/>
          </a:solidFill>
          <a:ln w="12700">
            <a:solidFill>
              <a:srgbClr val="ffffff"/>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000000"/>
              </a:solidFill>
              <a:effectLst/>
              <a:uFillTx/>
              <a:latin typeface="Arial"/>
            </a:endParaRPr>
          </a:p>
        </p:txBody>
      </p:sp>
      <p:sp>
        <p:nvSpPr>
          <p:cNvPr id="72" name="Google Shape;95;p1"/>
          <p:cNvSpPr/>
          <p:nvPr/>
        </p:nvSpPr>
        <p:spPr>
          <a:xfrm>
            <a:off x="1673280" y="1215720"/>
            <a:ext cx="5184720" cy="923040"/>
          </a:xfrm>
          <a:prstGeom prst="rect">
            <a:avLst/>
          </a:prstGeom>
          <a:no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PREFEITURA MUNICIPAL DE PELOTAS</a:t>
            </a:r>
            <a:endParaRPr b="0" lang="pt-BR" sz="1800" strike="noStrike" u="none">
              <a:solidFill>
                <a:srgbClr val="000000"/>
              </a:solidFill>
              <a:effectLst/>
              <a:uFillTx/>
              <a:latin typeface="Arial"/>
            </a:endParaRPr>
          </a:p>
          <a:p>
            <a:pPr algn="ctr">
              <a:lnSpc>
                <a:spcPct val="100000"/>
              </a:lnSpc>
              <a:tabLst>
                <a:tab algn="l" pos="0"/>
              </a:tabLst>
            </a:pPr>
            <a:r>
              <a:rPr b="1" lang="pt-BR" sz="1800" strike="noStrike" u="none">
                <a:solidFill>
                  <a:schemeClr val="dk1"/>
                </a:solidFill>
                <a:effectLst/>
                <a:uFillTx/>
                <a:latin typeface="Calibri"/>
                <a:ea typeface="Calibri"/>
              </a:rPr>
              <a:t>SECRETARIA MUNICIPAL DE SAÚDE</a:t>
            </a:r>
            <a:endParaRPr b="0" lang="pt-BR" sz="1800" strike="noStrike" u="none">
              <a:solidFill>
                <a:srgbClr val="000000"/>
              </a:solidFill>
              <a:effectLst/>
              <a:uFillTx/>
              <a:latin typeface="Arial"/>
            </a:endParaRPr>
          </a:p>
          <a:p>
            <a:pPr algn="ctr">
              <a:lnSpc>
                <a:spcPct val="100000"/>
              </a:lnSpc>
              <a:tabLst>
                <a:tab algn="l" pos="0"/>
              </a:tabLst>
            </a:pPr>
            <a:r>
              <a:rPr b="1" lang="pt-BR" sz="1800" strike="noStrike" u="none">
                <a:solidFill>
                  <a:schemeClr val="dk1"/>
                </a:solidFill>
                <a:effectLst/>
                <a:uFillTx/>
                <a:latin typeface="Calibri"/>
                <a:ea typeface="Calibri"/>
              </a:rPr>
              <a:t>REDE DE ATENÇÃO À PESSOA COM DEFICIÊNCIA</a:t>
            </a:r>
            <a:endParaRPr b="0" lang="pt-BR" sz="1800" strike="noStrike" u="none">
              <a:solidFill>
                <a:srgbClr val="000000"/>
              </a:solidFill>
              <a:effectLst/>
              <a:uFillTx/>
              <a:latin typeface="Arial"/>
            </a:endParaRPr>
          </a:p>
        </p:txBody>
      </p:sp>
      <p:sp>
        <p:nvSpPr>
          <p:cNvPr id="73" name="Google Shape;96;p1"/>
          <p:cNvSpPr/>
          <p:nvPr/>
        </p:nvSpPr>
        <p:spPr>
          <a:xfrm>
            <a:off x="1105560" y="8412120"/>
            <a:ext cx="5775840" cy="369000"/>
          </a:xfrm>
          <a:prstGeom prst="rect">
            <a:avLst/>
          </a:prstGeom>
          <a:solidFill>
            <a:srgbClr val="f2f2f2"/>
          </a:solidFill>
          <a:ln w="0">
            <a:noFill/>
          </a:ln>
        </p:spPr>
        <p:style>
          <a:lnRef idx="0"/>
          <a:fillRef idx="0"/>
          <a:effectRef idx="0"/>
          <a:fontRef idx="minor"/>
        </p:style>
        <p:txBody>
          <a:bodyPr anchor="t">
            <a:spAutoFit/>
          </a:bodyPr>
          <a:p>
            <a:pPr algn="ctr">
              <a:lnSpc>
                <a:spcPct val="100000"/>
              </a:lnSpc>
              <a:tabLst>
                <a:tab algn="l" pos="0"/>
              </a:tabLst>
            </a:pPr>
            <a:r>
              <a:rPr b="0" lang="pt-BR" sz="1800" strike="noStrike" u="none">
                <a:solidFill>
                  <a:schemeClr val="dk1"/>
                </a:solidFill>
                <a:effectLst/>
                <a:uFillTx/>
                <a:latin typeface="Calibri"/>
                <a:ea typeface="Calibri"/>
              </a:rPr>
              <a:t>Dezembro/2025</a:t>
            </a:r>
            <a:endParaRPr b="0" lang="pt-BR" sz="1800" strike="noStrike" u="none">
              <a:solidFill>
                <a:srgbClr val="000000"/>
              </a:solidFill>
              <a:effectLst/>
              <a:uFillTx/>
              <a:latin typeface="Arial"/>
            </a:endParaRPr>
          </a:p>
        </p:txBody>
      </p:sp>
      <p:sp>
        <p:nvSpPr>
          <p:cNvPr id="74" name="PlaceHolder 1"/>
          <p:cNvSpPr>
            <a:spLocks noGrp="1"/>
          </p:cNvSpPr>
          <p:nvPr>
            <p:ph type="sldNum" idx="37"/>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900" strike="noStrike" u="none">
                <a:solidFill>
                  <a:srgbClr val="888888"/>
                </a:solidFill>
                <a:effectLst/>
                <a:uFillTx/>
                <a:latin typeface="Calibri"/>
                <a:ea typeface="Calibri"/>
              </a:defRPr>
            </a:lvl1pPr>
          </a:lstStyle>
          <a:p>
            <a:pPr indent="0" algn="r">
              <a:lnSpc>
                <a:spcPct val="100000"/>
              </a:lnSpc>
              <a:buNone/>
              <a:tabLst>
                <a:tab algn="l" pos="0"/>
              </a:tabLst>
            </a:pPr>
            <a:fld id="{936D738B-C206-4565-A7BF-3B623850D575}" type="slidenum">
              <a:rPr b="0" lang="pt-BR" sz="900" strike="noStrike" u="none">
                <a:solidFill>
                  <a:srgbClr val="888888"/>
                </a:solidFill>
                <a:effectLst/>
                <a:uFillTx/>
                <a:latin typeface="Calibri"/>
                <a:ea typeface="Calibri"/>
              </a:rPr>
              <a:t>&lt;número&gt;</a:t>
            </a:fld>
            <a:endParaRPr b="0" lang="pt-BR" sz="900" strike="noStrike" u="none">
              <a:solidFill>
                <a:srgbClr val="000000"/>
              </a:solidFill>
              <a:effectLst/>
              <a:uFillTx/>
              <a:latin typeface="Times New Roman"/>
            </a:endParaRPr>
          </a:p>
        </p:txBody>
      </p:sp>
      <p:sp>
        <p:nvSpPr>
          <p:cNvPr id="75" name="Google Shape;98;p1"/>
          <p:cNvSpPr/>
          <p:nvPr/>
        </p:nvSpPr>
        <p:spPr>
          <a:xfrm rot="5400000">
            <a:off x="-4565160" y="3936960"/>
            <a:ext cx="10254960" cy="2380680"/>
          </a:xfrm>
          <a:prstGeom prst="wave">
            <a:avLst>
              <a:gd name="adj1" fmla="val 12500"/>
              <a:gd name="adj2" fmla="val 0"/>
            </a:avLst>
          </a:prstGeom>
          <a:solidFill>
            <a:srgbClr val="c9daf8"/>
          </a:solidFill>
          <a:ln w="12700">
            <a:solidFill>
              <a:srgbClr val="c9daf8"/>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000000"/>
              </a:solidFill>
              <a:effectLst/>
              <a:uFillTx/>
              <a:latin typeface="Arial"/>
            </a:endParaRPr>
          </a:p>
        </p:txBody>
      </p:sp>
      <p:pic>
        <p:nvPicPr>
          <p:cNvPr id="76" name="Google Shape;99;p1" descr=""/>
          <p:cNvPicPr/>
          <p:nvPr/>
        </p:nvPicPr>
        <p:blipFill>
          <a:blip r:embed="rId1"/>
          <a:stretch/>
        </p:blipFill>
        <p:spPr>
          <a:xfrm>
            <a:off x="-76320" y="673560"/>
            <a:ext cx="1825200" cy="1825200"/>
          </a:xfrm>
          <a:prstGeom prst="rect">
            <a:avLst/>
          </a:prstGeom>
          <a:noFill/>
          <a:ln w="0">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7" name="Google Shape;104;p2"/>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78" name="Google Shape;105;p2"/>
          <p:cNvSpPr/>
          <p:nvPr/>
        </p:nvSpPr>
        <p:spPr>
          <a:xfrm>
            <a:off x="-114480" y="1436760"/>
            <a:ext cx="3809520" cy="358560"/>
          </a:xfrm>
          <a:prstGeom prst="roundRect">
            <a:avLst>
              <a:gd name="adj" fmla="val 16667"/>
            </a:avLst>
          </a:prstGeom>
          <a:solidFill>
            <a:srgbClr val="c9daf8"/>
          </a:solidFill>
          <a:ln w="0">
            <a:noFill/>
          </a:ln>
        </p:spPr>
        <p:style>
          <a:lnRef idx="0"/>
          <a:fillRef idx="0"/>
          <a:effectRef idx="0"/>
          <a:fontRef idx="minor"/>
        </p:style>
        <p:txBody>
          <a:bodyPr anchor="ctr">
            <a:noAutofit/>
          </a:bodyPr>
          <a:p>
            <a:pPr algn="ctr">
              <a:lnSpc>
                <a:spcPct val="100000"/>
              </a:lnSpc>
              <a:tabLst>
                <a:tab algn="l" pos="0"/>
              </a:tabLst>
            </a:pPr>
            <a:r>
              <a:rPr b="1" lang="pt-BR" sz="2000" strike="noStrike" u="none">
                <a:solidFill>
                  <a:schemeClr val="dk1"/>
                </a:solidFill>
                <a:effectLst/>
                <a:uFillTx/>
                <a:latin typeface="Arial"/>
                <a:ea typeface="Arial"/>
              </a:rPr>
              <a:t>Equipe Gestão</a:t>
            </a:r>
            <a:endParaRPr b="0" lang="pt-BR" sz="2000" strike="noStrike" u="none">
              <a:solidFill>
                <a:srgbClr val="000000"/>
              </a:solidFill>
              <a:effectLst/>
              <a:uFillTx/>
              <a:latin typeface="Arial"/>
            </a:endParaRPr>
          </a:p>
        </p:txBody>
      </p:sp>
      <p:sp>
        <p:nvSpPr>
          <p:cNvPr id="79" name="Google Shape;106;p2"/>
          <p:cNvSpPr/>
          <p:nvPr/>
        </p:nvSpPr>
        <p:spPr>
          <a:xfrm>
            <a:off x="-592200" y="1808280"/>
            <a:ext cx="5260680" cy="4355640"/>
          </a:xfrm>
          <a:prstGeom prst="rect">
            <a:avLst/>
          </a:prstGeom>
          <a:noFill/>
          <a:ln w="0">
            <a:noFill/>
          </a:ln>
        </p:spPr>
        <p:style>
          <a:lnRef idx="0"/>
          <a:fillRef idx="0"/>
          <a:effectRef idx="0"/>
          <a:fontRef idx="minor"/>
        </p:style>
        <p:txBody>
          <a:bodyPr anchor="t">
            <a:spAutoFit/>
          </a:bodyPr>
          <a:p>
            <a:pPr marL="914400">
              <a:lnSpc>
                <a:spcPct val="100000"/>
              </a:lnSpc>
              <a:tabLst>
                <a:tab algn="l" pos="0"/>
              </a:tabLst>
            </a:pPr>
            <a:r>
              <a:rPr b="1" lang="pt-BR" sz="1200" strike="noStrike" u="none">
                <a:solidFill>
                  <a:schemeClr val="dk1"/>
                </a:solidFill>
                <a:effectLst/>
                <a:uFillTx/>
                <a:latin typeface="Calibri"/>
                <a:ea typeface="Calibri"/>
              </a:rPr>
              <a:t>Prefeita de Pelotas </a:t>
            </a:r>
            <a:endParaRPr b="0" lang="pt-BR" sz="1200" strike="noStrike" u="none">
              <a:solidFill>
                <a:srgbClr val="000000"/>
              </a:solidFill>
              <a:effectLst/>
              <a:uFillTx/>
              <a:latin typeface="Arial"/>
            </a:endParaRPr>
          </a:p>
          <a:p>
            <a:pPr marL="914400">
              <a:lnSpc>
                <a:spcPct val="100000"/>
              </a:lnSpc>
              <a:tabLst>
                <a:tab algn="l" pos="0"/>
              </a:tabLst>
            </a:pPr>
            <a:r>
              <a:rPr b="0" lang="pt-BR" sz="1200" strike="noStrike" u="none">
                <a:solidFill>
                  <a:schemeClr val="dk1"/>
                </a:solidFill>
                <a:effectLst/>
                <a:uFillTx/>
                <a:latin typeface="Calibri"/>
                <a:ea typeface="Calibri"/>
              </a:rPr>
              <a:t>Fernando Marroni</a:t>
            </a:r>
            <a:endParaRPr b="0" lang="pt-BR" sz="1200" strike="noStrike" u="none">
              <a:solidFill>
                <a:srgbClr val="000000"/>
              </a:solidFill>
              <a:effectLst/>
              <a:uFillTx/>
              <a:latin typeface="Arial"/>
            </a:endParaRPr>
          </a:p>
          <a:p>
            <a:pPr marL="914400">
              <a:lnSpc>
                <a:spcPct val="100000"/>
              </a:lnSpc>
              <a:tabLst>
                <a:tab algn="l" pos="0"/>
              </a:tabLst>
            </a:pPr>
            <a:endParaRPr b="0" lang="pt-BR" sz="1200" strike="noStrike" u="none">
              <a:solidFill>
                <a:srgbClr val="000000"/>
              </a:solidFill>
              <a:effectLst/>
              <a:uFillTx/>
              <a:latin typeface="Arial"/>
            </a:endParaRPr>
          </a:p>
          <a:p>
            <a:pPr marL="914400">
              <a:lnSpc>
                <a:spcPct val="100000"/>
              </a:lnSpc>
              <a:tabLst>
                <a:tab algn="l" pos="0"/>
              </a:tabLst>
            </a:pPr>
            <a:r>
              <a:rPr b="1" lang="pt-BR" sz="1200" strike="noStrike" u="none">
                <a:solidFill>
                  <a:schemeClr val="dk1"/>
                </a:solidFill>
                <a:effectLst/>
                <a:uFillTx/>
                <a:latin typeface="Calibri"/>
                <a:ea typeface="Calibri"/>
              </a:rPr>
              <a:t>Secretária de Saúde  </a:t>
            </a:r>
            <a:endParaRPr b="0" lang="pt-BR" sz="1200" strike="noStrike" u="none">
              <a:solidFill>
                <a:srgbClr val="000000"/>
              </a:solidFill>
              <a:effectLst/>
              <a:uFillTx/>
              <a:latin typeface="Arial"/>
            </a:endParaRPr>
          </a:p>
          <a:p>
            <a:pPr marL="914400">
              <a:lnSpc>
                <a:spcPct val="100000"/>
              </a:lnSpc>
              <a:tabLst>
                <a:tab algn="l" pos="0"/>
              </a:tabLst>
            </a:pPr>
            <a:r>
              <a:rPr b="0" lang="pt-BR" sz="1200" strike="noStrike" u="none">
                <a:solidFill>
                  <a:schemeClr val="dk1"/>
                </a:solidFill>
                <a:effectLst/>
                <a:uFillTx/>
                <a:latin typeface="Calibri"/>
                <a:ea typeface="Calibri"/>
              </a:rPr>
              <a:t>Angela Moreira Vitória</a:t>
            </a:r>
            <a:endParaRPr b="0" lang="pt-BR" sz="1200" strike="noStrike" u="none">
              <a:solidFill>
                <a:srgbClr val="000000"/>
              </a:solidFill>
              <a:effectLst/>
              <a:uFillTx/>
              <a:latin typeface="Arial"/>
            </a:endParaRPr>
          </a:p>
          <a:p>
            <a:pPr marL="914400">
              <a:lnSpc>
                <a:spcPct val="100000"/>
              </a:lnSpc>
              <a:tabLst>
                <a:tab algn="l" pos="0"/>
              </a:tabLst>
            </a:pPr>
            <a:endParaRPr b="0" lang="pt-BR" sz="1200" strike="noStrike" u="none">
              <a:solidFill>
                <a:srgbClr val="000000"/>
              </a:solidFill>
              <a:effectLst/>
              <a:uFillTx/>
              <a:latin typeface="Arial"/>
            </a:endParaRPr>
          </a:p>
          <a:p>
            <a:pPr marL="914400">
              <a:lnSpc>
                <a:spcPct val="100000"/>
              </a:lnSpc>
              <a:tabLst>
                <a:tab algn="l" pos="0"/>
              </a:tabLst>
            </a:pPr>
            <a:r>
              <a:rPr b="1" lang="pt-BR" sz="1200" strike="noStrike" u="none">
                <a:solidFill>
                  <a:schemeClr val="dk1"/>
                </a:solidFill>
                <a:effectLst/>
                <a:uFillTx/>
                <a:latin typeface="Calibri"/>
                <a:ea typeface="Calibri"/>
              </a:rPr>
              <a:t>Departamento de Planejamento</a:t>
            </a:r>
            <a:endParaRPr b="0" lang="pt-BR" sz="1200" strike="noStrike" u="none">
              <a:solidFill>
                <a:srgbClr val="000000"/>
              </a:solidFill>
              <a:effectLst/>
              <a:uFillTx/>
              <a:latin typeface="Arial"/>
            </a:endParaRPr>
          </a:p>
          <a:p>
            <a:pPr marL="914400">
              <a:lnSpc>
                <a:spcPct val="100000"/>
              </a:lnSpc>
              <a:tabLst>
                <a:tab algn="l" pos="0"/>
              </a:tabLst>
            </a:pPr>
            <a:r>
              <a:rPr b="0" lang="pt-BR" sz="1100" strike="noStrike" u="none">
                <a:solidFill>
                  <a:schemeClr val="dk1"/>
                </a:solidFill>
                <a:effectLst/>
                <a:highlight>
                  <a:srgbClr val="ffffff"/>
                </a:highlight>
                <a:uFillTx/>
                <a:latin typeface="Arial"/>
                <a:ea typeface="Arial"/>
              </a:rPr>
              <a:t>Bruna Abbud</a:t>
            </a:r>
            <a:endParaRPr b="0" lang="pt-BR" sz="1100" strike="noStrike" u="none">
              <a:solidFill>
                <a:srgbClr val="000000"/>
              </a:solidFill>
              <a:effectLst/>
              <a:uFillTx/>
              <a:latin typeface="Arial"/>
            </a:endParaRPr>
          </a:p>
          <a:p>
            <a:pPr marL="914400">
              <a:lnSpc>
                <a:spcPct val="100000"/>
              </a:lnSpc>
              <a:tabLst>
                <a:tab algn="l" pos="0"/>
              </a:tabLst>
            </a:pPr>
            <a:endParaRPr b="0" lang="pt-BR" sz="1400" strike="noStrike" u="none">
              <a:solidFill>
                <a:srgbClr val="000000"/>
              </a:solidFill>
              <a:effectLst/>
              <a:uFillTx/>
              <a:latin typeface="Arial"/>
            </a:endParaRPr>
          </a:p>
          <a:p>
            <a:pPr marL="914400">
              <a:lnSpc>
                <a:spcPct val="100000"/>
              </a:lnSpc>
              <a:tabLst>
                <a:tab algn="l" pos="0"/>
              </a:tabLst>
            </a:pPr>
            <a:r>
              <a:rPr b="1" lang="pt-BR" sz="1200" strike="noStrike" u="none">
                <a:solidFill>
                  <a:schemeClr val="dk1"/>
                </a:solidFill>
                <a:effectLst/>
                <a:highlight>
                  <a:srgbClr val="ffffff"/>
                </a:highlight>
                <a:uFillTx/>
                <a:latin typeface="Calibri"/>
                <a:ea typeface="Calibri"/>
              </a:rPr>
              <a:t>Núcleo Municipal de Educação em Saúde Coletiva (NUMESC)</a:t>
            </a:r>
            <a:endParaRPr b="0" lang="pt-BR" sz="1200" strike="noStrike" u="none">
              <a:solidFill>
                <a:srgbClr val="000000"/>
              </a:solidFill>
              <a:effectLst/>
              <a:uFillTx/>
              <a:latin typeface="Arial"/>
            </a:endParaRPr>
          </a:p>
          <a:p>
            <a:pPr marL="914400">
              <a:lnSpc>
                <a:spcPct val="100000"/>
              </a:lnSpc>
              <a:tabLst>
                <a:tab algn="l" pos="0"/>
              </a:tabLst>
            </a:pPr>
            <a:r>
              <a:rPr b="0" lang="pt-BR" sz="1200" strike="noStrike" u="none">
                <a:solidFill>
                  <a:schemeClr val="dk1"/>
                </a:solidFill>
                <a:effectLst/>
                <a:highlight>
                  <a:srgbClr val="ffffff"/>
                </a:highlight>
                <a:uFillTx/>
                <a:latin typeface="Calibri"/>
                <a:ea typeface="Calibri"/>
              </a:rPr>
              <a:t>Viviane Gomes</a:t>
            </a:r>
            <a:endParaRPr b="0" lang="pt-BR" sz="1200" strike="noStrike" u="none">
              <a:solidFill>
                <a:srgbClr val="000000"/>
              </a:solidFill>
              <a:effectLst/>
              <a:uFillTx/>
              <a:latin typeface="Arial"/>
            </a:endParaRPr>
          </a:p>
          <a:p>
            <a:pPr marL="914400">
              <a:lnSpc>
                <a:spcPct val="100000"/>
              </a:lnSpc>
              <a:tabLst>
                <a:tab algn="l" pos="0"/>
              </a:tabLst>
            </a:pPr>
            <a:endParaRPr b="0" lang="pt-BR" sz="1200" strike="noStrike" u="none">
              <a:solidFill>
                <a:srgbClr val="000000"/>
              </a:solidFill>
              <a:effectLst/>
              <a:uFillTx/>
              <a:latin typeface="Arial"/>
            </a:endParaRPr>
          </a:p>
          <a:p>
            <a:pPr marL="914400">
              <a:lnSpc>
                <a:spcPct val="100000"/>
              </a:lnSpc>
              <a:tabLst>
                <a:tab algn="l" pos="0"/>
              </a:tabLst>
            </a:pPr>
            <a:r>
              <a:rPr b="1" lang="pt-BR" sz="1200" strike="noStrike" u="none">
                <a:solidFill>
                  <a:schemeClr val="dk1"/>
                </a:solidFill>
                <a:effectLst/>
                <a:uFillTx/>
                <a:latin typeface="Calibri"/>
                <a:ea typeface="Calibri"/>
              </a:rPr>
              <a:t>Diretoria de Atenção Especializada e Hospitalar</a:t>
            </a:r>
            <a:endParaRPr b="0" lang="pt-BR" sz="1200" strike="noStrike" u="none">
              <a:solidFill>
                <a:srgbClr val="000000"/>
              </a:solidFill>
              <a:effectLst/>
              <a:uFillTx/>
              <a:latin typeface="Arial"/>
            </a:endParaRPr>
          </a:p>
          <a:p>
            <a:pPr marL="914400">
              <a:lnSpc>
                <a:spcPct val="100000"/>
              </a:lnSpc>
              <a:tabLst>
                <a:tab algn="l" pos="0"/>
              </a:tabLst>
            </a:pPr>
            <a:r>
              <a:rPr b="0" lang="pt-BR" sz="1200" strike="noStrike" u="none">
                <a:solidFill>
                  <a:schemeClr val="dk1"/>
                </a:solidFill>
                <a:effectLst/>
                <a:uFillTx/>
                <a:latin typeface="Calibri"/>
                <a:ea typeface="Calibri"/>
              </a:rPr>
              <a:t>Valéria Rojas</a:t>
            </a:r>
            <a:endParaRPr b="0" lang="pt-BR" sz="1200" strike="noStrike" u="none">
              <a:solidFill>
                <a:srgbClr val="000000"/>
              </a:solidFill>
              <a:effectLst/>
              <a:uFillTx/>
              <a:latin typeface="Arial"/>
            </a:endParaRPr>
          </a:p>
          <a:p>
            <a:pPr marL="914400">
              <a:lnSpc>
                <a:spcPct val="100000"/>
              </a:lnSpc>
              <a:tabLst>
                <a:tab algn="l" pos="0"/>
              </a:tabLst>
            </a:pPr>
            <a:endParaRPr b="0" lang="pt-BR" sz="1200" strike="noStrike" u="none">
              <a:solidFill>
                <a:srgbClr val="000000"/>
              </a:solidFill>
              <a:effectLst/>
              <a:uFillTx/>
              <a:latin typeface="Arial"/>
            </a:endParaRPr>
          </a:p>
          <a:p>
            <a:pPr algn="r">
              <a:lnSpc>
                <a:spcPct val="100000"/>
              </a:lnSpc>
              <a:tabLst>
                <a:tab algn="l" pos="0"/>
              </a:tabLst>
            </a:pPr>
            <a:endParaRPr b="0" lang="pt-BR" sz="1200" strike="noStrike" u="none">
              <a:solidFill>
                <a:srgbClr val="000000"/>
              </a:solidFill>
              <a:effectLst/>
              <a:uFillTx/>
              <a:latin typeface="Arial"/>
            </a:endParaRPr>
          </a:p>
          <a:p>
            <a:pPr algn="r">
              <a:lnSpc>
                <a:spcPct val="100000"/>
              </a:lnSpc>
              <a:tabLst>
                <a:tab algn="l" pos="0"/>
              </a:tabLst>
            </a:pPr>
            <a:endParaRPr b="0" lang="pt-BR" sz="1200" strike="noStrike" u="none">
              <a:solidFill>
                <a:srgbClr val="000000"/>
              </a:solidFill>
              <a:effectLst/>
              <a:uFillTx/>
              <a:latin typeface="Arial"/>
            </a:endParaRPr>
          </a:p>
          <a:p>
            <a:pPr algn="r">
              <a:lnSpc>
                <a:spcPct val="100000"/>
              </a:lnSpc>
              <a:tabLst>
                <a:tab algn="l" pos="0"/>
              </a:tabLst>
            </a:pPr>
            <a:endParaRPr b="0" lang="pt-BR" sz="1200" strike="noStrike" u="none">
              <a:solidFill>
                <a:srgbClr val="000000"/>
              </a:solidFill>
              <a:effectLst/>
              <a:uFillTx/>
              <a:latin typeface="Arial"/>
            </a:endParaRPr>
          </a:p>
          <a:p>
            <a:pPr algn="r">
              <a:lnSpc>
                <a:spcPct val="100000"/>
              </a:lnSpc>
              <a:tabLst>
                <a:tab algn="l" pos="0"/>
              </a:tabLst>
            </a:pPr>
            <a:endParaRPr b="0" lang="pt-BR" sz="1200" strike="noStrike" u="none">
              <a:solidFill>
                <a:srgbClr val="000000"/>
              </a:solidFill>
              <a:effectLst/>
              <a:uFillTx/>
              <a:latin typeface="Arial"/>
            </a:endParaRPr>
          </a:p>
          <a:p>
            <a:pPr>
              <a:lnSpc>
                <a:spcPct val="100000"/>
              </a:lnSpc>
              <a:tabLst>
                <a:tab algn="l" pos="0"/>
              </a:tabLst>
            </a:pPr>
            <a:endParaRPr b="0" lang="pt-BR" sz="1200" strike="noStrike" u="none">
              <a:solidFill>
                <a:srgbClr val="000000"/>
              </a:solidFill>
              <a:effectLst/>
              <a:uFillTx/>
              <a:latin typeface="Arial"/>
            </a:endParaRPr>
          </a:p>
          <a:p>
            <a:pPr>
              <a:lnSpc>
                <a:spcPct val="100000"/>
              </a:lnSpc>
              <a:tabLst>
                <a:tab algn="l" pos="0"/>
              </a:tabLst>
            </a:pP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p>
            <a:pPr>
              <a:lnSpc>
                <a:spcPct val="100000"/>
              </a:lnSpc>
              <a:tabLst>
                <a:tab algn="l" pos="0"/>
              </a:tabLst>
            </a:pPr>
            <a:endParaRPr b="0" lang="pt-BR" sz="1200" strike="noStrike" u="none">
              <a:solidFill>
                <a:srgbClr val="000000"/>
              </a:solidFill>
              <a:effectLst/>
              <a:uFillTx/>
              <a:latin typeface="Arial"/>
            </a:endParaRPr>
          </a:p>
          <a:p>
            <a:pPr>
              <a:lnSpc>
                <a:spcPct val="100000"/>
              </a:lnSpc>
              <a:tabLst>
                <a:tab algn="l" pos="0"/>
              </a:tabLst>
            </a:pPr>
            <a:endParaRPr b="0" lang="pt-BR" sz="1200" strike="noStrike" u="none">
              <a:solidFill>
                <a:srgbClr val="000000"/>
              </a:solidFill>
              <a:effectLst/>
              <a:uFillTx/>
              <a:latin typeface="Arial"/>
            </a:endParaRPr>
          </a:p>
        </p:txBody>
      </p:sp>
      <p:sp>
        <p:nvSpPr>
          <p:cNvPr id="80" name="Google Shape;107;p2"/>
          <p:cNvSpPr/>
          <p:nvPr/>
        </p:nvSpPr>
        <p:spPr>
          <a:xfrm>
            <a:off x="1337400" y="5109840"/>
            <a:ext cx="5213880" cy="2918160"/>
          </a:xfrm>
          <a:prstGeom prst="rect">
            <a:avLst/>
          </a:prstGeom>
          <a:noFill/>
          <a:ln w="0">
            <a:noFill/>
          </a:ln>
        </p:spPr>
        <p:style>
          <a:lnRef idx="0"/>
          <a:fillRef idx="0"/>
          <a:effectRef idx="0"/>
          <a:fontRef idx="minor"/>
        </p:style>
        <p:txBody>
          <a:bodyPr anchor="t">
            <a:spAutoFit/>
          </a:bodyPr>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1" lang="pt-BR" sz="1200" strike="noStrike" u="none">
                <a:solidFill>
                  <a:schemeClr val="dk1"/>
                </a:solidFill>
                <a:effectLst/>
                <a:uFillTx/>
                <a:latin typeface="Calibri"/>
                <a:ea typeface="Calibri"/>
              </a:rPr>
              <a:t>Rede de Atenção à Pessoa com Deficiência</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Lilian Rocha Gomes Tavares - Coordenadora</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Mariana Dumer Borges - Apoiadora Técnica</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Mariana Tourinho Vargas - Apoiadora Técnica</a:t>
            </a: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1" lang="pt-BR" sz="1200" strike="noStrike" u="none">
                <a:solidFill>
                  <a:schemeClr val="dk1"/>
                </a:solidFill>
                <a:effectLst/>
                <a:uFillTx/>
                <a:latin typeface="Calibri"/>
                <a:ea typeface="Calibri"/>
              </a:rPr>
              <a:t>NUMESC</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rgbClr val="0c0c0c"/>
                </a:solidFill>
                <a:effectLst/>
                <a:highlight>
                  <a:srgbClr val="ffffff"/>
                </a:highlight>
                <a:uFillTx/>
                <a:latin typeface="Calibri"/>
                <a:ea typeface="Calibri"/>
              </a:rPr>
              <a:t>Viviane Gomes</a:t>
            </a: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1" lang="pt-BR" sz="1200" strike="noStrike" u="none">
                <a:solidFill>
                  <a:schemeClr val="dk1"/>
                </a:solidFill>
                <a:effectLst/>
                <a:uFillTx/>
                <a:latin typeface="Calibri"/>
                <a:ea typeface="Calibri"/>
              </a:rPr>
              <a:t>SERVIÇOS DE REABILITAÇÃO CONVENIADOS À SMS</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Associação de Pais e Amigos dos Excepcionais - APAE Pelotas</a:t>
            </a: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Centro de Reabilitação de Pelotas - CERENEPE</a:t>
            </a:r>
            <a:endParaRPr b="0" lang="pt-BR" sz="1200" strike="noStrike" u="none">
              <a:solidFill>
                <a:srgbClr val="000000"/>
              </a:solidFill>
              <a:effectLst/>
              <a:uFillTx/>
              <a:latin typeface="Arial"/>
            </a:endParaRPr>
          </a:p>
        </p:txBody>
      </p:sp>
      <p:sp>
        <p:nvSpPr>
          <p:cNvPr id="81" name="Google Shape;108;p2"/>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82" name="Google Shape;109;p2"/>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83" name="Google Shape;110;p2"/>
          <p:cNvSpPr/>
          <p:nvPr/>
        </p:nvSpPr>
        <p:spPr>
          <a:xfrm>
            <a:off x="3357720" y="6361560"/>
            <a:ext cx="3607200" cy="407520"/>
          </a:xfrm>
          <a:prstGeom prst="roundRect">
            <a:avLst>
              <a:gd name="adj" fmla="val 16667"/>
            </a:avLst>
          </a:prstGeom>
          <a:solidFill>
            <a:srgbClr val="c9daf8"/>
          </a:solidFill>
          <a:ln w="0">
            <a:noFill/>
          </a:ln>
        </p:spPr>
        <p:style>
          <a:lnRef idx="0"/>
          <a:fillRef idx="0"/>
          <a:effectRef idx="0"/>
          <a:fontRef idx="minor"/>
        </p:style>
        <p:txBody>
          <a:bodyPr anchor="ctr">
            <a:noAutofit/>
          </a:bodyPr>
          <a:p>
            <a:pPr algn="ctr">
              <a:lnSpc>
                <a:spcPct val="100000"/>
              </a:lnSpc>
              <a:tabLst>
                <a:tab algn="l" pos="0"/>
              </a:tabLst>
            </a:pPr>
            <a:r>
              <a:rPr b="1" lang="pt-BR" sz="2000" strike="noStrike" u="none">
                <a:solidFill>
                  <a:schemeClr val="dk1"/>
                </a:solidFill>
                <a:effectLst/>
                <a:uFillTx/>
                <a:latin typeface="Arial"/>
                <a:ea typeface="Arial"/>
              </a:rPr>
              <a:t>Colaboração e Revisão</a:t>
            </a:r>
            <a:endParaRPr b="0" lang="pt-BR" sz="2000" strike="noStrike" u="none">
              <a:solidFill>
                <a:srgbClr val="000000"/>
              </a:solidFill>
              <a:effectLst/>
              <a:uFillTx/>
              <a:latin typeface="Arial"/>
            </a:endParaRPr>
          </a:p>
        </p:txBody>
      </p:sp>
      <p:sp>
        <p:nvSpPr>
          <p:cNvPr id="84" name="PlaceHolder 1"/>
          <p:cNvSpPr>
            <a:spLocks noGrp="1"/>
          </p:cNvSpPr>
          <p:nvPr>
            <p:ph type="sldNum" idx="38"/>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B6A6C60B-0C2E-4ABE-92D2-46660677127A}"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85" name="Google Shape;112;p2"/>
          <p:cNvSpPr/>
          <p:nvPr/>
        </p:nvSpPr>
        <p:spPr>
          <a:xfrm>
            <a:off x="3464640" y="4978440"/>
            <a:ext cx="3499920" cy="407520"/>
          </a:xfrm>
          <a:prstGeom prst="roundRect">
            <a:avLst>
              <a:gd name="adj" fmla="val 16667"/>
            </a:avLst>
          </a:prstGeom>
          <a:solidFill>
            <a:srgbClr val="c9daf8"/>
          </a:solidFill>
          <a:ln w="0">
            <a:noFill/>
          </a:ln>
        </p:spPr>
        <p:style>
          <a:lnRef idx="0"/>
          <a:fillRef idx="0"/>
          <a:effectRef idx="0"/>
          <a:fontRef idx="minor"/>
        </p:style>
        <p:txBody>
          <a:bodyPr anchor="ctr">
            <a:noAutofit/>
          </a:bodyPr>
          <a:p>
            <a:pPr algn="ctr">
              <a:lnSpc>
                <a:spcPct val="100000"/>
              </a:lnSpc>
              <a:tabLst>
                <a:tab algn="l" pos="0"/>
              </a:tabLst>
            </a:pPr>
            <a:r>
              <a:rPr b="1" lang="pt-BR" sz="2000" strike="noStrike" u="none">
                <a:solidFill>
                  <a:schemeClr val="dk1"/>
                </a:solidFill>
                <a:effectLst/>
                <a:uFillTx/>
                <a:latin typeface="Arial"/>
                <a:ea typeface="Arial"/>
              </a:rPr>
              <a:t>Autoria</a:t>
            </a:r>
            <a:endParaRPr b="0" lang="pt-BR" sz="20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Google Shape;118;p3"/>
          <p:cNvSpPr/>
          <p:nvPr/>
        </p:nvSpPr>
        <p:spPr>
          <a:xfrm>
            <a:off x="3186360" y="1154520"/>
            <a:ext cx="3695400" cy="358560"/>
          </a:xfrm>
          <a:prstGeom prst="roundRect">
            <a:avLst>
              <a:gd name="adj" fmla="val 16667"/>
            </a:avLst>
          </a:prstGeom>
          <a:solidFill>
            <a:srgbClr val="c9daf8"/>
          </a:solidFill>
          <a:ln w="0">
            <a:noFill/>
          </a:ln>
        </p:spPr>
        <p:style>
          <a:lnRef idx="0"/>
          <a:fillRef idx="0"/>
          <a:effectRef idx="0"/>
          <a:fontRef idx="minor"/>
        </p:style>
        <p:txBody>
          <a:bodyPr anchor="ctr">
            <a:noAutofit/>
          </a:bodyPr>
          <a:p>
            <a:pPr algn="ctr">
              <a:lnSpc>
                <a:spcPct val="100000"/>
              </a:lnSpc>
              <a:tabLst>
                <a:tab algn="l" pos="0"/>
              </a:tabLst>
            </a:pPr>
            <a:r>
              <a:rPr b="1" lang="pt-BR" sz="2000" strike="noStrike" u="none">
                <a:solidFill>
                  <a:schemeClr val="dk1"/>
                </a:solidFill>
                <a:effectLst/>
                <a:uFillTx/>
                <a:latin typeface="Arial"/>
                <a:ea typeface="Arial"/>
              </a:rPr>
              <a:t>Lista de Abreviações</a:t>
            </a:r>
            <a:endParaRPr b="0" lang="pt-BR" sz="2000" strike="noStrike" u="none">
              <a:solidFill>
                <a:srgbClr val="000000"/>
              </a:solidFill>
              <a:effectLst/>
              <a:uFillTx/>
              <a:latin typeface="Arial"/>
            </a:endParaRPr>
          </a:p>
        </p:txBody>
      </p:sp>
      <p:sp>
        <p:nvSpPr>
          <p:cNvPr id="87" name="Google Shape;119;p3"/>
          <p:cNvSpPr/>
          <p:nvPr/>
        </p:nvSpPr>
        <p:spPr>
          <a:xfrm>
            <a:off x="2362320" y="5205600"/>
            <a:ext cx="4162320" cy="1089360"/>
          </a:xfrm>
          <a:prstGeom prst="rect">
            <a:avLst/>
          </a:prstGeom>
          <a:noFill/>
          <a:ln w="0">
            <a:noFill/>
          </a:ln>
        </p:spPr>
        <p:style>
          <a:lnRef idx="0"/>
          <a:fillRef idx="0"/>
          <a:effectRef idx="0"/>
          <a:fontRef idx="minor"/>
        </p:style>
        <p:txBody>
          <a:bodyPr anchor="t">
            <a:spAutoFit/>
          </a:bodyPr>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p:txBody>
      </p:sp>
      <p:sp>
        <p:nvSpPr>
          <p:cNvPr id="88" name="Google Shape;120;p3"/>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89" name="PlaceHolder 1"/>
          <p:cNvSpPr>
            <a:spLocks noGrp="1"/>
          </p:cNvSpPr>
          <p:nvPr>
            <p:ph type="sldNum" idx="39"/>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AA04CE80-4917-4E56-9B64-0EF589795358}"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graphicFrame>
        <p:nvGraphicFramePr>
          <p:cNvPr id="90" name="Google Shape;122;p3"/>
          <p:cNvGraphicFramePr/>
          <p:nvPr/>
        </p:nvGraphicFramePr>
        <p:xfrm>
          <a:off x="189360" y="1883880"/>
          <a:ext cx="6053760" cy="5488200"/>
        </p:xfrm>
        <a:graphic>
          <a:graphicData uri="http://schemas.openxmlformats.org/drawingml/2006/table">
            <a:tbl>
              <a:tblPr/>
              <a:tblGrid>
                <a:gridCol w="6053760"/>
              </a:tblGrid>
              <a:tr h="21276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TEA - Transtorno do Espectro Autista</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062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RI - Reabilitação Intelectual</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156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PTS - Projeto Terapêutico Singular</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566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AGD - Atraso Global do Desenvolvimento</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9772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TDAH - Transtorno de Déficit de Atenção e Hiperatividade</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678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DEL - Distúrbio Específico de Linguagem</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458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RAPCD - Rede de atenção à Pessoa com Deficiência</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3940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CIB - Comissão  Intergestores Bipartite</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332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CIF - Classificação Internacional de Funcionalidade</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1954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OMS - Organização Mundial da Saúde</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836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NUMESC - Núcleo Municipal de Educação em Saúde Coletiva</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32940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APAE - Associação de Pais e Amigos dos Excepcionais</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678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CERENEPE - Centro de Reabilitação de Pelotas</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14200">
                <a:tc>
                  <a:txBody>
                    <a:bodyPr anchor="ctr">
                      <a:noAutofit/>
                    </a:bodyPr>
                    <a:p>
                      <a:pPr>
                        <a:lnSpc>
                          <a:spcPct val="100000"/>
                        </a:lnSpc>
                        <a:tabLst>
                          <a:tab algn="l" pos="0"/>
                        </a:tabLst>
                      </a:pPr>
                      <a:endParaRPr b="0" lang="pt-BR" sz="18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23560">
                <a:tc>
                  <a:txBody>
                    <a:bodyPr anchor="ctr">
                      <a:noAutofit/>
                    </a:bodyPr>
                    <a:p>
                      <a:pPr>
                        <a:lnSpc>
                          <a:spcPct val="100000"/>
                        </a:lnSpc>
                        <a:tabLst>
                          <a:tab algn="l" pos="0"/>
                        </a:tabLst>
                      </a:pPr>
                      <a:endParaRPr b="0" lang="pt-BR" sz="18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23560">
                <a:tc>
                  <a:txBody>
                    <a:bodyPr anchor="ctr">
                      <a:noAutofit/>
                    </a:bodyPr>
                    <a:p>
                      <a:pPr>
                        <a:lnSpc>
                          <a:spcPct val="100000"/>
                        </a:lnSpc>
                        <a:tabLst>
                          <a:tab algn="l" pos="0"/>
                        </a:tabLst>
                      </a:pPr>
                      <a:endParaRPr b="0" lang="pt-BR" sz="18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185760">
                <a:tc>
                  <a:txBody>
                    <a:bodyPr anchor="ctr">
                      <a:noAutofit/>
                    </a:bodyPr>
                    <a:p>
                      <a:pPr>
                        <a:lnSpc>
                          <a:spcPct val="100000"/>
                        </a:lnSpc>
                        <a:spcBef>
                          <a:spcPts val="1001"/>
                        </a:spcBef>
                        <a:tabLst>
                          <a:tab algn="l" pos="0"/>
                        </a:tabLst>
                      </a:pPr>
                      <a:endParaRPr b="0" lang="pt-BR" sz="18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74320">
                <a:tc>
                  <a:txBody>
                    <a:bodyPr anchor="ctr">
                      <a:noAutofit/>
                    </a:bodyPr>
                    <a:p>
                      <a:pPr>
                        <a:lnSpc>
                          <a:spcPct val="100000"/>
                        </a:lnSpc>
                        <a:tabLst>
                          <a:tab algn="l" pos="0"/>
                        </a:tabLst>
                      </a:pPr>
                      <a:endParaRPr b="0" lang="pt-BR" sz="18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bl>
          </a:graphicData>
        </a:graphic>
      </p:graphicFrame>
      <p:sp>
        <p:nvSpPr>
          <p:cNvPr id="91" name="Google Shape;123;p3"/>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92" name="Google Shape;124;p3"/>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3" name="Google Shape;130;g320439d427e_0_1"/>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94" name="Google Shape;131;g320439d427e_0_1"/>
          <p:cNvSpPr/>
          <p:nvPr/>
        </p:nvSpPr>
        <p:spPr>
          <a:xfrm>
            <a:off x="3162240" y="912240"/>
            <a:ext cx="3695400" cy="358560"/>
          </a:xfrm>
          <a:prstGeom prst="roundRect">
            <a:avLst>
              <a:gd name="adj" fmla="val 16667"/>
            </a:avLst>
          </a:prstGeom>
          <a:solidFill>
            <a:srgbClr val="c9daf8"/>
          </a:solidFill>
          <a:ln w="0">
            <a:noFill/>
          </a:ln>
        </p:spPr>
        <p:style>
          <a:lnRef idx="0"/>
          <a:fillRef idx="0"/>
          <a:effectRef idx="0"/>
          <a:fontRef idx="minor"/>
        </p:style>
        <p:txBody>
          <a:bodyPr anchor="ctr">
            <a:noAutofit/>
          </a:bodyPr>
          <a:p>
            <a:pPr algn="ctr">
              <a:lnSpc>
                <a:spcPct val="100000"/>
              </a:lnSpc>
              <a:tabLst>
                <a:tab algn="l" pos="0"/>
              </a:tabLst>
            </a:pPr>
            <a:r>
              <a:rPr b="1" lang="pt-BR" sz="2000" strike="noStrike" u="none">
                <a:solidFill>
                  <a:schemeClr val="dk1"/>
                </a:solidFill>
                <a:effectLst/>
                <a:uFillTx/>
                <a:latin typeface="Arial"/>
                <a:ea typeface="Arial"/>
              </a:rPr>
              <a:t>Sumário</a:t>
            </a:r>
            <a:endParaRPr b="0" lang="pt-BR" sz="2000" strike="noStrike" u="none">
              <a:solidFill>
                <a:srgbClr val="000000"/>
              </a:solidFill>
              <a:effectLst/>
              <a:uFillTx/>
              <a:latin typeface="Arial"/>
            </a:endParaRPr>
          </a:p>
        </p:txBody>
      </p:sp>
      <p:sp>
        <p:nvSpPr>
          <p:cNvPr id="95" name="Google Shape;132;g320439d427e_0_1"/>
          <p:cNvSpPr/>
          <p:nvPr/>
        </p:nvSpPr>
        <p:spPr>
          <a:xfrm>
            <a:off x="2362320" y="5205600"/>
            <a:ext cx="4162320" cy="1089360"/>
          </a:xfrm>
          <a:prstGeom prst="rect">
            <a:avLst/>
          </a:prstGeom>
          <a:noFill/>
          <a:ln w="0">
            <a:noFill/>
          </a:ln>
        </p:spPr>
        <p:style>
          <a:lnRef idx="0"/>
          <a:fillRef idx="0"/>
          <a:effectRef idx="0"/>
          <a:fontRef idx="minor"/>
        </p:style>
        <p:txBody>
          <a:bodyPr anchor="t">
            <a:spAutoFit/>
          </a:bodyPr>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p>
            <a:pPr marL="743040" algn="r">
              <a:lnSpc>
                <a:spcPct val="90000"/>
              </a:lnSpc>
              <a:tabLst>
                <a:tab algn="l" pos="0"/>
              </a:tabLst>
            </a:pPr>
            <a:endParaRPr b="0" lang="pt-BR" sz="1200" strike="noStrike" u="none">
              <a:solidFill>
                <a:srgbClr val="000000"/>
              </a:solidFill>
              <a:effectLst/>
              <a:uFillTx/>
              <a:latin typeface="Arial"/>
            </a:endParaRPr>
          </a:p>
          <a:p>
            <a:pPr marL="743040" algn="r">
              <a:lnSpc>
                <a:spcPct val="90000"/>
              </a:lnSpc>
              <a:tabLst>
                <a:tab algn="l" pos="0"/>
              </a:tabLst>
            </a:pPr>
            <a:r>
              <a:rPr b="0" lang="pt-BR" sz="1200" strike="noStrike" u="none">
                <a:solidFill>
                  <a:schemeClr val="dk1"/>
                </a:solidFill>
                <a:effectLst/>
                <a:highlight>
                  <a:srgbClr val="ffff00"/>
                </a:highlight>
                <a:uFillTx/>
                <a:latin typeface="Calibri"/>
                <a:ea typeface="Calibri"/>
              </a:rPr>
              <a:t> </a:t>
            </a:r>
            <a:endParaRPr b="0" lang="pt-BR" sz="1200" strike="noStrike" u="none">
              <a:solidFill>
                <a:srgbClr val="000000"/>
              </a:solidFill>
              <a:effectLst/>
              <a:uFillTx/>
              <a:latin typeface="Arial"/>
            </a:endParaRPr>
          </a:p>
        </p:txBody>
      </p:sp>
      <p:sp>
        <p:nvSpPr>
          <p:cNvPr id="96" name="Google Shape;133;g320439d427e_0_1"/>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97" name="PlaceHolder 1"/>
          <p:cNvSpPr>
            <a:spLocks noGrp="1"/>
          </p:cNvSpPr>
          <p:nvPr>
            <p:ph type="sldNum" idx="40"/>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CE110F55-DF74-41B7-927E-E490AA0B2F54}"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graphicFrame>
        <p:nvGraphicFramePr>
          <p:cNvPr id="98" name="Google Shape;135;g320439d427e_0_1"/>
          <p:cNvGraphicFramePr/>
          <p:nvPr/>
        </p:nvGraphicFramePr>
        <p:xfrm>
          <a:off x="189360" y="1883880"/>
          <a:ext cx="6463440" cy="8510040"/>
        </p:xfrm>
        <a:graphic>
          <a:graphicData uri="http://schemas.openxmlformats.org/drawingml/2006/table">
            <a:tbl>
              <a:tblPr/>
              <a:tblGrid>
                <a:gridCol w="6053760"/>
                <a:gridCol w="409680"/>
              </a:tblGrid>
              <a:tr h="212760">
                <a:tc>
                  <a:txBody>
                    <a:bodyPr anchor="ctr">
                      <a:noAutofit/>
                    </a:bodyPr>
                    <a:p>
                      <a:pPr>
                        <a:lnSpc>
                          <a:spcPct val="100000"/>
                        </a:lnSpc>
                        <a:tabLst>
                          <a:tab algn="l" pos="0"/>
                        </a:tabLst>
                      </a:pPr>
                      <a:r>
                        <a:rPr b="0" lang="pt-BR" sz="1200" strike="noStrike" u="none">
                          <a:solidFill>
                            <a:schemeClr val="dk1"/>
                          </a:solidFill>
                          <a:effectLst/>
                          <a:uFillTx/>
                          <a:latin typeface="Calibri"/>
                          <a:ea typeface="Calibri"/>
                        </a:rPr>
                        <a:t>APRESENTAÇÃO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5</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06280">
                <a:tc>
                  <a:txBody>
                    <a:bodyPr anchor="ctr">
                      <a:noAutofit/>
                    </a:bodyPr>
                    <a:p>
                      <a:pPr>
                        <a:lnSpc>
                          <a:spcPct val="100000"/>
                        </a:lnSpc>
                        <a:tabLst>
                          <a:tab algn="l" pos="0"/>
                        </a:tabLst>
                      </a:pPr>
                      <a:r>
                        <a:rPr b="0" lang="pt-BR" sz="1200" strike="noStrike" u="none">
                          <a:solidFill>
                            <a:schemeClr val="dk1"/>
                          </a:solidFill>
                          <a:effectLst/>
                          <a:uFillTx/>
                          <a:latin typeface="Calibri"/>
                          <a:ea typeface="Calibri"/>
                        </a:rPr>
                        <a:t>INTRODUÇÃO ....................................................................................</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5</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156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OBJETIVO</a:t>
                      </a:r>
                      <a:r>
                        <a:rPr b="0" lang="pt-BR" sz="1200" strike="noStrike" u="none">
                          <a:solidFill>
                            <a:schemeClr val="dk1"/>
                          </a:solidFill>
                          <a:effectLst/>
                          <a:uFillTx/>
                          <a:latin typeface="Calibri"/>
                          <a:ea typeface="Calibri"/>
                        </a:rPr>
                        <a:t> ............................................</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6</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566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a:t>
                      </a:r>
                      <a:r>
                        <a:rPr b="0" lang="pt-BR" sz="1200" strike="noStrike" u="none">
                          <a:solidFill>
                            <a:schemeClr val="dk1"/>
                          </a:solidFill>
                          <a:effectLst/>
                          <a:uFillTx/>
                          <a:latin typeface="Calibri"/>
                          <a:ea typeface="Calibri"/>
                        </a:rPr>
                        <a:t>ACE</a:t>
                      </a:r>
                      <a:r>
                        <a:rPr b="0" lang="pt-BR" sz="1200" strike="noStrike" u="none">
                          <a:solidFill>
                            <a:schemeClr val="dk1"/>
                          </a:solidFill>
                          <a:effectLst/>
                          <a:uFillTx/>
                          <a:latin typeface="Arial"/>
                          <a:ea typeface="Arial"/>
                        </a:rPr>
                        <a:t>SSO E REGULAÇÃO </a:t>
                      </a:r>
                      <a:r>
                        <a:rPr b="0" lang="pt-BR" sz="1200" strike="noStrike" u="none">
                          <a:solidFill>
                            <a:schemeClr val="dk1"/>
                          </a:solidFill>
                          <a:effectLst/>
                          <a:uFillTx/>
                          <a:latin typeface="Calibri"/>
                          <a:ea typeface="Calibri"/>
                        </a:rPr>
                        <a:t>.......................................</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6</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9772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INDICAÇÕES ...................................................................................................................................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7</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678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CRITÉRIOS DE INCLUSÃO</a:t>
                      </a:r>
                      <a:r>
                        <a:rPr b="0" lang="pt-BR" sz="1200" strike="noStrike" u="none">
                          <a:solidFill>
                            <a:schemeClr val="dk1"/>
                          </a:solidFill>
                          <a:effectLst/>
                          <a:uFillTx/>
                          <a:latin typeface="Calibri"/>
                          <a:ea typeface="Calibri"/>
                        </a:rPr>
                        <a:t> ........................................................</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7</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458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a:t>
                      </a:r>
                      <a:r>
                        <a:rPr b="0" lang="pt-BR" sz="1200" strike="noStrike" u="none">
                          <a:solidFill>
                            <a:schemeClr val="dk1"/>
                          </a:solidFill>
                          <a:effectLst/>
                          <a:uFillTx/>
                          <a:latin typeface="Calibri"/>
                          <a:ea typeface="Calibri"/>
                        </a:rPr>
                        <a:t>C</a:t>
                      </a:r>
                      <a:r>
                        <a:rPr b="0" lang="pt-BR" sz="1200" strike="noStrike" u="none">
                          <a:solidFill>
                            <a:schemeClr val="dk1"/>
                          </a:solidFill>
                          <a:effectLst/>
                          <a:uFillTx/>
                          <a:latin typeface="Arial"/>
                          <a:ea typeface="Arial"/>
                        </a:rPr>
                        <a:t>RITÉRIOS DE EXCLUSÃO</a:t>
                      </a:r>
                      <a:r>
                        <a:rPr b="0" lang="pt-BR" sz="1200" strike="noStrike" u="none">
                          <a:solidFill>
                            <a:schemeClr val="dk1"/>
                          </a:solidFill>
                          <a:effectLst/>
                          <a:uFillTx/>
                          <a:latin typeface="Calibri"/>
                          <a:ea typeface="Calibri"/>
                        </a:rPr>
                        <a:t> .............................................................</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8</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3940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EQUIPE MULTIPROFISSIONAL </a:t>
                      </a:r>
                      <a:r>
                        <a:rPr b="0" lang="pt-BR" sz="1200" strike="noStrike" u="none">
                          <a:solidFill>
                            <a:schemeClr val="dk1"/>
                          </a:solidFill>
                          <a:effectLst/>
                          <a:uFillTx/>
                          <a:latin typeface="Calibri"/>
                          <a:ea typeface="Calibri"/>
                        </a:rPr>
                        <a:t>....</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8</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33280">
                <a:tc>
                  <a:txBody>
                    <a:bodyPr anchor="ctr">
                      <a:noAutofit/>
                    </a:bodyPr>
                    <a:p>
                      <a:pPr>
                        <a:lnSpc>
                          <a:spcPct val="150000"/>
                        </a:lnSpc>
                        <a:tabLst>
                          <a:tab algn="l" pos="0"/>
                        </a:tabLst>
                      </a:pPr>
                      <a:r>
                        <a:rPr b="0" lang="pt-BR" sz="1200" strike="noStrike" u="none">
                          <a:solidFill>
                            <a:schemeClr val="dk1"/>
                          </a:solidFill>
                          <a:effectLst/>
                          <a:uFillTx/>
                          <a:latin typeface="Arial"/>
                          <a:ea typeface="Arial"/>
                        </a:rPr>
                        <a:t> AÇÕES PRIORITÁRIAS …………..........................................................................................................</a:t>
                      </a:r>
                      <a:endParaRPr b="0" lang="pt-BR" sz="1200" strike="noStrike" u="none">
                        <a:solidFill>
                          <a:srgbClr val="000000"/>
                        </a:solidFill>
                        <a:effectLst/>
                        <a:uFillTx/>
                        <a:latin typeface="Arial"/>
                      </a:endParaRPr>
                    </a:p>
                    <a:p>
                      <a:pPr>
                        <a:lnSpc>
                          <a:spcPct val="100000"/>
                        </a:lnSpc>
                        <a:tabLst>
                          <a:tab algn="l" pos="0"/>
                        </a:tabLst>
                      </a:pPr>
                      <a:r>
                        <a:rPr b="0" lang="pt-BR" sz="1200" strike="noStrike" u="none">
                          <a:solidFill>
                            <a:schemeClr val="dk1"/>
                          </a:solidFill>
                          <a:effectLst/>
                          <a:uFillTx/>
                          <a:latin typeface="Arial"/>
                          <a:ea typeface="Arial"/>
                        </a:rPr>
                        <a:t>ESTRUTURA DO ATENDIMENTO</a:t>
                      </a:r>
                      <a:r>
                        <a:rPr b="0" lang="pt-BR" sz="1200" strike="noStrike" u="none">
                          <a:solidFill>
                            <a:schemeClr val="dk1"/>
                          </a:solidFill>
                          <a:effectLst/>
                          <a:uFillTx/>
                          <a:latin typeface="Calibri"/>
                          <a:ea typeface="Calibri"/>
                        </a:rPr>
                        <a:t> ...</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9</a:t>
                      </a:r>
                      <a:endParaRPr b="0" lang="pt-BR" sz="1200" strike="noStrike" u="none">
                        <a:solidFill>
                          <a:srgbClr val="000000"/>
                        </a:solidFill>
                        <a:effectLst/>
                        <a:uFillTx/>
                        <a:latin typeface="Arial"/>
                      </a:endParaRPr>
                    </a:p>
                    <a:p>
                      <a:pPr algn="ctr">
                        <a:lnSpc>
                          <a:spcPct val="100000"/>
                        </a:lnSpc>
                        <a:tabLst>
                          <a:tab algn="l" pos="0"/>
                        </a:tabLst>
                      </a:pPr>
                      <a:endParaRPr b="0" lang="pt-BR" sz="1200" strike="noStrike" u="none">
                        <a:solidFill>
                          <a:srgbClr val="000000"/>
                        </a:solidFill>
                        <a:effectLst/>
                        <a:uFillTx/>
                        <a:latin typeface="Arial"/>
                      </a:endParaRPr>
                    </a:p>
                    <a:p>
                      <a:pPr algn="ctr">
                        <a:lnSpc>
                          <a:spcPct val="100000"/>
                        </a:lnSpc>
                        <a:tabLst>
                          <a:tab algn="l" pos="0"/>
                        </a:tabLst>
                      </a:pPr>
                      <a:r>
                        <a:rPr b="0" lang="pt-BR" sz="1200" strike="noStrike" u="none">
                          <a:solidFill>
                            <a:schemeClr val="dk1"/>
                          </a:solidFill>
                          <a:effectLst/>
                          <a:uFillTx/>
                          <a:latin typeface="Arial"/>
                          <a:ea typeface="Arial"/>
                        </a:rPr>
                        <a:t>10</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1954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MONITORAMENTO PÓS ALTA .......................</a:t>
                      </a:r>
                      <a:r>
                        <a:rPr b="0" lang="pt-BR" sz="1200" strike="noStrike" u="none">
                          <a:solidFill>
                            <a:schemeClr val="dk1"/>
                          </a:solidFill>
                          <a:effectLst/>
                          <a:uFillTx/>
                          <a:latin typeface="Calibri"/>
                          <a:ea typeface="Calibri"/>
                        </a:rPr>
                        <a:t>.........................................................................</a:t>
                      </a:r>
                      <a:r>
                        <a:rPr b="0" lang="pt-BR" sz="1200" strike="noStrike" u="none">
                          <a:solidFill>
                            <a:schemeClr val="dk1"/>
                          </a:solidFill>
                          <a:effectLst/>
                          <a:uFillTx/>
                          <a:latin typeface="Arial"/>
                          <a:ea typeface="Arial"/>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16</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8368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 MONITORAMENTO E REAVALIAÇÃO .......................</a:t>
                      </a: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16</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32940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ESTRUTURA DO ATENDIMENTO EM GRUPO </a:t>
                      </a:r>
                      <a:r>
                        <a:rPr b="0" lang="pt-BR" sz="1200" strike="noStrike" u="none">
                          <a:solidFill>
                            <a:schemeClr val="dk1"/>
                          </a:solidFill>
                          <a:effectLst/>
                          <a:uFillTx/>
                          <a:latin typeface="Calibri"/>
                          <a:ea typeface="Calibri"/>
                        </a:rPr>
                        <a:t>........</a:t>
                      </a:r>
                      <a:r>
                        <a:rPr b="0" lang="pt-BR" sz="1200" strike="noStrike" u="none">
                          <a:solidFill>
                            <a:schemeClr val="dk1"/>
                          </a:solidFill>
                          <a:effectLst/>
                          <a:uFillTx/>
                          <a:latin typeface="Arial"/>
                          <a:ea typeface="Arial"/>
                        </a:rPr>
                        <a:t>............</a:t>
                      </a:r>
                      <a:r>
                        <a:rPr b="0" lang="pt-BR"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Calibri"/>
                          <a:ea typeface="Calibri"/>
                        </a:rPr>
                        <a:t>1</a:t>
                      </a:r>
                      <a:r>
                        <a:rPr b="0" lang="pt-BR" sz="1200" strike="noStrike" u="none">
                          <a:solidFill>
                            <a:schemeClr val="dk1"/>
                          </a:solidFill>
                          <a:effectLst/>
                          <a:uFillTx/>
                          <a:latin typeface="Arial"/>
                          <a:ea typeface="Arial"/>
                        </a:rPr>
                        <a:t>9</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6784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ESTRUTURA DO ATENDIMENTO PARA FAMILIARES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20</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1420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CRITÉRIOS ESPECÍFICOS PARA O DESLIGAMENTO ............................</a:t>
                      </a:r>
                      <a:r>
                        <a:rPr b="0" lang="pt-BR" sz="1200" strike="noStrike" u="none">
                          <a:solidFill>
                            <a:schemeClr val="dk1"/>
                          </a:solidFill>
                          <a:effectLst/>
                          <a:uFillTx/>
                          <a:latin typeface="Calibri"/>
                          <a:ea typeface="Calibri"/>
                        </a:rPr>
                        <a:t>..............................................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Calibri"/>
                          <a:ea typeface="Calibri"/>
                        </a:rPr>
                        <a:t>2</a:t>
                      </a:r>
                      <a:r>
                        <a:rPr b="0" lang="pt-BR" sz="1200" strike="noStrike" u="none">
                          <a:solidFill>
                            <a:schemeClr val="dk1"/>
                          </a:solidFill>
                          <a:effectLst/>
                          <a:uFillTx/>
                          <a:latin typeface="Arial"/>
                          <a:ea typeface="Arial"/>
                        </a:rPr>
                        <a:t>1</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23560">
                <a:tc>
                  <a:txBody>
                    <a:bodyPr anchor="ctr">
                      <a:noAutofit/>
                    </a:bodyPr>
                    <a:p>
                      <a:pPr>
                        <a:lnSpc>
                          <a:spcPct val="100000"/>
                        </a:lnSpc>
                        <a:tabLst>
                          <a:tab algn="l" pos="0"/>
                        </a:tabLst>
                      </a:pPr>
                      <a:r>
                        <a:rPr b="0" lang="pt-BR" sz="1200" strike="noStrike" u="none">
                          <a:solidFill>
                            <a:schemeClr val="dk1"/>
                          </a:solidFill>
                          <a:effectLst/>
                          <a:uFillTx/>
                          <a:latin typeface="Arial"/>
                          <a:ea typeface="Arial"/>
                        </a:rPr>
                        <a:t>CONCLUSÃO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nSpc>
                          <a:spcPct val="100000"/>
                        </a:lnSpc>
                        <a:tabLst>
                          <a:tab algn="l" pos="0"/>
                        </a:tabLst>
                      </a:pPr>
                      <a:r>
                        <a:rPr b="0" lang="pt-BR" sz="1400" strike="noStrike" u="none">
                          <a:solidFill>
                            <a:schemeClr val="dk1"/>
                          </a:solidFill>
                          <a:effectLst/>
                          <a:uFillTx/>
                          <a:latin typeface="Arial"/>
                          <a:ea typeface="Arial"/>
                        </a:rPr>
                        <a:t>23</a:t>
                      </a:r>
                      <a:endParaRPr b="0" lang="pt-BR" sz="14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185760">
                <a:tc>
                  <a:txBody>
                    <a:bodyPr anchor="ctr">
                      <a:noAutofit/>
                    </a:bodyPr>
                    <a:p>
                      <a:pPr>
                        <a:lnSpc>
                          <a:spcPct val="100000"/>
                        </a:lnSpc>
                        <a:spcBef>
                          <a:spcPts val="1001"/>
                        </a:spcBef>
                        <a:tabLst>
                          <a:tab algn="l" pos="0"/>
                        </a:tabLst>
                      </a:pPr>
                      <a:r>
                        <a:rPr b="0" lang="pt-BR" sz="1200" strike="noStrike" u="none">
                          <a:solidFill>
                            <a:schemeClr val="dk1"/>
                          </a:solidFill>
                          <a:effectLst/>
                          <a:uFillTx/>
                          <a:latin typeface="Arial"/>
                          <a:ea typeface="Arial"/>
                        </a:rPr>
                        <a:t>ANEXOS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24</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r h="274320">
                <a:tc>
                  <a:txBody>
                    <a:bodyPr anchor="ctr">
                      <a:noAutofit/>
                    </a:bodyPr>
                    <a:p>
                      <a:pPr>
                        <a:lnSpc>
                          <a:spcPct val="100000"/>
                        </a:lnSpc>
                        <a:tabLst>
                          <a:tab algn="l" pos="0"/>
                        </a:tabLst>
                      </a:pPr>
                      <a:r>
                        <a:rPr b="0" lang="pt-BR" sz="1200" strike="noStrike" u="none">
                          <a:solidFill>
                            <a:schemeClr val="dk1"/>
                          </a:solidFill>
                          <a:effectLst/>
                          <a:uFillTx/>
                          <a:latin typeface="Calibri"/>
                          <a:ea typeface="Calibri"/>
                        </a:rPr>
                        <a:t>REFERÊNCIAS BIBLIOGRÁFICAS ...................................................................................................... </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c>
                  <a:txBody>
                    <a:bodyPr anchor="ctr">
                      <a:noAutofit/>
                    </a:bodyPr>
                    <a:p>
                      <a:pPr algn="ctr">
                        <a:lnSpc>
                          <a:spcPct val="100000"/>
                        </a:lnSpc>
                        <a:tabLst>
                          <a:tab algn="l" pos="0"/>
                        </a:tabLst>
                      </a:pPr>
                      <a:r>
                        <a:rPr b="0" lang="pt-BR" sz="1200" strike="noStrike" u="none">
                          <a:solidFill>
                            <a:schemeClr val="dk1"/>
                          </a:solidFill>
                          <a:effectLst/>
                          <a:uFillTx/>
                          <a:latin typeface="Arial"/>
                          <a:ea typeface="Arial"/>
                        </a:rPr>
                        <a:t>30</a:t>
                      </a:r>
                      <a:endParaRPr b="0" lang="pt-BR" sz="1200" strike="noStrike" u="none">
                        <a:solidFill>
                          <a:srgbClr val="000000"/>
                        </a:solidFill>
                        <a:effectLst/>
                        <a:uFillTx/>
                        <a:latin typeface="Arial"/>
                      </a:endParaRPr>
                    </a:p>
                  </a:txBody>
                  <a:tcPr anchor="ctr" marL="91440" marR="91440" marT="45720" marB="45720">
                    <a:lnL w="9360">
                      <a:solidFill>
                        <a:srgbClr val="000000">
                          <a:alpha val="0"/>
                        </a:srgbClr>
                      </a:solidFill>
                      <a:prstDash val="solid"/>
                    </a:lnL>
                    <a:lnR w="9360">
                      <a:solidFill>
                        <a:srgbClr val="000000">
                          <a:alpha val="0"/>
                        </a:srgbClr>
                      </a:solidFill>
                      <a:prstDash val="solid"/>
                    </a:lnR>
                    <a:lnT w="9360">
                      <a:solidFill>
                        <a:srgbClr val="000000">
                          <a:alpha val="0"/>
                        </a:srgbClr>
                      </a:solidFill>
                      <a:prstDash val="solid"/>
                    </a:lnT>
                    <a:lnB w="9360">
                      <a:solidFill>
                        <a:srgbClr val="000000">
                          <a:alpha val="0"/>
                        </a:srgbClr>
                      </a:solidFill>
                      <a:prstDash val="solid"/>
                    </a:lnB>
                    <a:solidFill>
                      <a:schemeClr val="lt1"/>
                    </a:solidFill>
                  </a:tcPr>
                </a:tc>
              </a:tr>
            </a:tbl>
          </a:graphicData>
        </a:graphic>
      </p:graphicFrame>
      <p:sp>
        <p:nvSpPr>
          <p:cNvPr id="99" name="Google Shape;136;g320439d427e_0_1"/>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00" name="Google Shape;137;g320439d427e_0_1"/>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Google Shape;142;p4"/>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02" name="Google Shape;143;p4"/>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03" name="Google Shape;144;p4"/>
          <p:cNvSpPr/>
          <p:nvPr/>
        </p:nvSpPr>
        <p:spPr>
          <a:xfrm>
            <a:off x="223920" y="1616040"/>
            <a:ext cx="6410160" cy="2444040"/>
          </a:xfrm>
          <a:prstGeom prst="rect">
            <a:avLst/>
          </a:prstGeom>
          <a:noFill/>
          <a:ln w="0">
            <a:noFill/>
          </a:ln>
        </p:spPr>
        <p:style>
          <a:lnRef idx="0"/>
          <a:fillRef idx="0"/>
          <a:effectRef idx="0"/>
          <a:fontRef idx="minor"/>
        </p:style>
        <p:txBody>
          <a:bodyPr anchor="t">
            <a:spAutoFit/>
          </a:bodyPr>
          <a:p>
            <a:pPr algn="just">
              <a:lnSpc>
                <a:spcPct val="115000"/>
              </a:lnSpc>
              <a:tabLst>
                <a:tab algn="l" pos="0"/>
              </a:tabLst>
            </a:pPr>
            <a:r>
              <a:rPr b="0"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A proposta de elaboração e aplicação deste protocolo tem a perspectiva de qualificar a assistência à saúde da pessoa com deficiência nos Centros de Reabilitação conveniados à Secretaria Municipal de Saúde de Pelotas. </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A organização de um fluxo contínuo e eficaz de atendimento nos serviços de reabilitação é fundamental para garantir a qualidade do cuidado e a promoção da inclusão de pessoas com deficiência intelectual, múltiplas deficiências e transtorno do espectro do autismo (TEA). No município de Pelotas, na Secretaria Municipal de Saúde, esse processo se torna ainda mais relevante, visto o aumento da demanda por serviços especializados que atendam às necessidades específicas dessa população.</a:t>
            </a:r>
            <a:endParaRPr b="0" lang="pt-BR" sz="1400" strike="noStrike" u="none">
              <a:solidFill>
                <a:srgbClr val="000000"/>
              </a:solidFill>
              <a:effectLst/>
              <a:uFillTx/>
              <a:latin typeface="Arial"/>
            </a:endParaRPr>
          </a:p>
        </p:txBody>
      </p:sp>
      <p:sp>
        <p:nvSpPr>
          <p:cNvPr id="104" name="Google Shape;145;p4"/>
          <p:cNvSpPr/>
          <p:nvPr/>
        </p:nvSpPr>
        <p:spPr>
          <a:xfrm>
            <a:off x="2817720" y="1009800"/>
            <a:ext cx="403992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APRESENTAÇÃO</a:t>
            </a:r>
            <a:endParaRPr b="0" lang="pt-BR" sz="1800" strike="noStrike" u="none">
              <a:solidFill>
                <a:srgbClr val="000000"/>
              </a:solidFill>
              <a:effectLst/>
              <a:uFillTx/>
              <a:latin typeface="Arial"/>
            </a:endParaRPr>
          </a:p>
        </p:txBody>
      </p:sp>
      <p:sp>
        <p:nvSpPr>
          <p:cNvPr id="105" name="PlaceHolder 1"/>
          <p:cNvSpPr>
            <a:spLocks noGrp="1"/>
          </p:cNvSpPr>
          <p:nvPr>
            <p:ph type="sldNum" idx="41"/>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D25D97B5-B265-4ACE-B7B0-F65022852400}"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06" name="Google Shape;147;p4"/>
          <p:cNvSpPr/>
          <p:nvPr/>
        </p:nvSpPr>
        <p:spPr>
          <a:xfrm>
            <a:off x="2841480" y="4448880"/>
            <a:ext cx="403992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INTRODUÇÃO</a:t>
            </a:r>
            <a:endParaRPr b="0" lang="pt-BR" sz="1800" strike="noStrike" u="none">
              <a:solidFill>
                <a:srgbClr val="000000"/>
              </a:solidFill>
              <a:effectLst/>
              <a:uFillTx/>
              <a:latin typeface="Arial"/>
            </a:endParaRPr>
          </a:p>
        </p:txBody>
      </p:sp>
      <p:sp>
        <p:nvSpPr>
          <p:cNvPr id="107" name="Google Shape;148;p4"/>
          <p:cNvSpPr/>
          <p:nvPr/>
        </p:nvSpPr>
        <p:spPr>
          <a:xfrm>
            <a:off x="395280" y="5082120"/>
            <a:ext cx="6146280" cy="41785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Este protocolo de Reabilitação Intelectual (RI) propõe a criação de um fluxo estruturado de atendimento que começa desde o primeiro contato do usuário com o serviço de reabilitação até o momento da alta. A eficiência e a continuidade desse processo são essenciais para assegurar que o usuário receba intervenções adequadas e individualizadas ao longo de todo o percurso terapêutico. A integração de uma equipe multiprofissional e a elaboração de um Projeto Terapêutico Singular (PTS) personalizado para cada usuário garantem um atendimento completo e focado nas necessidades particulares de desenvolvimento e inclusão social.</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Ao estabelecer diretrizes claras para o encaminhamento, avaliação, acompanhamento e alta, este protocolo busca otimizar os recursos disponíveis, melhorar a comunicação entre os diferentes níveis de atenção à saúde e, acima de tudo, proporcionar um cuidado mais eficiente, ágil e humanizado. Dessa forma, a implementação de um fluxo contínuo e eficaz torna-se uma ferramenta indispensável para a promoção da saúde e o bem-estar das pessoas com deficiência em Pelotas.</a:t>
            </a:r>
            <a:endParaRPr b="0" lang="pt-BR" sz="1400" strike="noStrike" u="none">
              <a:solidFill>
                <a:srgbClr val="000000"/>
              </a:solidFill>
              <a:effectLst/>
              <a:uFillTx/>
              <a:latin typeface="Arial"/>
            </a:endParaRPr>
          </a:p>
        </p:txBody>
      </p:sp>
      <p:sp>
        <p:nvSpPr>
          <p:cNvPr id="108" name="Google Shape;149;p4"/>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09" name="Google Shape;150;p4"/>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 name="Google Shape;155;p5"/>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11" name="Google Shape;156;p5"/>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12" name="Google Shape;157;p5"/>
          <p:cNvSpPr/>
          <p:nvPr/>
        </p:nvSpPr>
        <p:spPr>
          <a:xfrm rot="21430800">
            <a:off x="-9360" y="-236880"/>
            <a:ext cx="6870600" cy="1015920"/>
          </a:xfrm>
          <a:prstGeom prst="wave">
            <a:avLst>
              <a:gd name="adj1" fmla="val 12500"/>
              <a:gd name="adj2" fmla="val 0"/>
            </a:avLst>
          </a:prstGeom>
          <a:solidFill>
            <a:srgbClr val="385623"/>
          </a:solidFill>
          <a:ln w="12700">
            <a:solidFill>
              <a:srgbClr val="31538f"/>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13" name="PlaceHolder 1"/>
          <p:cNvSpPr>
            <a:spLocks noGrp="1"/>
          </p:cNvSpPr>
          <p:nvPr>
            <p:ph type="sldNum" idx="42"/>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210406A1-47EB-44F7-97CA-7F3231E2F961}"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14" name="Google Shape;159;p5"/>
          <p:cNvSpPr/>
          <p:nvPr/>
        </p:nvSpPr>
        <p:spPr>
          <a:xfrm>
            <a:off x="223920" y="1616040"/>
            <a:ext cx="6410160" cy="3187440"/>
          </a:xfrm>
          <a:prstGeom prst="rect">
            <a:avLst/>
          </a:prstGeom>
          <a:noFill/>
          <a:ln w="0">
            <a:noFill/>
          </a:ln>
        </p:spPr>
        <p:style>
          <a:lnRef idx="0"/>
          <a:fillRef idx="0"/>
          <a:effectRef idx="0"/>
          <a:fontRef idx="minor"/>
        </p:style>
        <p:txBody>
          <a:bodyPr anchor="t">
            <a:spAutoFit/>
          </a:bodyPr>
          <a:p>
            <a:pPr algn="just">
              <a:lnSpc>
                <a:spcPct val="115000"/>
              </a:lnSpc>
              <a:tabLst>
                <a:tab algn="l" pos="0"/>
              </a:tabLst>
            </a:pPr>
            <a:r>
              <a:rPr b="0"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O objetivo deste protocolo (RI) é estabelecer um fluxo organizado e padronizado para o atendimento nos serviços de reabilitação destinados a pessoas com deficiência intelectual, múltiplas deficiências e transtorno do espectro do autismo (TEA) na cidade de Pelotas (RS). O protocolo visa garantir um cuidado integral, equitativo e eficiente, desde o acolhimento inicial até o momento da alta, assegurando que as necessidades individuais de cada usuário sejam atendidas por meio de uma abordagem multiprofissional e centrada no Projeto Terapêutico Singular (PTS).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Além disso, o protocolo busca promover a articulação entre os diferentes níveis de atenção à saúde, favorecendo o acesso adequado e oportuno aos serviços de reabilitação e contribuindo para a inclusão social e a melhoria da qualidade de vida dos usuários e suas famílias.</a:t>
            </a:r>
            <a:endParaRPr b="0" lang="pt-BR" sz="1400" strike="noStrike" u="none">
              <a:solidFill>
                <a:srgbClr val="000000"/>
              </a:solidFill>
              <a:effectLst/>
              <a:uFillTx/>
              <a:latin typeface="Arial"/>
            </a:endParaRPr>
          </a:p>
        </p:txBody>
      </p:sp>
      <p:sp>
        <p:nvSpPr>
          <p:cNvPr id="115" name="Google Shape;160;p5"/>
          <p:cNvSpPr/>
          <p:nvPr/>
        </p:nvSpPr>
        <p:spPr>
          <a:xfrm>
            <a:off x="2817720" y="1009800"/>
            <a:ext cx="403992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OBJETIVO</a:t>
            </a:r>
            <a:endParaRPr b="0" lang="pt-BR" sz="1800" strike="noStrike" u="none">
              <a:solidFill>
                <a:srgbClr val="000000"/>
              </a:solidFill>
              <a:effectLst/>
              <a:uFillTx/>
              <a:latin typeface="Arial"/>
            </a:endParaRPr>
          </a:p>
        </p:txBody>
      </p:sp>
      <p:sp>
        <p:nvSpPr>
          <p:cNvPr id="116" name="Google Shape;161;p5"/>
          <p:cNvSpPr/>
          <p:nvPr/>
        </p:nvSpPr>
        <p:spPr>
          <a:xfrm>
            <a:off x="2817720" y="4780080"/>
            <a:ext cx="403992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ACESSO E REGULAÇÃO</a:t>
            </a:r>
            <a:endParaRPr b="0" lang="pt-BR" sz="1800" strike="noStrike" u="none">
              <a:solidFill>
                <a:srgbClr val="000000"/>
              </a:solidFill>
              <a:effectLst/>
              <a:uFillTx/>
              <a:latin typeface="Arial"/>
            </a:endParaRPr>
          </a:p>
        </p:txBody>
      </p:sp>
      <p:sp>
        <p:nvSpPr>
          <p:cNvPr id="117" name="Google Shape;162;p5"/>
          <p:cNvSpPr/>
          <p:nvPr/>
        </p:nvSpPr>
        <p:spPr>
          <a:xfrm>
            <a:off x="371520" y="5413320"/>
            <a:ext cx="6146280" cy="41785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O acesso do usuário ao Serviço de Reabilitação Intelectual deve ser um processo regulado. A regulação assistencial busca promover a equidade do acesso aos serviços de saúde, com foco na integralidade da assistência e possibilitando ajustar a oferta assistencial disponível às necessidades do cidadão, tendo como meta ser: equânime, ordenada, oportuna e racional. A identificação da demanda de avaliação e/ou atendimento pode ocorrer pelo hospital, no nascimento, pela família, pela escola, pelo serviço de saúde ou outros. O acesso ocorre, necessariamente, a partir da Atenção Básica.</a:t>
            </a:r>
            <a:endParaRPr b="0" lang="pt-BR" sz="1400" strike="noStrike" u="none">
              <a:solidFill>
                <a:srgbClr val="000000"/>
              </a:solidFill>
              <a:effectLst/>
              <a:uFillTx/>
              <a:latin typeface="Arial"/>
            </a:endParaRPr>
          </a:p>
          <a:p>
            <a:pPr algn="just">
              <a:lnSpc>
                <a:spcPct val="115000"/>
              </a:lnSpc>
              <a:spcBef>
                <a:spcPts val="1199"/>
              </a:spcBef>
              <a:spcAft>
                <a:spcPts val="1001"/>
              </a:spcAft>
              <a:tabLst>
                <a:tab algn="l" pos="0"/>
              </a:tabLst>
            </a:pPr>
            <a:r>
              <a:rPr b="0" lang="pt-BR" sz="1400" strike="noStrike" u="none">
                <a:solidFill>
                  <a:schemeClr val="dk1"/>
                </a:solidFill>
                <a:effectLst/>
                <a:uFillTx/>
                <a:latin typeface="Calibri"/>
                <a:ea typeface="Calibri"/>
              </a:rPr>
              <a:t>A Secretaria Municipal de Saúde possui um Departamento de Regulação Ambulatorial que compõe a Diretoria de Atenção Especializada e Hospitalar. Este Departamento é  responsável por autorizar e regular os encaminhamentos oriundos da Unidade Básica de Saúde de referência do usuário, na qual irá fazer o encaminhamento via Sistema Gercon com o código Reabilitação Intelectual, constando o descritivo completo do encaminhamento e prioridade elencada, conforme Protocolo de Regulação Ambulatorial da Reabilitação Intelectual. Após passar pela regulação da Secretaria Municipal de Saúde, de acordo com a disponi-</a:t>
            </a:r>
            <a:endParaRPr b="0" lang="pt-BR" sz="1400" strike="noStrike" u="none">
              <a:solidFill>
                <a:srgbClr val="000000"/>
              </a:solidFill>
              <a:effectLst/>
              <a:uFillTx/>
              <a:latin typeface="Arial"/>
            </a:endParaRPr>
          </a:p>
        </p:txBody>
      </p:sp>
      <p:sp>
        <p:nvSpPr>
          <p:cNvPr id="118" name="Google Shape;163;p5"/>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19" name="Google Shape;164;p5"/>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Google Shape;169;p6"/>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21" name="Google Shape;170;p6"/>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22" name="Google Shape;171;p6"/>
          <p:cNvSpPr/>
          <p:nvPr/>
        </p:nvSpPr>
        <p:spPr>
          <a:xfrm>
            <a:off x="3216240" y="273672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INDICAÇÕES</a:t>
            </a:r>
            <a:endParaRPr b="0" lang="pt-BR" sz="1800" strike="noStrike" u="none">
              <a:solidFill>
                <a:srgbClr val="000000"/>
              </a:solidFill>
              <a:effectLst/>
              <a:uFillTx/>
              <a:latin typeface="Arial"/>
            </a:endParaRPr>
          </a:p>
        </p:txBody>
      </p:sp>
      <p:sp>
        <p:nvSpPr>
          <p:cNvPr id="123" name="Google Shape;172;p6"/>
          <p:cNvSpPr/>
          <p:nvPr/>
        </p:nvSpPr>
        <p:spPr>
          <a:xfrm>
            <a:off x="334440" y="757080"/>
            <a:ext cx="6262560" cy="19483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bilidade de agenda, esses usuários são direcionados aos serviços especializados de reabilitação conveniados a SMS - APAE ou CERENEPE.</a:t>
            </a:r>
            <a:endParaRPr b="0" lang="pt-BR" sz="1400" strike="noStrike" u="none">
              <a:solidFill>
                <a:srgbClr val="000000"/>
              </a:solidFill>
              <a:effectLst/>
              <a:uFillTx/>
              <a:latin typeface="Arial"/>
            </a:endParaRPr>
          </a:p>
          <a:p>
            <a:pPr algn="just">
              <a:lnSpc>
                <a:spcPct val="115000"/>
              </a:lnSpc>
              <a:spcBef>
                <a:spcPts val="1199"/>
              </a:spcBef>
              <a:spcAft>
                <a:spcPts val="1001"/>
              </a:spcAft>
              <a:tabLst>
                <a:tab algn="l" pos="0"/>
              </a:tabLst>
            </a:pPr>
            <a:r>
              <a:rPr b="0" lang="pt-BR" sz="1400" strike="noStrike" u="none">
                <a:solidFill>
                  <a:schemeClr val="dk1"/>
                </a:solidFill>
                <a:effectLst/>
                <a:uFillTx/>
                <a:latin typeface="Calibri"/>
                <a:ea typeface="Calibri"/>
              </a:rPr>
              <a:t>No caso de reingresso, isto é, de usuário que já realizou atendimento de RI no Serviço, o novo ingresso deve seguir os mesmos procedimentos acima descritos, sendo vedado o ingresso diretamente. O reingresso deve ser embasado pelo acompanhamento da equipe da Atenção Básica, justificado por critérios técnicos como a alteração do quadro, agravamento ou outros.</a:t>
            </a:r>
            <a:endParaRPr b="0" lang="pt-BR" sz="1400" strike="noStrike" u="none">
              <a:solidFill>
                <a:srgbClr val="000000"/>
              </a:solidFill>
              <a:effectLst/>
              <a:uFillTx/>
              <a:latin typeface="Arial"/>
            </a:endParaRPr>
          </a:p>
        </p:txBody>
      </p:sp>
      <p:sp>
        <p:nvSpPr>
          <p:cNvPr id="124" name="Google Shape;173;p6"/>
          <p:cNvSpPr/>
          <p:nvPr/>
        </p:nvSpPr>
        <p:spPr>
          <a:xfrm>
            <a:off x="312840" y="6562800"/>
            <a:ext cx="6262560" cy="318744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Pessoas com diagnóstico ou hipótese diagnóstica de:</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Suspeita ou diagnóstico de quadros sindrômicos que cursem com deficiência intelectual e/ou transtorno do espectro do autismo;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Múltiplas deficiências que cursem com deficiência intelectual e/ou TEA;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Crianças menores de 3 anos de idade com suspeita ou diagnóstico de atraso global do desenvolvimento (AGD);</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Deficiência intelectual (definida pelo MS como atividade intelectual abaixo da média de normalidade preestabelecida, e que está associada a déficit nos aspectos relacionados ao funcionamento adaptativo, tais como: autocuidado, comunicação, habilidades sociais e interpessoais; aprendizagem acadêmica, trabalho, lazer, manutenção da saúde e segurança);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Transtorno do Espectro do Autismo (TEA).</a:t>
            </a:r>
            <a:endParaRPr b="0" lang="pt-BR" sz="1400" strike="noStrike" u="none">
              <a:solidFill>
                <a:srgbClr val="000000"/>
              </a:solidFill>
              <a:effectLst/>
              <a:uFillTx/>
              <a:latin typeface="Arial"/>
            </a:endParaRPr>
          </a:p>
        </p:txBody>
      </p:sp>
      <p:sp>
        <p:nvSpPr>
          <p:cNvPr id="125" name="Google Shape;174;p6"/>
          <p:cNvSpPr/>
          <p:nvPr/>
        </p:nvSpPr>
        <p:spPr>
          <a:xfrm>
            <a:off x="3216600" y="617976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CRITÉRIOS DE INCLUSÃO</a:t>
            </a:r>
            <a:endParaRPr b="0" lang="pt-BR" sz="1800" strike="noStrike" u="none">
              <a:solidFill>
                <a:srgbClr val="000000"/>
              </a:solidFill>
              <a:effectLst/>
              <a:uFillTx/>
              <a:latin typeface="Arial"/>
            </a:endParaRPr>
          </a:p>
        </p:txBody>
      </p:sp>
      <p:sp>
        <p:nvSpPr>
          <p:cNvPr id="126" name="PlaceHolder 1"/>
          <p:cNvSpPr>
            <a:spLocks noGrp="1"/>
          </p:cNvSpPr>
          <p:nvPr>
            <p:ph type="sldNum" idx="43"/>
          </p:nvPr>
        </p:nvSpPr>
        <p:spPr>
          <a:xfrm>
            <a:off x="5284800" y="93927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DAD1DA91-F1BE-4898-8BA3-60FD3B01DE6C}"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27" name="Google Shape;176;p6"/>
          <p:cNvSpPr/>
          <p:nvPr/>
        </p:nvSpPr>
        <p:spPr>
          <a:xfrm>
            <a:off x="322560" y="3115440"/>
            <a:ext cx="6193800" cy="3031560"/>
          </a:xfrm>
          <a:prstGeom prst="rect">
            <a:avLst/>
          </a:prstGeom>
          <a:noFill/>
          <a:ln w="0">
            <a:noFill/>
          </a:ln>
        </p:spPr>
        <p:style>
          <a:lnRef idx="0"/>
          <a:fillRef idx="0"/>
          <a:effectRef idx="0"/>
          <a:fontRef idx="minor"/>
        </p:style>
        <p:txBody>
          <a:bodyPr tIns="91440" bIns="91440"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A reabilitação intelectual é destinada às pessoas que apresentam Deficiência Intelectual e/ou Transtorno do Espectro Autista (TEA), com limitações adaptativas em, pelo menos, uma das áreas de habilidades: comunicação, habilidades sociais, auto-organização, autocuidado, utilização dos recursos da comunidade, saúde e segurança, lazer e trabalho.</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A estimulação precoce, atendimento prestado a crianças de zero a três anos (entende-se 3anos, 11meses e 29 dias) com atraso, ou potencial atraso, no desenvolvimento neuropsicomotor devem ser priorizadas nos serviços de RI, pois os melhores resultados do trabalho dependem de que seja realizado especificamente nesta faixa etária (intervenção o mais precoce possível) dadas as peculiaridades desta etapa do desenvolvimento..</a:t>
            </a:r>
            <a:endParaRPr b="0" lang="pt-BR" sz="1400" strike="noStrike" u="none">
              <a:solidFill>
                <a:srgbClr val="000000"/>
              </a:solidFill>
              <a:effectLst/>
              <a:uFillTx/>
              <a:latin typeface="Arial"/>
            </a:endParaRPr>
          </a:p>
        </p:txBody>
      </p:sp>
      <p:sp>
        <p:nvSpPr>
          <p:cNvPr id="128" name="Google Shape;177;p6"/>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29" name="Google Shape;178;p6"/>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Google Shape;183;g2d6d2d0a3b2_0_21"/>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31" name="Google Shape;184;g2d6d2d0a3b2_0_21"/>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32" name="Google Shape;185;g2d6d2d0a3b2_0_21"/>
          <p:cNvSpPr/>
          <p:nvPr/>
        </p:nvSpPr>
        <p:spPr>
          <a:xfrm>
            <a:off x="3216240" y="100944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CRITÉRIOS DE EXCLUSÃO</a:t>
            </a:r>
            <a:endParaRPr b="0" lang="pt-BR" sz="1800" strike="noStrike" u="none">
              <a:solidFill>
                <a:srgbClr val="000000"/>
              </a:solidFill>
              <a:effectLst/>
              <a:uFillTx/>
              <a:latin typeface="Arial"/>
            </a:endParaRPr>
          </a:p>
        </p:txBody>
      </p:sp>
      <p:sp>
        <p:nvSpPr>
          <p:cNvPr id="133" name="Google Shape;186;g2d6d2d0a3b2_0_21"/>
          <p:cNvSpPr/>
          <p:nvPr/>
        </p:nvSpPr>
        <p:spPr>
          <a:xfrm>
            <a:off x="312840" y="4551480"/>
            <a:ext cx="6262560" cy="498204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rgbClr val="000000"/>
                </a:solidFill>
                <a:effectLst/>
                <a:uFillTx/>
                <a:latin typeface="Calibri"/>
                <a:ea typeface="Calibri"/>
              </a:rPr>
              <a:t>A equipe técnica multiprofissional do serviço de Reabilitação Intelectual de modalidade única que compõe a rede deve seguir as orientações da Resolução CIB/RS no 074/2008. Esta composição de profissionais, conforme a prática dos serviços em funcionamento, demonstra ser adequada e suprir as necessidades de atendimento aos usuários, permanecendo as exigências técnicas estabelecidas quando da data de seu credenciamento. Deve ser composta por:</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0" lang="pt-BR" sz="1400" strike="noStrike" u="none">
                <a:solidFill>
                  <a:srgbClr val="000000"/>
                </a:solidFill>
                <a:effectLst/>
                <a:uFillTx/>
                <a:latin typeface="Calibri"/>
                <a:ea typeface="Calibri"/>
              </a:rPr>
              <a:t>Responsável Técnico de Nível Superior (que somente poderá assumir a responsabilidade técnica por um único serviço credenciado no Sistema único de Saúde)</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Assistente Social</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Fonoaudiólogo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Médico (Neurologista e/ou Psiquiatra  e/ou Geneticista)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Psicólogo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Terapeuta Ocupacional</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rgbClr val="000000"/>
                </a:solidFill>
                <a:effectLst/>
                <a:uFillTx/>
                <a:latin typeface="Calibri"/>
                <a:ea typeface="Calibri"/>
              </a:rPr>
              <a:t>Fisioterapeuta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rgbClr val="000000"/>
                </a:solidFill>
                <a:effectLst/>
                <a:uFillTx/>
                <a:latin typeface="Calibri"/>
                <a:ea typeface="Calibri"/>
              </a:rPr>
              <a:t>Poderão ainda ser inseridos à equipe, em caráter opcional, os seguintes profissionais:</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0" lang="pt-BR" sz="1400" strike="noStrike" u="none">
                <a:solidFill>
                  <a:srgbClr val="000000"/>
                </a:solidFill>
                <a:effectLst/>
                <a:uFillTx/>
                <a:latin typeface="Calibri"/>
                <a:ea typeface="Calibri"/>
              </a:rPr>
              <a:t>Psicopedagogo</a:t>
            </a:r>
            <a:endParaRPr b="0" lang="pt-BR" sz="1400" strike="noStrike" u="none">
              <a:solidFill>
                <a:srgbClr val="000000"/>
              </a:solidFill>
              <a:effectLst/>
              <a:uFillTx/>
              <a:latin typeface="Arial"/>
            </a:endParaRPr>
          </a:p>
        </p:txBody>
      </p:sp>
      <p:sp>
        <p:nvSpPr>
          <p:cNvPr id="134" name="Google Shape;187;g2d6d2d0a3b2_0_21"/>
          <p:cNvSpPr/>
          <p:nvPr/>
        </p:nvSpPr>
        <p:spPr>
          <a:xfrm>
            <a:off x="3216600" y="406872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EQUIPE MULTIDISCIPLINAR</a:t>
            </a:r>
            <a:endParaRPr b="0" lang="pt-BR" sz="1800" strike="noStrike" u="none">
              <a:solidFill>
                <a:srgbClr val="000000"/>
              </a:solidFill>
              <a:effectLst/>
              <a:uFillTx/>
              <a:latin typeface="Arial"/>
            </a:endParaRPr>
          </a:p>
        </p:txBody>
      </p:sp>
      <p:sp>
        <p:nvSpPr>
          <p:cNvPr id="135" name="PlaceHolder 1"/>
          <p:cNvSpPr>
            <a:spLocks noGrp="1"/>
          </p:cNvSpPr>
          <p:nvPr>
            <p:ph type="sldNum" idx="44"/>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3614458B-04A0-4F92-AFDC-117D285480A1}"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36" name="Google Shape;189;g2d6d2d0a3b2_0_21"/>
          <p:cNvSpPr/>
          <p:nvPr/>
        </p:nvSpPr>
        <p:spPr>
          <a:xfrm>
            <a:off x="322560" y="1487880"/>
            <a:ext cx="6193800" cy="2382120"/>
          </a:xfrm>
          <a:prstGeom prst="rect">
            <a:avLst/>
          </a:prstGeom>
          <a:noFill/>
          <a:ln w="0">
            <a:noFill/>
          </a:ln>
        </p:spPr>
        <p:style>
          <a:lnRef idx="0"/>
          <a:fillRef idx="0"/>
          <a:effectRef idx="0"/>
          <a:fontRef idx="minor"/>
        </p:style>
        <p:txBody>
          <a:bodyPr tIns="91440" bIns="91440" anchor="t">
            <a:spAutoFit/>
          </a:bodyPr>
          <a:p>
            <a:pPr marL="457200" indent="-317520" algn="just">
              <a:lnSpc>
                <a:spcPct val="115000"/>
              </a:lnSpc>
              <a:spcBef>
                <a:spcPts val="1199"/>
              </a:spcBef>
              <a:buClr>
                <a:srgbClr val="000000"/>
              </a:buClr>
              <a:buFont typeface="Calibri"/>
              <a:buAutoNum type="arabicPeriod"/>
            </a:pPr>
            <a:r>
              <a:rPr b="0" lang="pt-BR" sz="1400" strike="noStrike" u="none">
                <a:solidFill>
                  <a:schemeClr val="dk1"/>
                </a:solidFill>
                <a:effectLst/>
                <a:uFillTx/>
                <a:latin typeface="Calibri"/>
                <a:ea typeface="Calibri"/>
              </a:rPr>
              <a:t>Transtorno do déficit de atenção e hiperatividade (TDAH); </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pPr>
            <a:r>
              <a:rPr b="0" lang="pt-BR" sz="1400" strike="noStrike" u="none">
                <a:solidFill>
                  <a:schemeClr val="dk1"/>
                </a:solidFill>
                <a:effectLst/>
                <a:uFillTx/>
                <a:latin typeface="Calibri"/>
                <a:ea typeface="Calibri"/>
              </a:rPr>
              <a:t>Dificuldades e/ou Transtornos de aprendizagem (dislexia, disgrafia, discalculia, disortografia); </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pPr>
            <a:r>
              <a:rPr b="0" lang="pt-BR" sz="1400" strike="noStrike" u="none">
                <a:solidFill>
                  <a:schemeClr val="dk1"/>
                </a:solidFill>
                <a:effectLst/>
                <a:uFillTx/>
                <a:latin typeface="Calibri"/>
                <a:ea typeface="Calibri"/>
              </a:rPr>
              <a:t>Exclusivamente Distúrbios Específicos de Linguagem (DEL); </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pPr>
            <a:r>
              <a:rPr b="0" lang="pt-BR" sz="1400" strike="noStrike" u="none">
                <a:solidFill>
                  <a:schemeClr val="dk1"/>
                </a:solidFill>
                <a:effectLst/>
                <a:uFillTx/>
                <a:latin typeface="Calibri"/>
                <a:ea typeface="Calibri"/>
              </a:rPr>
              <a:t>Exclusivamente Transtornos psiquiátricos, mentais, emocionais e comportamentais. - Paralisia cerebral sem comprometimento intelectual; </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pPr>
            <a:r>
              <a:rPr b="0" lang="pt-BR" sz="1400" strike="noStrike" u="none">
                <a:solidFill>
                  <a:schemeClr val="dk1"/>
                </a:solidFill>
                <a:effectLst/>
                <a:uFillTx/>
                <a:latin typeface="Calibri"/>
                <a:ea typeface="Calibri"/>
              </a:rPr>
              <a:t>Deficiência auditiva e visual sem comprometimento intelectual;</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AutoNum type="arabicPeriod"/>
            </a:pPr>
            <a:r>
              <a:rPr b="0" lang="pt-BR" sz="1400" strike="noStrike" u="none">
                <a:solidFill>
                  <a:schemeClr val="dk1"/>
                </a:solidFill>
                <a:effectLst/>
                <a:uFillTx/>
                <a:latin typeface="Calibri"/>
                <a:ea typeface="Calibri"/>
              </a:rPr>
              <a:t>Condições neurológicas não associadas à deficiência intelectual (tais como enxaquecas, cefaleias e convulsões).</a:t>
            </a:r>
            <a:endParaRPr b="0" lang="pt-BR" sz="1400" strike="noStrike" u="none">
              <a:solidFill>
                <a:srgbClr val="000000"/>
              </a:solidFill>
              <a:effectLst/>
              <a:uFillTx/>
              <a:latin typeface="Arial"/>
            </a:endParaRPr>
          </a:p>
        </p:txBody>
      </p:sp>
      <p:sp>
        <p:nvSpPr>
          <p:cNvPr id="137" name="Google Shape;190;g2d6d2d0a3b2_0_21"/>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38" name="Google Shape;191;g2d6d2d0a3b2_0_21"/>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Google Shape;196;g2d6d2d0a3b2_0_34"/>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40" name="Google Shape;197;g2d6d2d0a3b2_0_34"/>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41" name="Google Shape;198;g2d6d2d0a3b2_0_34"/>
          <p:cNvSpPr/>
          <p:nvPr/>
        </p:nvSpPr>
        <p:spPr>
          <a:xfrm>
            <a:off x="334440" y="757080"/>
            <a:ext cx="6262560" cy="606708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0" lang="pt-BR" sz="1400" strike="noStrike" u="none">
                <a:solidFill>
                  <a:schemeClr val="dk1"/>
                </a:solidFill>
                <a:effectLst/>
                <a:uFillTx/>
                <a:latin typeface="Calibri"/>
                <a:ea typeface="Calibri"/>
              </a:rPr>
              <a:t>Musicoterapeuta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none">
                <a:solidFill>
                  <a:schemeClr val="dk1"/>
                </a:solidFill>
                <a:effectLst/>
                <a:uFillTx/>
                <a:latin typeface="Calibri"/>
                <a:ea typeface="Calibri"/>
              </a:rPr>
              <a:t>Nutricionista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none">
                <a:solidFill>
                  <a:schemeClr val="dk1"/>
                </a:solidFill>
                <a:effectLst/>
                <a:uFillTx/>
                <a:latin typeface="Calibri"/>
                <a:ea typeface="Calibri"/>
              </a:rPr>
              <a:t>Pedagogo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none">
                <a:solidFill>
                  <a:schemeClr val="dk1"/>
                </a:solidFill>
                <a:effectLst/>
                <a:uFillTx/>
                <a:latin typeface="Calibri"/>
                <a:ea typeface="Calibri"/>
              </a:rPr>
              <a:t>Psicomotricista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none">
                <a:solidFill>
                  <a:schemeClr val="dk1"/>
                </a:solidFill>
                <a:effectLst/>
                <a:uFillTx/>
                <a:latin typeface="Calibri"/>
                <a:ea typeface="Calibri"/>
              </a:rPr>
              <a:t>Educador Físico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A equipe multiprofissional dos serviços deve executar suas práticas de forma interdisciplinar. Desta forma, a reabilitação/habilitação prevê uma abordagem interdisciplinar e o envolvimento direto de profissionais, cuidadores e familiares nos processos de cuidado. As estratégias de ações para habilitação e reabilitação devem ser estabelecidas a partir das necessidades singulares de cada indivíduo, considerando o impacto da deficiência sobre sua funcionalidade, bem como, os fatores clínicos, emocionais, ambientais e sociais envolvidos.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sng">
                <a:solidFill>
                  <a:schemeClr val="dk1"/>
                </a:solidFill>
                <a:effectLst/>
                <a:uFillTx/>
                <a:latin typeface="Calibri"/>
                <a:ea typeface="Calibri"/>
              </a:rPr>
              <a:t>Cabe à equipe efetuar os atendimentos, a avaliação, a elaboração do Projeto Terapêutico Singular, a articulação com os demais pontos da rede de saúde e da rede intersetorial, com avaliação constante e trocas a respeito da evolução e especificidades de cada caso</a:t>
            </a:r>
            <a:r>
              <a:rPr b="0" lang="pt-BR" sz="1400" strike="noStrike" u="none">
                <a:solidFill>
                  <a:schemeClr val="dk1"/>
                </a:solidFill>
                <a:effectLst/>
                <a:uFillTx/>
                <a:latin typeface="Calibri"/>
                <a:ea typeface="Calibri"/>
              </a:rPr>
              <a:t>. Para tanto, deve fazer parte da rotina dos Serviços de Reabilitação a reunião de equipe técnica sobre os casos, com foco na atuação interdisciplinar, com o envolvimento de todos os profissionais, mesmo que não estejam diretamente vinculados ao atendimento. </a:t>
            </a:r>
            <a:r>
              <a:rPr b="0" lang="pt-BR" sz="1400" strike="noStrike" u="sng">
                <a:solidFill>
                  <a:schemeClr val="dk1"/>
                </a:solidFill>
                <a:effectLst/>
                <a:uFillTx/>
                <a:latin typeface="Calibri"/>
                <a:ea typeface="Calibri"/>
              </a:rPr>
              <a:t>Também é atribuição da equipe a realização da busca ativa de pacientes faltosos, a fim de assegurar a continuidade do cuidado e a adesão ao tratamento.</a:t>
            </a:r>
            <a:r>
              <a:rPr b="0" lang="pt-BR" sz="1400" strike="noStrike" u="none">
                <a:solidFill>
                  <a:schemeClr val="dk1"/>
                </a:solidFill>
                <a:effectLst/>
                <a:uFillTx/>
                <a:latin typeface="Calibri"/>
                <a:ea typeface="Calibri"/>
              </a:rPr>
              <a:t> Além disso, recomenda-se o desenvolvimento de ações de educação permanente para as equipes profissionais, bem como a realização de cursos de atualização nas áreas específicas de atuação.</a:t>
            </a:r>
            <a:endParaRPr b="0" lang="pt-BR" sz="1400" strike="noStrike" u="none">
              <a:solidFill>
                <a:srgbClr val="000000"/>
              </a:solidFill>
              <a:effectLst/>
              <a:uFillTx/>
              <a:latin typeface="Arial"/>
            </a:endParaRPr>
          </a:p>
        </p:txBody>
      </p:sp>
      <p:sp>
        <p:nvSpPr>
          <p:cNvPr id="142" name="Google Shape;199;g2d6d2d0a3b2_0_34"/>
          <p:cNvSpPr/>
          <p:nvPr/>
        </p:nvSpPr>
        <p:spPr>
          <a:xfrm>
            <a:off x="312840" y="7473600"/>
            <a:ext cx="6262560" cy="25981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O serviço de reabilitação deve assegurar diversas abordagens terapêuticas que promovam o desenvolvimento de habilidades funcionais e uma vida mais autônoma para os usuários. Entre as principais propostas estão:</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0" i="1" lang="pt-BR" sz="1400" strike="noStrike" u="sng">
                <a:solidFill>
                  <a:schemeClr val="dk1"/>
                </a:solidFill>
                <a:effectLst/>
                <a:uFillTx/>
                <a:latin typeface="Calibri"/>
                <a:ea typeface="Calibri"/>
              </a:rPr>
              <a:t>Diagnóstico e avaliação funcional:</a:t>
            </a:r>
            <a:r>
              <a:rPr b="0" lang="pt-BR" sz="1400" strike="noStrike" u="none">
                <a:solidFill>
                  <a:schemeClr val="dk1"/>
                </a:solidFill>
                <a:effectLst/>
                <a:uFillTx/>
                <a:latin typeface="Calibri"/>
                <a:ea typeface="Calibri"/>
              </a:rPr>
              <a:t> Avaliação detalhada da deficiência para direcionar o tratamento de forma mais eficaz.</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i="1" lang="pt-BR" sz="1400" strike="noStrike" u="sng">
                <a:solidFill>
                  <a:schemeClr val="dk1"/>
                </a:solidFill>
                <a:effectLst/>
                <a:uFillTx/>
                <a:latin typeface="Calibri"/>
                <a:ea typeface="Calibri"/>
              </a:rPr>
              <a:t>Intervenção precoce:</a:t>
            </a:r>
            <a:r>
              <a:rPr b="0" lang="pt-BR" sz="1400" strike="noStrike" u="none">
                <a:solidFill>
                  <a:schemeClr val="dk1"/>
                </a:solidFill>
                <a:effectLst/>
                <a:uFillTx/>
                <a:latin typeface="Calibri"/>
                <a:ea typeface="Calibri"/>
              </a:rPr>
              <a:t> Aplicação de estímulos adequados ao desenvolvimento global da criança, explorando o período de maior plasticidade do sistema nervoso para potencializar suas capacidades.</a:t>
            </a:r>
            <a:endParaRPr b="0" lang="pt-BR" sz="1400" strike="noStrike" u="none">
              <a:solidFill>
                <a:srgbClr val="000000"/>
              </a:solidFill>
              <a:effectLst/>
              <a:uFillTx/>
              <a:latin typeface="Arial"/>
            </a:endParaRPr>
          </a:p>
          <a:p>
            <a:pPr algn="just">
              <a:lnSpc>
                <a:spcPct val="115000"/>
              </a:lnSpc>
              <a:spcBef>
                <a:spcPts val="1199"/>
              </a:spcBef>
              <a:tabLst>
                <a:tab algn="l" pos="0"/>
              </a:tabLst>
            </a:pPr>
            <a:endParaRPr b="0" lang="pt-BR" sz="1400" strike="noStrike" u="none">
              <a:solidFill>
                <a:srgbClr val="000000"/>
              </a:solidFill>
              <a:effectLst/>
              <a:uFillTx/>
              <a:latin typeface="Arial"/>
            </a:endParaRPr>
          </a:p>
        </p:txBody>
      </p:sp>
      <p:sp>
        <p:nvSpPr>
          <p:cNvPr id="143" name="Google Shape;200;g2d6d2d0a3b2_0_34"/>
          <p:cNvSpPr/>
          <p:nvPr/>
        </p:nvSpPr>
        <p:spPr>
          <a:xfrm>
            <a:off x="3216600" y="699084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AÇÕES PRIORITÁRIAS</a:t>
            </a:r>
            <a:endParaRPr b="0" lang="pt-BR" sz="1800" strike="noStrike" u="none">
              <a:solidFill>
                <a:srgbClr val="000000"/>
              </a:solidFill>
              <a:effectLst/>
              <a:uFillTx/>
              <a:latin typeface="Arial"/>
            </a:endParaRPr>
          </a:p>
        </p:txBody>
      </p:sp>
      <p:sp>
        <p:nvSpPr>
          <p:cNvPr id="144" name="PlaceHolder 1"/>
          <p:cNvSpPr>
            <a:spLocks noGrp="1"/>
          </p:cNvSpPr>
          <p:nvPr>
            <p:ph type="sldNum" idx="45"/>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10352F61-0658-4375-9157-0479621794A6}"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45" name="Google Shape;202;g2d6d2d0a3b2_0_34"/>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46" name="Google Shape;203;g2d6d2d0a3b2_0_34"/>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Google Shape;208;g2d6d2d0a3b2_0_46"/>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48" name="Google Shape;209;g2d6d2d0a3b2_0_46"/>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49" name="Google Shape;210;g2d6d2d0a3b2_0_46"/>
          <p:cNvSpPr/>
          <p:nvPr/>
        </p:nvSpPr>
        <p:spPr>
          <a:xfrm>
            <a:off x="312840" y="947880"/>
            <a:ext cx="6262560" cy="526392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0" i="1" lang="pt-BR" sz="1400" strike="noStrike" u="sng">
                <a:solidFill>
                  <a:schemeClr val="dk1"/>
                </a:solidFill>
                <a:effectLst/>
                <a:uFillTx/>
                <a:latin typeface="Calibri"/>
                <a:ea typeface="Calibri"/>
              </a:rPr>
              <a:t>Orientação para cuidadores e familiares:</a:t>
            </a:r>
            <a:r>
              <a:rPr b="0" i="1"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Capacitar e envolver os cuidadores e familiares no processo terapêutico, colaborando para a inclusão social e continuidade do cuidado no ambiente doméstico.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Apoio na adaptação do ambiente:</a:t>
            </a:r>
            <a:r>
              <a:rPr b="0" i="1"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Auxílio às famílias para ajustes no ambiente doméstico e nas rotinas diárias, com o objetivo de promover maior autonomia pessoal, mobilidade e inclusão social, educacional e profissional.</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Atendimento personalizado:</a:t>
            </a:r>
            <a:r>
              <a:rPr b="0" lang="pt-BR" sz="1400" strike="noStrike" u="none">
                <a:solidFill>
                  <a:schemeClr val="dk1"/>
                </a:solidFill>
                <a:effectLst/>
                <a:uFillTx/>
                <a:latin typeface="Calibri"/>
                <a:ea typeface="Calibri"/>
              </a:rPr>
              <a:t> Oferecimento de sessões individuais e em grupo, conforme as necessidades específicas de cada usuário, respeitando suas dificuldades e capacidades.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Reavaliação contínua do projeto terapêutico: </a:t>
            </a:r>
            <a:r>
              <a:rPr b="0" lang="pt-BR" sz="1400" strike="noStrike" u="none">
                <a:solidFill>
                  <a:schemeClr val="dk1"/>
                </a:solidFill>
                <a:effectLst/>
                <a:uFillTx/>
                <a:latin typeface="Calibri"/>
                <a:ea typeface="Calibri"/>
              </a:rPr>
              <a:t>Revisão periódica (recomenda-se 6/6 meses) do projeto de tratamento para monitorar a evolução e ajustar as metas terapêuticas de curto, médio e longo prazo.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Reuniões regulares da equipe:</a:t>
            </a:r>
            <a:r>
              <a:rPr b="0" i="1"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Encontros periódicos entre os profissionais da equipe para acompanhar o progresso e revisar os projetos terapêuticos, garantindo uma abordagem integrada.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Integração com outros níveis de atenção:</a:t>
            </a:r>
            <a:r>
              <a:rPr b="0" lang="pt-BR" sz="1400" strike="noStrike" u="none">
                <a:solidFill>
                  <a:schemeClr val="dk1"/>
                </a:solidFill>
                <a:effectLst/>
                <a:uFillTx/>
                <a:latin typeface="Calibri"/>
                <a:ea typeface="Calibri"/>
              </a:rPr>
              <a:t> Articulação com outros serviços de saúde, como atenção básica, CAPS, hospitais e emergências, visando a continuidade e integralidade do cuidado.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i="1" lang="pt-BR" sz="1400" strike="noStrike" u="sng">
                <a:solidFill>
                  <a:schemeClr val="dk1"/>
                </a:solidFill>
                <a:effectLst/>
                <a:uFillTx/>
                <a:latin typeface="Calibri"/>
                <a:ea typeface="Calibri"/>
              </a:rPr>
              <a:t>Colaboração intersetorial:</a:t>
            </a:r>
            <a:r>
              <a:rPr b="0" lang="pt-BR" sz="1400" strike="noStrike" u="none">
                <a:solidFill>
                  <a:schemeClr val="dk1"/>
                </a:solidFill>
                <a:effectLst/>
                <a:uFillTx/>
                <a:latin typeface="Calibri"/>
                <a:ea typeface="Calibri"/>
              </a:rPr>
              <a:t> Conectar-se com serviços de proteção social, educação, esporte e cultura para ampliar o alcance do cuidado, melhorar a qualidade de vida dos usuários e promover sua inclusão na sociedade.</a:t>
            </a:r>
            <a:endParaRPr b="0" lang="pt-BR" sz="1400" strike="noStrike" u="none">
              <a:solidFill>
                <a:srgbClr val="000000"/>
              </a:solidFill>
              <a:effectLst/>
              <a:uFillTx/>
              <a:latin typeface="Arial"/>
            </a:endParaRPr>
          </a:p>
        </p:txBody>
      </p:sp>
      <p:sp>
        <p:nvSpPr>
          <p:cNvPr id="150" name="Google Shape;211;g2d6d2d0a3b2_0_46"/>
          <p:cNvSpPr/>
          <p:nvPr/>
        </p:nvSpPr>
        <p:spPr>
          <a:xfrm>
            <a:off x="312840" y="6834960"/>
            <a:ext cx="6262560" cy="244404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O fluxo de atendimento dentro da instituição de reabilitação deve ser estruturado para garantir que o usuário receba um cuidado integral, personalizado e contínuo, desde o momento de sua entrada no serviço até a alta. Abaixo está a estrutura de todos os atendimentos que o usuário deve passar:</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Acolhimento e Triagem Inicial</a:t>
            </a:r>
            <a:endParaRPr b="0" lang="pt-BR" sz="1400" strike="noStrike" u="none">
              <a:solidFill>
                <a:srgbClr val="000000"/>
              </a:solidFill>
              <a:effectLst/>
              <a:uFillTx/>
              <a:latin typeface="Arial"/>
            </a:endParaRPr>
          </a:p>
          <a:p>
            <a:pPr algn="just">
              <a:lnSpc>
                <a:spcPct val="115000"/>
              </a:lnSpc>
              <a:spcAft>
                <a:spcPts val="1199"/>
              </a:spcAft>
              <a:tabLst>
                <a:tab algn="l" pos="0"/>
              </a:tabLst>
            </a:pPr>
            <a:r>
              <a:rPr b="0" i="1" lang="pt-BR" sz="1400" strike="noStrike" u="sng">
                <a:solidFill>
                  <a:schemeClr val="dk1"/>
                </a:solidFill>
                <a:effectLst/>
                <a:uFillTx/>
                <a:latin typeface="Calibri"/>
                <a:ea typeface="Calibri"/>
              </a:rPr>
              <a:t>Recepção e Acolhimento:</a:t>
            </a:r>
            <a:r>
              <a:rPr b="0" lang="pt-BR" sz="1400" strike="noStrike" u="none">
                <a:solidFill>
                  <a:schemeClr val="dk1"/>
                </a:solidFill>
                <a:effectLst/>
                <a:uFillTx/>
                <a:latin typeface="Calibri"/>
                <a:ea typeface="Calibri"/>
              </a:rPr>
              <a:t> O acolhimento como termo utilizado para o primeiro atendimento realizado no Serviço de Reabilitação, também chamado de triagem ou primeiro atendimento, deve ser realizado por, no mínimo um (e no máximo três) técnico da equipe que fará uma entrevista de triagem para acolher o </a:t>
            </a:r>
            <a:endParaRPr b="0" lang="pt-BR" sz="1400" strike="noStrike" u="none">
              <a:solidFill>
                <a:srgbClr val="000000"/>
              </a:solidFill>
              <a:effectLst/>
              <a:uFillTx/>
              <a:latin typeface="Arial"/>
            </a:endParaRPr>
          </a:p>
        </p:txBody>
      </p:sp>
      <p:sp>
        <p:nvSpPr>
          <p:cNvPr id="151" name="Google Shape;212;g2d6d2d0a3b2_0_46"/>
          <p:cNvSpPr/>
          <p:nvPr/>
        </p:nvSpPr>
        <p:spPr>
          <a:xfrm>
            <a:off x="3216600" y="635220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ESTRUTURA DO ATENDIMENTO</a:t>
            </a:r>
            <a:endParaRPr b="0" lang="pt-BR" sz="1800" strike="noStrike" u="none">
              <a:solidFill>
                <a:srgbClr val="000000"/>
              </a:solidFill>
              <a:effectLst/>
              <a:uFillTx/>
              <a:latin typeface="Arial"/>
            </a:endParaRPr>
          </a:p>
        </p:txBody>
      </p:sp>
      <p:sp>
        <p:nvSpPr>
          <p:cNvPr id="152" name="PlaceHolder 1"/>
          <p:cNvSpPr>
            <a:spLocks noGrp="1"/>
          </p:cNvSpPr>
          <p:nvPr>
            <p:ph type="sldNum" idx="46"/>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17C8634B-F9FD-4900-8631-13B631B1E95A}"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53" name="Google Shape;214;g2d6d2d0a3b2_0_46"/>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54" name="Google Shape;215;g2d6d2d0a3b2_0_46"/>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Google Shape;220;g2d6d2d0a3b2_0_56"/>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56" name="Google Shape;221;g2d6d2d0a3b2_0_56"/>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57" name="Google Shape;222;g2d6d2d0a3b2_0_56"/>
          <p:cNvSpPr/>
          <p:nvPr/>
        </p:nvSpPr>
        <p:spPr>
          <a:xfrm>
            <a:off x="334440" y="882000"/>
            <a:ext cx="6262560" cy="874260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usuário e a família, avaliar a situação que levou ao encaminhamento para o serviço de RI, assim como estabelecer a prioridade da avaliação, como nos casos de estimulação precoce. Neste momento, os dados pessoais e de saúde são registrados no sistema.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O acolhimento por ser o momento para o início do estabelecimento da confiança e da vinculação da família e do usuário com o serviço, </a:t>
            </a:r>
            <a:r>
              <a:rPr b="0" lang="pt-BR" sz="1400" strike="noStrike" u="sng">
                <a:solidFill>
                  <a:schemeClr val="dk1"/>
                </a:solidFill>
                <a:effectLst/>
                <a:uFillTx/>
                <a:latin typeface="Calibri"/>
                <a:ea typeface="Calibri"/>
              </a:rPr>
              <a:t>é importante que a família compreenda o funcionamento do serviço e que possa esclarecer suas dúvidas.</a:t>
            </a:r>
            <a:r>
              <a:rPr b="0" lang="pt-BR" sz="1400" strike="noStrike" u="none">
                <a:solidFill>
                  <a:schemeClr val="dk1"/>
                </a:solidFill>
                <a:effectLst/>
                <a:uFillTx/>
                <a:latin typeface="Calibri"/>
                <a:ea typeface="Calibri"/>
              </a:rPr>
              <a:t>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Tratando-se de caso para atendimento em RI, deve ser agendada a avaliação, a partir das informações coletadas no acolhimento, tais como: profissional a ser agendada a avaliação, condições da família em comparecer, etc.</a:t>
            </a:r>
            <a:endParaRPr b="0" lang="pt-BR" sz="1400" strike="noStrike" u="none">
              <a:solidFill>
                <a:srgbClr val="000000"/>
              </a:solidFill>
              <a:effectLst/>
              <a:uFillTx/>
              <a:latin typeface="Arial"/>
            </a:endParaRPr>
          </a:p>
          <a:p>
            <a:pPr algn="just">
              <a:lnSpc>
                <a:spcPct val="115000"/>
              </a:lnSpc>
              <a:spcBef>
                <a:spcPts val="1199"/>
              </a:spcBef>
              <a:tabLst>
                <a:tab algn="l" pos="0"/>
              </a:tabLst>
            </a:pPr>
            <a:endParaRPr b="0" lang="pt-BR" sz="1400" strike="noStrike" u="none">
              <a:solidFill>
                <a:srgbClr val="000000"/>
              </a:solidFill>
              <a:effectLst/>
              <a:uFillTx/>
              <a:latin typeface="Arial"/>
            </a:endParaRPr>
          </a:p>
          <a:p>
            <a:pPr algn="just">
              <a:lnSpc>
                <a:spcPct val="115000"/>
              </a:lnSpc>
              <a:spcBef>
                <a:spcPts val="1001"/>
              </a:spcBef>
              <a:tabLst>
                <a:tab algn="l" pos="0"/>
              </a:tabLst>
            </a:pPr>
            <a:r>
              <a:rPr b="0" i="1" lang="pt-BR" sz="1400" strike="noStrike" u="sng">
                <a:solidFill>
                  <a:schemeClr val="dk1"/>
                </a:solidFill>
                <a:effectLst/>
                <a:uFillTx/>
                <a:latin typeface="Calibri"/>
                <a:ea typeface="Calibri"/>
              </a:rPr>
              <a:t>Encaminhamento para Avaliação:</a:t>
            </a:r>
            <a:r>
              <a:rPr b="0" lang="pt-BR" sz="1400" strike="noStrike" u="none">
                <a:solidFill>
                  <a:schemeClr val="dk1"/>
                </a:solidFill>
                <a:effectLst/>
                <a:uFillTx/>
                <a:latin typeface="Calibri"/>
                <a:ea typeface="Calibri"/>
              </a:rPr>
              <a:t> Com base na triagem, o usuário é encaminhado para a primeira etapa do atendimento multiprofissional/interdisciplinar, onde serão avaliadas suas necessidades específicas. Podendo o usuário ser encaminhado para avaliação diagnóstica multiprofissional nos casos em investigação. Nos casos que já chegam na instituição com diagnóstico fechado por médico especialista, este passará pela avaliação multiprofissional/interdisciplinar com vistas ao PTS, para inserção nas intervenções terapêuticas necessárias no momento. </a:t>
            </a:r>
            <a:endParaRPr b="0" lang="pt-BR" sz="1400" strike="noStrike" u="none">
              <a:solidFill>
                <a:srgbClr val="000000"/>
              </a:solidFill>
              <a:effectLst/>
              <a:uFillTx/>
              <a:latin typeface="Arial"/>
            </a:endParaRPr>
          </a:p>
          <a:p>
            <a:pPr algn="just">
              <a:lnSpc>
                <a:spcPct val="115000"/>
              </a:lnSpc>
              <a:spcBef>
                <a:spcPts val="1001"/>
              </a:spcBef>
              <a:tabLst>
                <a:tab algn="l" pos="0"/>
              </a:tabLst>
            </a:pPr>
            <a:r>
              <a:rPr b="0" lang="pt-BR" sz="1400" strike="noStrike" u="none">
                <a:solidFill>
                  <a:schemeClr val="dk1"/>
                </a:solidFill>
                <a:effectLst/>
                <a:uFillTx/>
                <a:latin typeface="Calibri"/>
                <a:ea typeface="Calibri"/>
              </a:rPr>
              <a:t>A observação e análise dos sinais clínicos, com destaque para os aspectos motores, sensoriais, cognitivos, fala e expressividade, serve de base para a elaboração do diagnóstico e da construção de um Projeto Terapêutico Singular, desenvolvido por meio do trabalho interdisciplinar.</a:t>
            </a:r>
            <a:endParaRPr b="0" lang="pt-BR" sz="1400" strike="noStrike" u="none">
              <a:solidFill>
                <a:srgbClr val="000000"/>
              </a:solidFill>
              <a:effectLst/>
              <a:uFillTx/>
              <a:latin typeface="Arial"/>
            </a:endParaRPr>
          </a:p>
          <a:p>
            <a:pPr algn="just">
              <a:lnSpc>
                <a:spcPct val="115000"/>
              </a:lnSpc>
              <a:spcBef>
                <a:spcPts val="1001"/>
              </a:spcBef>
              <a:tabLst>
                <a:tab algn="l" pos="0"/>
              </a:tabLst>
            </a:pP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Char char="●"/>
              <a:tabLst>
                <a:tab algn="l" pos="0"/>
              </a:tabLst>
            </a:pPr>
            <a:r>
              <a:rPr b="1" lang="pt-BR" sz="1400" strike="noStrike" u="none">
                <a:solidFill>
                  <a:schemeClr val="dk1"/>
                </a:solidFill>
                <a:effectLst/>
                <a:uFillTx/>
                <a:latin typeface="Calibri"/>
                <a:ea typeface="Calibri"/>
              </a:rPr>
              <a:t>Avaliação Diagnóstica Multiprofissional/Interdisciplinar</a:t>
            </a:r>
            <a:endParaRPr b="0" lang="pt-BR" sz="1400" strike="noStrike" u="none">
              <a:solidFill>
                <a:srgbClr val="000000"/>
              </a:solidFill>
              <a:effectLst/>
              <a:uFillTx/>
              <a:latin typeface="Arial"/>
            </a:endParaRPr>
          </a:p>
          <a:p>
            <a:pPr algn="just">
              <a:lnSpc>
                <a:spcPct val="115000"/>
              </a:lnSpc>
              <a:spcBef>
                <a:spcPts val="201"/>
              </a:spcBef>
              <a:spcAft>
                <a:spcPts val="1199"/>
              </a:spcAft>
              <a:tabLst>
                <a:tab algn="l" pos="0"/>
              </a:tabLst>
            </a:pPr>
            <a:r>
              <a:rPr b="0" lang="pt-BR" sz="1400" strike="noStrike" u="sng">
                <a:solidFill>
                  <a:schemeClr val="dk1"/>
                </a:solidFill>
                <a:effectLst/>
                <a:uFillTx/>
                <a:latin typeface="Calibri"/>
                <a:ea typeface="Calibri"/>
              </a:rPr>
              <a:t>A</a:t>
            </a:r>
            <a:r>
              <a:rPr b="0" i="1" lang="pt-BR" sz="1400" strike="noStrike" u="sng">
                <a:solidFill>
                  <a:schemeClr val="dk1"/>
                </a:solidFill>
                <a:effectLst/>
                <a:uFillTx/>
                <a:latin typeface="Calibri"/>
                <a:ea typeface="Calibri"/>
              </a:rPr>
              <a:t>valiação Funcional:</a:t>
            </a:r>
            <a:r>
              <a:rPr b="0" lang="pt-BR" sz="1400" strike="noStrike" u="none">
                <a:solidFill>
                  <a:schemeClr val="dk1"/>
                </a:solidFill>
                <a:effectLst/>
                <a:uFillTx/>
                <a:latin typeface="Calibri"/>
                <a:ea typeface="Calibri"/>
              </a:rPr>
              <a:t> Equipe multiprofissional  composta por profissionais da área de reabilitação realiza uma avaliação biopsicossocial , com a finalidade de estabelecer o impacto e repercussões no desenvolvimento global do indivíduo e na sua funcionalidade em áreas como cognição, mobilidade, comunicação, entre outras.</a:t>
            </a:r>
            <a:endParaRPr b="0" lang="pt-BR" sz="1400" strike="noStrike" u="none">
              <a:solidFill>
                <a:srgbClr val="000000"/>
              </a:solidFill>
              <a:effectLst/>
              <a:uFillTx/>
              <a:latin typeface="Arial"/>
            </a:endParaRPr>
          </a:p>
        </p:txBody>
      </p:sp>
      <p:sp>
        <p:nvSpPr>
          <p:cNvPr id="158" name="PlaceHolder 1"/>
          <p:cNvSpPr>
            <a:spLocks noGrp="1"/>
          </p:cNvSpPr>
          <p:nvPr>
            <p:ph type="sldNum" idx="47"/>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BB1C369D-A5CD-44C9-949A-362E2E865737}"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59" name="Google Shape;224;g2d6d2d0a3b2_0_56"/>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60" name="Google Shape;225;g2d6d2d0a3b2_0_56"/>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Google Shape;230;g2d6d2d0a3b2_0_66"/>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62" name="Google Shape;231;g2d6d2d0a3b2_0_66"/>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63" name="Google Shape;232;g2d6d2d0a3b2_0_66"/>
          <p:cNvSpPr/>
          <p:nvPr/>
        </p:nvSpPr>
        <p:spPr>
          <a:xfrm>
            <a:off x="334440" y="757080"/>
            <a:ext cx="6262560" cy="87595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i="1" lang="pt-BR" sz="1400" strike="noStrike" u="sng">
                <a:solidFill>
                  <a:schemeClr val="dk1"/>
                </a:solidFill>
                <a:effectLst/>
                <a:uFillTx/>
                <a:latin typeface="Calibri"/>
                <a:ea typeface="Calibri"/>
              </a:rPr>
              <a:t>Avaliação Médica:</a:t>
            </a:r>
            <a:r>
              <a:rPr b="0" lang="pt-BR" sz="1400" strike="noStrike" u="none">
                <a:solidFill>
                  <a:schemeClr val="dk1"/>
                </a:solidFill>
                <a:effectLst/>
                <a:uFillTx/>
                <a:latin typeface="Calibri"/>
                <a:ea typeface="Calibri"/>
              </a:rPr>
              <a:t> O usuário passa por uma consulta com médico neurologista, Geneticista ou psiquiatra, para diagnóstico inicial e/ou avaliação da condição geral, confirmando o diagnóstico de deficiência intelectual ou transtorno do espectro do autismo (TEA). No caso de usuários que já tenham diagnóstico estabelecido por profissional médico de fora do serviço de RI, o médico fará sua avaliação, contribuindo com a equipe multidisciplinar para a construção do Projeto Terapêutico Singular, bem como identificando ou não a necessidade de solicitação de exames e do tratamento medicamentoso.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A avaliação deve ser capaz de embasar o Projeto Terapêutico Singular, pois, muito além de um diagnóstico nosológico e a avaliação de sinais e sintomas, visa a possibilidade de compreensão do caso, em toda a sua amplitude e complexidade, envolvendo o usuário, seu contexto familiar e social. Para tanto, o olhar da equipe interdisciplinar é fundamental, mesmo que nem todos os profissionais estejam envolvidos diretamente no atendimento, as trocas devem ser possíveis nas reuniões de equipe e estudos de caso.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Elaboração do Projeto Terapêutico Singular (PTS):</a:t>
            </a:r>
            <a:r>
              <a:rPr b="0" lang="pt-BR" sz="1400" strike="noStrike" u="none">
                <a:solidFill>
                  <a:schemeClr val="dk1"/>
                </a:solidFill>
                <a:effectLst/>
                <a:uFillTx/>
                <a:latin typeface="Calibri"/>
                <a:ea typeface="Calibri"/>
              </a:rPr>
              <a:t> Com base na avaliação multiprofissional, é elaborado um projeto de atendimento para cada usuário, construído pela equipe do serviço de reabilitação, com a participação do mesmo e sua família,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O PTS objetiva alcançar, através do tratamento oferecido, o ápice de desenvolvimento do usuário de acordo com seu grau de comprometimento, procurando sempre desenvolver a autonomia do mesmo.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É composto por, pelo menos, quatro momentos: avaliação, definição das ações prioritárias, divisão de responsabilidade e reavaliação (BRASIL, 2007). Trata-se de um processo estratégico e dinâmico que articula usuários, famílias, profissionais da equipe de saúde do serviço e redes sociais na determinação das prioridades, necessidades e possibilidades de ações que contribuam para a efetividade do cuidado. E todos, neste processo, são agentes autônomos e protagonistas na construção e manutenção contínua e sustentável do PTS.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Portanto, deve levar em conta que o processo de reabilitação tem início, meio e fim, podendo ser reavaliado de acordo com a necessidade do usuário e o desenvolvimento do processo terapêutico. Como em qualquer outro processo de </a:t>
            </a:r>
            <a:endParaRPr b="0" lang="pt-BR" sz="1400" strike="noStrike" u="none">
              <a:solidFill>
                <a:srgbClr val="000000"/>
              </a:solidFill>
              <a:effectLst/>
              <a:uFillTx/>
              <a:latin typeface="Arial"/>
            </a:endParaRPr>
          </a:p>
        </p:txBody>
      </p:sp>
      <p:sp>
        <p:nvSpPr>
          <p:cNvPr id="164" name="PlaceHolder 1"/>
          <p:cNvSpPr>
            <a:spLocks noGrp="1"/>
          </p:cNvSpPr>
          <p:nvPr>
            <p:ph type="sldNum" idx="48"/>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80E0165B-2D66-4852-976D-D7AA3A18CF15}"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65" name="Google Shape;234;g2d6d2d0a3b2_0_66"/>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66" name="Google Shape;235;g2d6d2d0a3b2_0_66"/>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Google Shape;240;g2d6d2d0a3b2_0_74"/>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68" name="Google Shape;241;g2d6d2d0a3b2_0_74"/>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69" name="Google Shape;242;g2d6d2d0a3b2_0_74"/>
          <p:cNvSpPr/>
          <p:nvPr/>
        </p:nvSpPr>
        <p:spPr>
          <a:xfrm>
            <a:off x="334440" y="757080"/>
            <a:ext cx="6262560" cy="891324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trabalho, o projeto terapêutico definido para cada caso deve ser periodicamente reavaliado e ajustado sempre que se fizer necessário, tanto em termos de objetivos, quanto das estratégias a serem utilizadas.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O PTS define as metas terapêuticas específicas de curto, médio e longo prazo e quais intervenções serão necessárias para o alcance dos objetivos traçados. Após isso, o PTS deverá ser disponibilizado às famílias, em forma de devolutiva para que as mesmas tenham ciência e esclarecimento do tratamento que será ofertado pelo serviço e de seu papel fundamental no processo.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Elaboração do Termo de Responsabilidade</a:t>
            </a:r>
            <a:r>
              <a:rPr b="1" i="1" lang="pt-BR" sz="1400" strike="noStrike" u="sng">
                <a:solidFill>
                  <a:schemeClr val="dk1"/>
                </a:solidFill>
                <a:effectLst/>
                <a:uFillTx/>
                <a:latin typeface="Calibri"/>
                <a:ea typeface="Calibri"/>
              </a:rPr>
              <a:t>:</a:t>
            </a:r>
            <a:r>
              <a:rPr b="0" lang="pt-BR" sz="1400" strike="noStrike" u="none">
                <a:solidFill>
                  <a:schemeClr val="dk1"/>
                </a:solidFill>
                <a:effectLst/>
                <a:uFillTx/>
                <a:latin typeface="Calibri"/>
                <a:ea typeface="Calibri"/>
              </a:rPr>
              <a:t> Este termo deverá ser elaborado pela equipe e assinado pelos responsáveis no momento da devolutiva inicial do PTS.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Tempo estimado:</a:t>
            </a:r>
            <a:r>
              <a:rPr b="0" lang="pt-BR" sz="1400" strike="noStrike" u="none">
                <a:solidFill>
                  <a:schemeClr val="dk1"/>
                </a:solidFill>
                <a:effectLst/>
                <a:uFillTx/>
                <a:latin typeface="Calibri"/>
                <a:ea typeface="Calibri"/>
              </a:rPr>
              <a:t> A avaliação deve ser concluída em até 90 dias da data de seu início, e o começo dos atendimentos deve ser agendado para até 30 dias a contar da data do término da avaliação e a reavaliação do PTS deverá respeitar o tempo de 6 meses.</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Planejamento e Início das Intervenções</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Os acompanhamentos e atendimentos ao usuário e familiares devem ser baseados no Projeto Terapêutico Singular e seus objetivos. Os profissionais envolvidos serão definidos conforme as necessidades do usuário e sua família baseados na avaliação interdisciplinar, relembrando que para que se configure um processo de reabilitação intelectual, deve haver a necessidade de atendimento em, pelo menos, duas áreas de habilidades: comunicação, habilidades sociais, auto-organização, autocuidado, utilização dos recursos da comunidade, saúde e segurança, lazer e trabalho.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Definição da Abordagem Terapêutica:</a:t>
            </a:r>
            <a:r>
              <a:rPr b="0" lang="pt-BR" sz="1400" strike="noStrike" u="none">
                <a:solidFill>
                  <a:schemeClr val="dk1"/>
                </a:solidFill>
                <a:effectLst/>
                <a:uFillTx/>
                <a:latin typeface="Calibri"/>
                <a:ea typeface="Calibri"/>
              </a:rPr>
              <a:t> A equipe, em conjunto com o usuário e sua família, define as intervenções a serem realizadas (sessões de terapia ocupacional, psicoterapia, fonoaudiologia, dentre outros).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i="1" lang="pt-BR" sz="1400" strike="noStrike" u="sng">
                <a:solidFill>
                  <a:schemeClr val="dk1"/>
                </a:solidFill>
                <a:effectLst/>
                <a:uFillTx/>
                <a:latin typeface="Calibri"/>
                <a:ea typeface="Calibri"/>
              </a:rPr>
              <a:t>Intervenções Precoce e Focada em Habilidades:</a:t>
            </a:r>
            <a:r>
              <a:rPr b="0" lang="pt-BR" sz="1400" strike="noStrike" u="none">
                <a:solidFill>
                  <a:schemeClr val="dk1"/>
                </a:solidFill>
                <a:effectLst/>
                <a:uFillTx/>
                <a:latin typeface="Calibri"/>
                <a:ea typeface="Calibri"/>
              </a:rPr>
              <a:t> As intervenções são iniciadas, com foco no desenvolvimento das habilidades necessárias para a autonomia e inclusão do usuário. As sessões podem ser individuais ou em grupo, de acordo com a avaliação feita, promovendo o acompanhamento e monitoramento do desenvolvimento infantil, além de orientar as famílias sobre a continuidade do cuidado no seio familiar.</a:t>
            </a:r>
            <a:endParaRPr b="0" lang="pt-BR" sz="1400" strike="noStrike" u="none">
              <a:solidFill>
                <a:srgbClr val="000000"/>
              </a:solidFill>
              <a:effectLst/>
              <a:uFillTx/>
              <a:latin typeface="Arial"/>
            </a:endParaRPr>
          </a:p>
        </p:txBody>
      </p:sp>
      <p:sp>
        <p:nvSpPr>
          <p:cNvPr id="170" name="PlaceHolder 1"/>
          <p:cNvSpPr>
            <a:spLocks noGrp="1"/>
          </p:cNvSpPr>
          <p:nvPr>
            <p:ph type="sldNum" idx="49"/>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8F31C0BE-DF5B-4F5B-BDDB-AB6CC2F4CF68}"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71" name="Google Shape;244;g2d6d2d0a3b2_0_74"/>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72" name="Google Shape;245;g2d6d2d0a3b2_0_74"/>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Google Shape;250;g2d6d2d0a3b2_0_82"/>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74" name="Google Shape;251;g2d6d2d0a3b2_0_82"/>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75" name="Google Shape;252;g2d6d2d0a3b2_0_82"/>
          <p:cNvSpPr/>
          <p:nvPr/>
        </p:nvSpPr>
        <p:spPr>
          <a:xfrm>
            <a:off x="334440" y="757080"/>
            <a:ext cx="6262560" cy="866556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Acompanhamento e Execução do PTS</a:t>
            </a:r>
            <a:endParaRPr b="0" lang="pt-BR" sz="1400" strike="noStrike" u="none">
              <a:solidFill>
                <a:srgbClr val="000000"/>
              </a:solidFill>
              <a:effectLst/>
              <a:uFillTx/>
              <a:latin typeface="Arial"/>
            </a:endParaRPr>
          </a:p>
          <a:p>
            <a:pPr algn="just">
              <a:lnSpc>
                <a:spcPct val="115000"/>
              </a:lnSpc>
              <a:tabLst>
                <a:tab algn="l" pos="0"/>
              </a:tabLst>
            </a:pPr>
            <a:r>
              <a:rPr b="0" i="1" lang="pt-BR" sz="1400" strike="noStrike" u="sng">
                <a:solidFill>
                  <a:schemeClr val="dk1"/>
                </a:solidFill>
                <a:effectLst/>
                <a:uFillTx/>
                <a:latin typeface="Calibri"/>
                <a:ea typeface="Calibri"/>
              </a:rPr>
              <a:t>Sessões de Terapia:</a:t>
            </a:r>
            <a:r>
              <a:rPr b="0" lang="pt-BR" sz="1400" strike="noStrike" u="none">
                <a:solidFill>
                  <a:schemeClr val="dk1"/>
                </a:solidFill>
                <a:effectLst/>
                <a:uFillTx/>
                <a:latin typeface="Calibri"/>
                <a:ea typeface="Calibri"/>
              </a:rPr>
              <a:t> O usuário participa de sessões de terapia individual (de 40 a 60 min) e/ou em grupo (de 40 a 60 min), conforme definido no PTS, para o desenvolvimento das suas capacidades funcionais, motoras, cognitivas e sociais.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Orientação para Cuidadores e Família:</a:t>
            </a:r>
            <a:r>
              <a:rPr b="0" lang="pt-BR" sz="1400" strike="noStrike" u="none">
                <a:solidFill>
                  <a:schemeClr val="dk1"/>
                </a:solidFill>
                <a:effectLst/>
                <a:uFillTx/>
                <a:latin typeface="Calibri"/>
                <a:ea typeface="Calibri"/>
              </a:rPr>
              <a:t> Durante o acompanhamento, a equipe multiprofissional orienta familiares e cuidadores sobre o manejo do usuário em casa, fornecendo suporte para promover a inclusão social e autonomia no ambiente doméstico e escolar, sempre após cada sessão e semestralmente como forma de devolutiva da reavaliação.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Reuniões de Equipe:</a:t>
            </a:r>
            <a:r>
              <a:rPr b="0" lang="pt-BR" sz="1400" strike="noStrike" u="none">
                <a:solidFill>
                  <a:schemeClr val="dk1"/>
                </a:solidFill>
                <a:effectLst/>
                <a:uFillTx/>
                <a:latin typeface="Calibri"/>
                <a:ea typeface="Calibri"/>
              </a:rPr>
              <a:t> A equipe multiprofissional realiza reuniões periódicas para acompanhar o progresso do usuário, discutir ajustes no PTS e garantir que o tratamento esteja alinhado às necessidades do usuário.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Registro em prontuário único:</a:t>
            </a:r>
            <a:r>
              <a:rPr b="0" lang="pt-BR" sz="1400" strike="noStrike" u="none">
                <a:solidFill>
                  <a:schemeClr val="dk1"/>
                </a:solidFill>
                <a:effectLst/>
                <a:uFillTx/>
                <a:latin typeface="Calibri"/>
                <a:ea typeface="Calibri"/>
              </a:rPr>
              <a:t> O registro em prontuário deve ser realizado em todas as etapas da reabilitação, incluindo a avaliação, com informações sobre a evolução do usuário. O prontuário consiste no registro pelos profissionais envolvidos de todos os atendimentos, intervenções e informações pertinentes ao caso. É um documento único e específico para cada usuário, que deve seguir uma ordem cronológica dos registros, assinados e carimbados e o conteúdo exposto deve seguir o código de ética profissional e os preceitos éticos do SUS. No caso de término dos atendimentos, o prontuário físico/eletrônico deve ser mantido disponível por, pelo menos, 20 (vinte) anos amparado pela </a:t>
            </a:r>
            <a:r>
              <a:rPr b="0" lang="pt-BR" sz="1200" strike="noStrike" u="none">
                <a:solidFill>
                  <a:srgbClr val="0a0a0a"/>
                </a:solidFill>
                <a:effectLst/>
                <a:highlight>
                  <a:srgbClr val="ffffff"/>
                </a:highlight>
                <a:uFillTx/>
                <a:latin typeface="Roboto"/>
                <a:ea typeface="Roboto"/>
              </a:rPr>
              <a:t> </a:t>
            </a:r>
            <a:r>
              <a:rPr b="0" lang="pt-BR" sz="1300" strike="noStrike" u="none">
                <a:solidFill>
                  <a:srgbClr val="0a0a0a"/>
                </a:solidFill>
                <a:effectLst/>
                <a:highlight>
                  <a:srgbClr val="ffffff"/>
                </a:highlight>
                <a:uFillTx/>
                <a:latin typeface="Calibri"/>
                <a:ea typeface="Calibri"/>
              </a:rPr>
              <a:t>Lei nº 13.787/2018</a:t>
            </a:r>
            <a:r>
              <a:rPr b="0" lang="pt-BR" sz="1400" strike="noStrike" u="none">
                <a:solidFill>
                  <a:schemeClr val="dk1"/>
                </a:solidFill>
                <a:effectLst/>
                <a:uFillTx/>
                <a:latin typeface="Calibri"/>
                <a:ea typeface="Calibri"/>
              </a:rPr>
              <a:t>.</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Articulação com os outros pontos de atenção em saúde: </a:t>
            </a:r>
            <a:r>
              <a:rPr b="0" lang="pt-BR" sz="1400" strike="noStrike" u="none">
                <a:solidFill>
                  <a:schemeClr val="dk1"/>
                </a:solidFill>
                <a:effectLst/>
                <a:uFillTx/>
                <a:latin typeface="Calibri"/>
                <a:ea typeface="Calibri"/>
              </a:rPr>
              <a:t> (atenção básica, especializada, hospitalar e de urgência e emergência), visando garantir a integralidade do cuidado.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Comunicação de alta para a rede RAPCD</a:t>
            </a:r>
            <a:r>
              <a:rPr b="0" lang="pt-BR" sz="1400" strike="noStrike" u="none">
                <a:solidFill>
                  <a:schemeClr val="dk1"/>
                </a:solidFill>
                <a:effectLst/>
                <a:uFillTx/>
                <a:latin typeface="Calibri"/>
                <a:ea typeface="Calibri"/>
              </a:rPr>
              <a:t>: apontando para a rede casos de alta do Centro de Reabilitação, outros cuidados em saúde, ou de usuários sem o perfil para atendimento no serviço e que necessitem ser organizada outra Linha de Cuidado.</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Todos os procedimentos realizados, desde a triagem, avaliações e atendimentos/ evolução devem ser registrados no GERCOM, Sistema Gerenciador da Secretaria Municipal de Pelotas.</a:t>
            </a:r>
            <a:endParaRPr b="0" lang="pt-BR" sz="1400" strike="noStrike" u="none">
              <a:solidFill>
                <a:srgbClr val="000000"/>
              </a:solidFill>
              <a:effectLst/>
              <a:uFillTx/>
              <a:latin typeface="Arial"/>
            </a:endParaRPr>
          </a:p>
        </p:txBody>
      </p:sp>
      <p:sp>
        <p:nvSpPr>
          <p:cNvPr id="176" name="PlaceHolder 1"/>
          <p:cNvSpPr>
            <a:spLocks noGrp="1"/>
          </p:cNvSpPr>
          <p:nvPr>
            <p:ph type="sldNum" idx="50"/>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A2C27220-6054-48D4-A569-D6E7B6E9616E}"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77" name="Google Shape;254;g2d6d2d0a3b2_0_82"/>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78" name="Google Shape;255;g2d6d2d0a3b2_0_82"/>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9" name="Google Shape;260;g2d6d2d0a3b2_0_90"/>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80" name="Google Shape;261;g2d6d2d0a3b2_0_90"/>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81" name="Google Shape;262;g2d6d2d0a3b2_0_90"/>
          <p:cNvSpPr/>
          <p:nvPr/>
        </p:nvSpPr>
        <p:spPr>
          <a:xfrm>
            <a:off x="334440" y="757080"/>
            <a:ext cx="6262560" cy="832392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Reavaliação Periódica</a:t>
            </a:r>
            <a:endParaRPr b="0" lang="pt-BR" sz="1400" strike="noStrike" u="none">
              <a:solidFill>
                <a:srgbClr val="000000"/>
              </a:solidFill>
              <a:effectLst/>
              <a:uFillTx/>
              <a:latin typeface="Arial"/>
            </a:endParaRPr>
          </a:p>
          <a:p>
            <a:pPr algn="just">
              <a:lnSpc>
                <a:spcPct val="115000"/>
              </a:lnSpc>
              <a:tabLst>
                <a:tab algn="l" pos="0"/>
              </a:tabLst>
            </a:pPr>
            <a:r>
              <a:rPr b="0" i="1" lang="pt-BR" sz="1400" strike="noStrike" u="sng">
                <a:solidFill>
                  <a:schemeClr val="dk1"/>
                </a:solidFill>
                <a:effectLst/>
                <a:uFillTx/>
                <a:latin typeface="Calibri"/>
                <a:ea typeface="Calibri"/>
              </a:rPr>
              <a:t>Avaliações Regulares:</a:t>
            </a:r>
            <a:r>
              <a:rPr b="0" lang="pt-BR" sz="1400" strike="noStrike" u="none">
                <a:solidFill>
                  <a:schemeClr val="dk1"/>
                </a:solidFill>
                <a:effectLst/>
                <a:uFillTx/>
                <a:latin typeface="Calibri"/>
                <a:ea typeface="Calibri"/>
              </a:rPr>
              <a:t> O usuário passa por reavaliações periódicas para verificar a evolução das metas estabelecidas no PTS. As reavaliações servem para ajustar o tratamento, definir novas metas ou, se necessário, encaminhar o usuário para outras modalidades de atendimento.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Revisão do Projeto Terapêutico:</a:t>
            </a:r>
            <a:r>
              <a:rPr b="0" lang="pt-BR" sz="1400" strike="noStrike" u="none">
                <a:solidFill>
                  <a:schemeClr val="dk1"/>
                </a:solidFill>
                <a:effectLst/>
                <a:uFillTx/>
                <a:latin typeface="Calibri"/>
                <a:ea typeface="Calibri"/>
              </a:rPr>
              <a:t> Após cada reavaliação, o PTS é revisado e, se necessário, redefinido para continuar avançando nas metas de curto, médio e longo prazo.</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Encaminhamentos Complementares (se necessário)</a:t>
            </a:r>
            <a:endParaRPr b="0" lang="pt-BR" sz="1400" strike="noStrike" u="none">
              <a:solidFill>
                <a:srgbClr val="000000"/>
              </a:solidFill>
              <a:effectLst/>
              <a:uFillTx/>
              <a:latin typeface="Arial"/>
            </a:endParaRPr>
          </a:p>
          <a:p>
            <a:pPr algn="just">
              <a:lnSpc>
                <a:spcPct val="115000"/>
              </a:lnSpc>
              <a:tabLst>
                <a:tab algn="l" pos="0"/>
              </a:tabLst>
            </a:pPr>
            <a:r>
              <a:rPr b="0" i="1" lang="pt-BR" sz="1400" strike="noStrike" u="sng">
                <a:solidFill>
                  <a:schemeClr val="dk1"/>
                </a:solidFill>
                <a:effectLst/>
                <a:uFillTx/>
                <a:latin typeface="Calibri"/>
                <a:ea typeface="Calibri"/>
              </a:rPr>
              <a:t>Encaminhamento para Outras Áreas:</a:t>
            </a:r>
            <a:r>
              <a:rPr b="0" lang="pt-BR" sz="1400" strike="noStrike" u="none">
                <a:solidFill>
                  <a:schemeClr val="dk1"/>
                </a:solidFill>
                <a:effectLst/>
                <a:uFillTx/>
                <a:latin typeface="Calibri"/>
                <a:ea typeface="Calibri"/>
              </a:rPr>
              <a:t> Caso o usuário precise de apoio em áreas fora do escopo da reabilitação, ele poderá ser encaminhado para serviços complementares, como proteção social, apoio educacional, esportes ou cultura.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Parceria com Escolas e Comunidade:</a:t>
            </a:r>
            <a:r>
              <a:rPr b="0" lang="pt-BR" sz="1400" strike="noStrike" u="none">
                <a:solidFill>
                  <a:schemeClr val="dk1"/>
                </a:solidFill>
                <a:effectLst/>
                <a:uFillTx/>
                <a:latin typeface="Calibri"/>
                <a:ea typeface="Calibri"/>
              </a:rPr>
              <a:t> A equipe também orienta a inclusão escolar, social ou profissional do usuário, se necessário, fazendo a articulação com outras instituições.</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Alta/ Critérios de Alta: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Alcance dos Objetivos do PTS</a:t>
            </a:r>
            <a:endParaRPr b="0" lang="pt-BR" sz="1400" strike="noStrike" u="none">
              <a:solidFill>
                <a:srgbClr val="000000"/>
              </a:solidFill>
              <a:effectLst/>
              <a:uFillTx/>
              <a:latin typeface="Arial"/>
            </a:endParaRPr>
          </a:p>
          <a:p>
            <a:pPr marL="457200" algn="just">
              <a:lnSpc>
                <a:spcPct val="115000"/>
              </a:lnSpc>
              <a:tabLst>
                <a:tab algn="l" pos="0"/>
              </a:tabLst>
            </a:pPr>
            <a:r>
              <a:rPr b="0" i="1" lang="pt-BR" sz="1400" strike="noStrike" u="sng">
                <a:solidFill>
                  <a:schemeClr val="dk1"/>
                </a:solidFill>
                <a:effectLst/>
                <a:uFillTx/>
                <a:latin typeface="Calibri"/>
                <a:ea typeface="Calibri"/>
              </a:rPr>
              <a:t>Cumprimento das Metas Terapêuticas:</a:t>
            </a:r>
            <a:r>
              <a:rPr b="0" lang="pt-BR" sz="1400" strike="noStrike" u="none">
                <a:solidFill>
                  <a:schemeClr val="dk1"/>
                </a:solidFill>
                <a:effectLst/>
                <a:uFillTx/>
                <a:latin typeface="Calibri"/>
                <a:ea typeface="Calibri"/>
              </a:rPr>
              <a:t> O usuário alcançou os objetivos terapêuticos estabelecidos no PTS, apresentando melhorias funcionais, cognitivas e sociais que permitem sua maior autonomia e inclusão social.</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i="1" lang="pt-BR" sz="1400" strike="noStrike" u="sng">
                <a:solidFill>
                  <a:schemeClr val="dk1"/>
                </a:solidFill>
                <a:effectLst/>
                <a:uFillTx/>
                <a:latin typeface="Calibri"/>
                <a:ea typeface="Calibri"/>
              </a:rPr>
              <a:t>Evolução Estabilizada:</a:t>
            </a:r>
            <a:r>
              <a:rPr b="0" lang="pt-BR" sz="1400" strike="noStrike" u="none">
                <a:solidFill>
                  <a:schemeClr val="dk1"/>
                </a:solidFill>
                <a:effectLst/>
                <a:uFillTx/>
                <a:latin typeface="Calibri"/>
                <a:ea typeface="Calibri"/>
              </a:rPr>
              <a:t> A equipe multiprofissional avalia que o usuário atingiu um ponto de estabilização nas suas funções, e novos avanços significativos não são mais esperados, mesmo com a continuidade das intervenções. Devendo o usuário ser contra referenciado para sua Unidade Básica de Saúde para continuidade dos cuidados.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Independência Funcional</a:t>
            </a:r>
            <a:endParaRPr b="0" lang="pt-BR" sz="1400" strike="noStrike" u="none">
              <a:solidFill>
                <a:srgbClr val="000000"/>
              </a:solidFill>
              <a:effectLst/>
              <a:uFillTx/>
              <a:latin typeface="Arial"/>
            </a:endParaRPr>
          </a:p>
          <a:p>
            <a:pPr marL="457200" algn="just">
              <a:lnSpc>
                <a:spcPct val="115000"/>
              </a:lnSpc>
              <a:spcAft>
                <a:spcPts val="1199"/>
              </a:spcAft>
              <a:tabLst>
                <a:tab algn="l" pos="0"/>
              </a:tabLst>
            </a:pPr>
            <a:r>
              <a:rPr b="0" i="1" lang="pt-BR" sz="1400" strike="noStrike" u="sng">
                <a:solidFill>
                  <a:schemeClr val="dk1"/>
                </a:solidFill>
                <a:effectLst/>
                <a:uFillTx/>
                <a:latin typeface="Calibri"/>
                <a:ea typeface="Calibri"/>
              </a:rPr>
              <a:t>Autonomia nas Atividades de Vida Diária (AVDs): </a:t>
            </a:r>
            <a:r>
              <a:rPr b="0" lang="pt-BR" sz="1400" strike="noStrike" u="none">
                <a:solidFill>
                  <a:schemeClr val="dk1"/>
                </a:solidFill>
                <a:effectLst/>
                <a:uFillTx/>
                <a:latin typeface="Calibri"/>
                <a:ea typeface="Calibri"/>
              </a:rPr>
              <a:t>O usuário desenvolveu a capacidade de realizar as atividades diárias com autonomia suficiente, reduzindo a necessidade de intervenções contínuas.</a:t>
            </a:r>
            <a:endParaRPr b="0" lang="pt-BR" sz="1400" strike="noStrike" u="none">
              <a:solidFill>
                <a:srgbClr val="000000"/>
              </a:solidFill>
              <a:effectLst/>
              <a:uFillTx/>
              <a:latin typeface="Arial"/>
            </a:endParaRPr>
          </a:p>
        </p:txBody>
      </p:sp>
      <p:sp>
        <p:nvSpPr>
          <p:cNvPr id="182" name="PlaceHolder 1"/>
          <p:cNvSpPr>
            <a:spLocks noGrp="1"/>
          </p:cNvSpPr>
          <p:nvPr>
            <p:ph type="sldNum" idx="51"/>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8B443526-E662-42BF-8F0B-65C29F8FCE9F}"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83" name="Google Shape;264;g2d6d2d0a3b2_0_90"/>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84" name="Google Shape;265;g2d6d2d0a3b2_0_90"/>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5" name="Google Shape;270;g2d6d2d0a3b2_0_98"/>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86" name="Google Shape;271;g2d6d2d0a3b2_0_98"/>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87" name="Google Shape;272;g2d6d2d0a3b2_0_98"/>
          <p:cNvSpPr/>
          <p:nvPr/>
        </p:nvSpPr>
        <p:spPr>
          <a:xfrm>
            <a:off x="334440" y="757080"/>
            <a:ext cx="6262560" cy="5229720"/>
          </a:xfrm>
          <a:prstGeom prst="rect">
            <a:avLst/>
          </a:prstGeom>
          <a:noFill/>
          <a:ln w="0">
            <a:noFill/>
          </a:ln>
        </p:spPr>
        <p:style>
          <a:lnRef idx="0"/>
          <a:fillRef idx="0"/>
          <a:effectRef idx="0"/>
          <a:fontRef idx="minor"/>
        </p:style>
        <p:txBody>
          <a:bodyPr anchor="t">
            <a:spAutoFit/>
          </a:bodyPr>
          <a:p>
            <a:pPr marL="457200" algn="just">
              <a:lnSpc>
                <a:spcPct val="115000"/>
              </a:lnSpc>
              <a:spcBef>
                <a:spcPts val="1199"/>
              </a:spcBef>
              <a:tabLst>
                <a:tab algn="l" pos="0"/>
              </a:tabLst>
            </a:pPr>
            <a:r>
              <a:rPr b="0" i="1" lang="pt-BR" sz="1400" strike="noStrike" u="sng">
                <a:solidFill>
                  <a:schemeClr val="dk1"/>
                </a:solidFill>
                <a:effectLst/>
                <a:uFillTx/>
                <a:latin typeface="Calibri"/>
                <a:ea typeface="Calibri"/>
              </a:rPr>
              <a:t>Adaptação ao Ambiente:</a:t>
            </a:r>
            <a:r>
              <a:rPr b="0" lang="pt-BR" sz="1400" strike="noStrike" u="none">
                <a:solidFill>
                  <a:schemeClr val="dk1"/>
                </a:solidFill>
                <a:effectLst/>
                <a:uFillTx/>
                <a:latin typeface="Calibri"/>
                <a:ea typeface="Calibri"/>
              </a:rPr>
              <a:t> O usuário ou sua família/cuidadores foram capazes de realizar as adaptações necessárias no ambiente domiciliar e escolar/profissional, facilitando a sua integração e promovendo independência funcional.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Condições Clínicas Estabilizadas</a:t>
            </a:r>
            <a:endParaRPr b="0" lang="pt-BR" sz="1400" strike="noStrike" u="none">
              <a:solidFill>
                <a:srgbClr val="000000"/>
              </a:solidFill>
              <a:effectLst/>
              <a:uFillTx/>
              <a:latin typeface="Arial"/>
            </a:endParaRPr>
          </a:p>
          <a:p>
            <a:pPr marL="457200" algn="just">
              <a:lnSpc>
                <a:spcPct val="115000"/>
              </a:lnSpc>
              <a:tabLst>
                <a:tab algn="l" pos="0"/>
              </a:tabLst>
            </a:pPr>
            <a:r>
              <a:rPr b="0" i="1" lang="pt-BR" sz="1400" strike="noStrike" u="sng">
                <a:solidFill>
                  <a:schemeClr val="dk1"/>
                </a:solidFill>
                <a:effectLst/>
                <a:uFillTx/>
                <a:latin typeface="Calibri"/>
                <a:ea typeface="Calibri"/>
              </a:rPr>
              <a:t>Condição Clínica Controlada:</a:t>
            </a:r>
            <a:r>
              <a:rPr b="0" lang="pt-BR" sz="1400" strike="noStrike" u="none">
                <a:solidFill>
                  <a:schemeClr val="dk1"/>
                </a:solidFill>
                <a:effectLst/>
                <a:uFillTx/>
                <a:latin typeface="Calibri"/>
                <a:ea typeface="Calibri"/>
              </a:rPr>
              <a:t> O quadro clínico do usuário está estabilizado, sem a necessidade de intervenções frequentes ou acompanhamento especializado contínuo.</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i="1" lang="pt-BR" sz="1400" strike="noStrike" u="sng">
                <a:solidFill>
                  <a:schemeClr val="dk1"/>
                </a:solidFill>
                <a:effectLst/>
                <a:uFillTx/>
                <a:latin typeface="Calibri"/>
                <a:ea typeface="Calibri"/>
              </a:rPr>
              <a:t>Ausência de Regressões Significativas:</a:t>
            </a:r>
            <a:r>
              <a:rPr b="0" lang="pt-BR" sz="1400" strike="noStrike" u="none">
                <a:solidFill>
                  <a:schemeClr val="dk1"/>
                </a:solidFill>
                <a:effectLst/>
                <a:uFillTx/>
                <a:latin typeface="Calibri"/>
                <a:ea typeface="Calibri"/>
              </a:rPr>
              <a:t> Não há regressão significativa nas habilidades adquiridas, e o usuário mantém as conquistas obtidas ao longo do tratamento, sem necessitar de suporte adicional.</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Arial"/>
              <a:buChar char="●"/>
              <a:tabLst>
                <a:tab algn="l" pos="0"/>
              </a:tabLst>
            </a:pPr>
            <a:r>
              <a:rPr b="1" lang="pt-BR" sz="1400" strike="noStrike" u="none">
                <a:solidFill>
                  <a:schemeClr val="dk1"/>
                </a:solidFill>
                <a:effectLst/>
                <a:uFillTx/>
                <a:latin typeface="Calibri"/>
                <a:ea typeface="Calibri"/>
              </a:rPr>
              <a:t>Orientação Pós-Alta:</a:t>
            </a:r>
            <a:r>
              <a:rPr b="0" lang="pt-BR" sz="1400" strike="noStrike" u="none">
                <a:solidFill>
                  <a:schemeClr val="dk1"/>
                </a:solidFill>
                <a:effectLst/>
                <a:uFillTx/>
                <a:latin typeface="Calibri"/>
                <a:ea typeface="Calibri"/>
              </a:rPr>
              <a:t> Ao receber alta, o usuário e sua família recebem orientações para garantir a continuidade do cuidado em casa e na comunidade, incluindo a inserção em atividades que promovam sua independência e inclusão.</a:t>
            </a:r>
            <a:endParaRPr b="0" lang="pt-BR" sz="1400" strike="noStrike" u="none">
              <a:solidFill>
                <a:srgbClr val="000000"/>
              </a:solidFill>
              <a:effectLst/>
              <a:uFillTx/>
              <a:latin typeface="Arial"/>
            </a:endParaRPr>
          </a:p>
          <a:p>
            <a:pPr marL="457200" indent="-317520" algn="just">
              <a:lnSpc>
                <a:spcPct val="115000"/>
              </a:lnSpc>
              <a:buClr>
                <a:srgbClr val="000000"/>
              </a:buClr>
              <a:buFont typeface="Arial"/>
              <a:buChar char="●"/>
              <a:tabLst>
                <a:tab algn="l" pos="0"/>
              </a:tabLst>
            </a:pPr>
            <a:r>
              <a:rPr b="1" lang="pt-BR" sz="1400" strike="noStrike" u="none">
                <a:solidFill>
                  <a:schemeClr val="dk1"/>
                </a:solidFill>
                <a:effectLst/>
                <a:uFillTx/>
                <a:latin typeface="Calibri"/>
                <a:ea typeface="Calibri"/>
              </a:rPr>
              <a:t>Encaminhamento Pós-Alta:</a:t>
            </a:r>
            <a:r>
              <a:rPr b="0" lang="pt-BR" sz="1400" strike="noStrike" u="none">
                <a:solidFill>
                  <a:schemeClr val="dk1"/>
                </a:solidFill>
                <a:effectLst/>
                <a:uFillTx/>
                <a:latin typeface="Calibri"/>
                <a:ea typeface="Calibri"/>
              </a:rPr>
              <a:t> Se for necessário um acompanhamento contínuo em outro serviço ou nível de atenção, o usuário será encaminhado adequadamente, com um relatório detalhado sobre o processo de reabilitação realizado.</a:t>
            </a:r>
            <a:endParaRPr b="0" lang="pt-BR" sz="1400" strike="noStrike" u="none">
              <a:solidFill>
                <a:srgbClr val="000000"/>
              </a:solidFill>
              <a:effectLst/>
              <a:uFillTx/>
              <a:latin typeface="Arial"/>
            </a:endParaRPr>
          </a:p>
        </p:txBody>
      </p:sp>
      <p:sp>
        <p:nvSpPr>
          <p:cNvPr id="188" name="PlaceHolder 1"/>
          <p:cNvSpPr>
            <a:spLocks noGrp="1"/>
          </p:cNvSpPr>
          <p:nvPr>
            <p:ph type="sldNum" idx="52"/>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89C44AEC-5B63-46FE-8B4A-32F64F413691}"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89" name="Google Shape;274;g2d6d2d0a3b2_0_98"/>
          <p:cNvSpPr/>
          <p:nvPr/>
        </p:nvSpPr>
        <p:spPr>
          <a:xfrm>
            <a:off x="312840" y="6761520"/>
            <a:ext cx="6262560" cy="1050840"/>
          </a:xfrm>
          <a:prstGeom prst="rect">
            <a:avLst/>
          </a:prstGeom>
          <a:noFill/>
          <a:ln w="0">
            <a:noFill/>
          </a:ln>
        </p:spPr>
        <p:style>
          <a:lnRef idx="0"/>
          <a:fillRef idx="0"/>
          <a:effectRef idx="0"/>
          <a:fontRef idx="minor"/>
        </p:style>
        <p:txBody>
          <a:bodyPr anchor="t">
            <a:spAutoFit/>
          </a:bodyPr>
          <a:p>
            <a:pPr algn="just">
              <a:lnSpc>
                <a:spcPct val="115000"/>
              </a:lnSpc>
              <a:spcBef>
                <a:spcPts val="1199"/>
              </a:spcBef>
              <a:spcAft>
                <a:spcPts val="1199"/>
              </a:spcAft>
              <a:tabLst>
                <a:tab algn="l" pos="0"/>
              </a:tabLst>
            </a:pPr>
            <a:r>
              <a:rPr b="1" lang="pt-BR" sz="1400" strike="noStrike" u="none">
                <a:solidFill>
                  <a:schemeClr val="dk1"/>
                </a:solidFill>
                <a:effectLst/>
                <a:uFillTx/>
                <a:latin typeface="Calibri"/>
                <a:ea typeface="Calibri"/>
              </a:rPr>
              <a:t>Acompanhamento após Alta:</a:t>
            </a:r>
            <a:r>
              <a:rPr b="0" lang="pt-BR" sz="1400" strike="noStrike" u="none">
                <a:solidFill>
                  <a:schemeClr val="dk1"/>
                </a:solidFill>
                <a:effectLst/>
                <a:uFillTx/>
                <a:latin typeface="Calibri"/>
                <a:ea typeface="Calibri"/>
              </a:rPr>
              <a:t> Em alguns casos, pode haver a necessidade de acompanhamento contínuo pós-alta, para garantir que o usuário mantenha os ganhos obtidos durante a reabilitação. Isso pode ser feito por meio de visitas periódicas ou contato com os profissionais da rede de atenção básica.</a:t>
            </a:r>
            <a:endParaRPr b="0" lang="pt-BR" sz="1400" strike="noStrike" u="none">
              <a:solidFill>
                <a:srgbClr val="000000"/>
              </a:solidFill>
              <a:effectLst/>
              <a:uFillTx/>
              <a:latin typeface="Arial"/>
            </a:endParaRPr>
          </a:p>
        </p:txBody>
      </p:sp>
      <p:sp>
        <p:nvSpPr>
          <p:cNvPr id="190" name="Google Shape;275;g2d6d2d0a3b2_0_98"/>
          <p:cNvSpPr/>
          <p:nvPr/>
        </p:nvSpPr>
        <p:spPr>
          <a:xfrm>
            <a:off x="3216600" y="627840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MONITORAMENTO PÓS-ALTA</a:t>
            </a:r>
            <a:endParaRPr b="0" lang="pt-BR" sz="1800" strike="noStrike" u="none">
              <a:solidFill>
                <a:srgbClr val="000000"/>
              </a:solidFill>
              <a:effectLst/>
              <a:uFillTx/>
              <a:latin typeface="Arial"/>
            </a:endParaRPr>
          </a:p>
        </p:txBody>
      </p:sp>
      <p:sp>
        <p:nvSpPr>
          <p:cNvPr id="191" name="Google Shape;276;g2d6d2d0a3b2_0_98"/>
          <p:cNvSpPr/>
          <p:nvPr/>
        </p:nvSpPr>
        <p:spPr>
          <a:xfrm>
            <a:off x="312840" y="8502120"/>
            <a:ext cx="6262560" cy="1050840"/>
          </a:xfrm>
          <a:prstGeom prst="rect">
            <a:avLst/>
          </a:prstGeom>
          <a:noFill/>
          <a:ln w="0">
            <a:noFill/>
          </a:ln>
        </p:spPr>
        <p:style>
          <a:lnRef idx="0"/>
          <a:fillRef idx="0"/>
          <a:effectRef idx="0"/>
          <a:fontRef idx="minor"/>
        </p:style>
        <p:txBody>
          <a:bodyPr anchor="t">
            <a:spAutoFit/>
          </a:bodyPr>
          <a:p>
            <a:pPr algn="just">
              <a:lnSpc>
                <a:spcPct val="115000"/>
              </a:lnSpc>
              <a:spcBef>
                <a:spcPts val="1199"/>
              </a:spcBef>
              <a:spcAft>
                <a:spcPts val="1199"/>
              </a:spcAft>
              <a:tabLst>
                <a:tab algn="l" pos="0"/>
              </a:tabLst>
            </a:pPr>
            <a:r>
              <a:rPr b="0" lang="pt-BR" sz="1400" strike="noStrike" u="none">
                <a:solidFill>
                  <a:schemeClr val="dk1"/>
                </a:solidFill>
                <a:effectLst/>
                <a:uFillTx/>
                <a:latin typeface="Calibri"/>
                <a:ea typeface="Calibri"/>
              </a:rPr>
              <a:t>O monitoramento e a reavaliação são etapas fundamentais no processo de reabilitação, garantindo que o tratamento permaneça eficaz e adequado às necessidades em evolução do usuário. Abaixo está a estrutura para o monitoramento e reavaliação no serviço de reabilitação:</a:t>
            </a:r>
            <a:endParaRPr b="0" lang="pt-BR" sz="1400" strike="noStrike" u="none">
              <a:solidFill>
                <a:srgbClr val="000000"/>
              </a:solidFill>
              <a:effectLst/>
              <a:uFillTx/>
              <a:latin typeface="Arial"/>
            </a:endParaRPr>
          </a:p>
        </p:txBody>
      </p:sp>
      <p:sp>
        <p:nvSpPr>
          <p:cNvPr id="192" name="Google Shape;277;g2d6d2d0a3b2_0_98"/>
          <p:cNvSpPr/>
          <p:nvPr/>
        </p:nvSpPr>
        <p:spPr>
          <a:xfrm>
            <a:off x="3216600" y="801936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MONITORAMENTO E REAVALIAÇÃO</a:t>
            </a:r>
            <a:endParaRPr b="0" lang="pt-BR" sz="1800" strike="noStrike" u="none">
              <a:solidFill>
                <a:srgbClr val="000000"/>
              </a:solidFill>
              <a:effectLst/>
              <a:uFillTx/>
              <a:latin typeface="Arial"/>
            </a:endParaRPr>
          </a:p>
        </p:txBody>
      </p:sp>
      <p:sp>
        <p:nvSpPr>
          <p:cNvPr id="193" name="Google Shape;278;g2d6d2d0a3b2_0_98"/>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94" name="Google Shape;279;g2d6d2d0a3b2_0_98"/>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5" name="Google Shape;284;g2d6d2d0a3b2_0_110"/>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196" name="Google Shape;285;g2d6d2d0a3b2_0_110"/>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197" name="Google Shape;286;g2d6d2d0a3b2_0_110"/>
          <p:cNvSpPr/>
          <p:nvPr/>
        </p:nvSpPr>
        <p:spPr>
          <a:xfrm>
            <a:off x="334440" y="757080"/>
            <a:ext cx="6262560" cy="872532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Monitoramento Contínuo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Registro e Análise das Sessões:</a:t>
            </a:r>
            <a:r>
              <a:rPr b="0" i="1"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Durante cada sessão terapêutica, os profissionais devem registrar os avanços, dificuldades e respostas do usuário ao tratamento no prontuário. Esse registro contínuo permite que a equipe acompanhe a evolução em tempo real e faça ajustes rápidos, se necessário.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Feedback Regular:</a:t>
            </a:r>
            <a:r>
              <a:rPr b="0" lang="pt-BR" sz="1400" strike="noStrike" u="none">
                <a:solidFill>
                  <a:schemeClr val="dk1"/>
                </a:solidFill>
                <a:effectLst/>
                <a:uFillTx/>
                <a:latin typeface="Calibri"/>
                <a:ea typeface="Calibri"/>
              </a:rPr>
              <a:t> O usuário e sua família devem receber feedback contínuo dos profissionais sobre o progresso alcançado, orientações sobre práticas a serem implementadas em casa, e ajustes no cuidado diário, se necessário.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Reuniões mensais de Equipe:</a:t>
            </a:r>
            <a:r>
              <a:rPr b="0" lang="pt-BR" sz="1400" strike="noStrike" u="none">
                <a:solidFill>
                  <a:schemeClr val="dk1"/>
                </a:solidFill>
                <a:effectLst/>
                <a:uFillTx/>
                <a:latin typeface="Calibri"/>
                <a:ea typeface="Calibri"/>
              </a:rPr>
              <a:t> A equipe multiprofissional deve se reunir regularmente para discutir o progresso de cada usuário. Essas reuniões permitem que todos os profissionais envolvidos alinhem as estratégias e ajustes necessários ao Projeto Terapêutico Singular (PTS), garantindo uma abordagem integrada.</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Reavaliação Periódica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Intervalos de Reavaliação:</a:t>
            </a:r>
            <a:r>
              <a:rPr b="0" i="1" lang="pt-BR" sz="1400" strike="noStrike" u="none">
                <a:solidFill>
                  <a:schemeClr val="dk1"/>
                </a:solidFill>
                <a:effectLst/>
                <a:uFillTx/>
                <a:latin typeface="Calibri"/>
                <a:ea typeface="Calibri"/>
              </a:rPr>
              <a:t> </a:t>
            </a:r>
            <a:r>
              <a:rPr b="0" lang="pt-BR" sz="1400" strike="noStrike" u="none">
                <a:solidFill>
                  <a:schemeClr val="dk1"/>
                </a:solidFill>
                <a:effectLst/>
                <a:uFillTx/>
                <a:latin typeface="Calibri"/>
                <a:ea typeface="Calibri"/>
              </a:rPr>
              <a:t>A reavaliação deve ser realizada em intervalos regulares, dependendo da condição e das necessidades do usuário, geralmente a cada 6 meses, ou conforme definido no PTS. Usuários com evolução mais rápida ou com necessidades específicas podem passar por reavaliações mais frequentes.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Reavaliação Multiprofissional:</a:t>
            </a:r>
            <a:r>
              <a:rPr b="0" lang="pt-BR" sz="1400" strike="noStrike" u="none">
                <a:solidFill>
                  <a:schemeClr val="dk1"/>
                </a:solidFill>
                <a:effectLst/>
                <a:uFillTx/>
                <a:latin typeface="Calibri"/>
                <a:ea typeface="Calibri"/>
              </a:rPr>
              <a:t> A reavaliação deve ser conduzida por toda a equipe multiprofissional/interdisciplinar (médico, terapeuta ocupacional, psicólogo, fonoaudiólogo, etc.) para obter uma visão completa da evolução do usuário em todas as áreas (física, cognitiva, comunicação e social).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Atualização do PTS:</a:t>
            </a:r>
            <a:r>
              <a:rPr b="0" lang="pt-BR" sz="1400" strike="noStrike" u="none">
                <a:solidFill>
                  <a:schemeClr val="dk1"/>
                </a:solidFill>
                <a:effectLst/>
                <a:uFillTx/>
                <a:latin typeface="Calibri"/>
                <a:ea typeface="Calibri"/>
              </a:rPr>
              <a:t> Com base na reavaliação, o Projeto Terapêutico Singular (PTS) deve ser atualizado. Novas metas podem ser estabelecidas ou ajustadas de acordo com os avanços do usuário, e o projeto de intervenções terapêuticas pode ser modificado para continuar promovendo o progresso.</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i="1" lang="pt-BR" sz="1400" strike="noStrike" u="sng">
                <a:solidFill>
                  <a:schemeClr val="dk1"/>
                </a:solidFill>
                <a:effectLst/>
                <a:uFillTx/>
                <a:latin typeface="Calibri"/>
                <a:ea typeface="Calibri"/>
              </a:rPr>
              <a:t>Documentação e Comunicação:</a:t>
            </a:r>
            <a:r>
              <a:rPr b="0" lang="pt-BR" sz="1400" strike="noStrike" u="none">
                <a:solidFill>
                  <a:schemeClr val="dk1"/>
                </a:solidFill>
                <a:effectLst/>
                <a:uFillTx/>
                <a:latin typeface="Calibri"/>
                <a:ea typeface="Calibri"/>
              </a:rPr>
              <a:t> Todos os resultados da reavaliação, bem como as atualizações no PTS, devem ser documentados no prontuário do usuário. </a:t>
            </a:r>
            <a:r>
              <a:rPr b="0" lang="pt-BR" sz="1400" strike="noStrike" u="sng">
                <a:solidFill>
                  <a:schemeClr val="dk1"/>
                </a:solidFill>
                <a:effectLst/>
                <a:uFillTx/>
                <a:latin typeface="Calibri"/>
                <a:ea typeface="Calibri"/>
              </a:rPr>
              <a:t>As famílias e cuidadores devem ser informados sobre as mudanças no projeto  terapêutico e receber orientações claras para garantir a continuidade do cuidado em casa.</a:t>
            </a:r>
            <a:endParaRPr b="0" lang="pt-BR" sz="1400" strike="noStrike" u="none">
              <a:solidFill>
                <a:srgbClr val="000000"/>
              </a:solidFill>
              <a:effectLst/>
              <a:uFillTx/>
              <a:latin typeface="Arial"/>
            </a:endParaRPr>
          </a:p>
        </p:txBody>
      </p:sp>
      <p:sp>
        <p:nvSpPr>
          <p:cNvPr id="198" name="PlaceHolder 1"/>
          <p:cNvSpPr>
            <a:spLocks noGrp="1"/>
          </p:cNvSpPr>
          <p:nvPr>
            <p:ph type="sldNum" idx="53"/>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BC8B2C19-81E8-486B-A684-63D5C1E400AB}"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99" name="Google Shape;288;g2d6d2d0a3b2_0_110"/>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00" name="Google Shape;289;g2d6d2d0a3b2_0_110"/>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1" name="Google Shape;294;g2d6d2d0a3b2_0_122"/>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02" name="Google Shape;295;g2d6d2d0a3b2_0_122"/>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203" name="Google Shape;296;g2d6d2d0a3b2_0_122"/>
          <p:cNvSpPr/>
          <p:nvPr/>
        </p:nvSpPr>
        <p:spPr>
          <a:xfrm>
            <a:off x="334440" y="757080"/>
            <a:ext cx="6262560" cy="906732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Ajustes no Projeto Terapêutico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Redefinição de Metas:</a:t>
            </a:r>
            <a:r>
              <a:rPr b="0" lang="pt-BR" sz="1400" strike="noStrike" u="none">
                <a:solidFill>
                  <a:schemeClr val="dk1"/>
                </a:solidFill>
                <a:effectLst/>
                <a:uFillTx/>
                <a:latin typeface="Calibri"/>
                <a:ea typeface="Calibri"/>
              </a:rPr>
              <a:t> Se o usuário atingir as metas estabelecidas ou se surgirem novos desafios, as metas do PTS devem ser redefinidas. Assim, quando as metas estabelecidas forem atingidas ou quando a equipe identificar que novos desafios requerem abordagens além do escopo da reabilitação ofertada, as metas do PTS devem ser </a:t>
            </a:r>
            <a:r>
              <a:rPr b="0" lang="pt-BR" sz="1400" strike="noStrike" u="sng">
                <a:solidFill>
                  <a:schemeClr val="dk1"/>
                </a:solidFill>
                <a:effectLst/>
                <a:uFillTx/>
                <a:latin typeface="Calibri"/>
                <a:ea typeface="Calibri"/>
              </a:rPr>
              <a:t>revisadas de forma criteriosa</a:t>
            </a:r>
            <a:r>
              <a:rPr b="0" lang="pt-BR" sz="1400" strike="noStrike" u="none">
                <a:solidFill>
                  <a:schemeClr val="dk1"/>
                </a:solidFill>
                <a:effectLst/>
                <a:uFillTx/>
                <a:latin typeface="Calibri"/>
                <a:ea typeface="Calibri"/>
              </a:rPr>
              <a:t>, avaliando-se a continuidade, a transição para outros pontos da rede ou a alta responsável. Essa revisão pode incluir ajustes graduais na complexidade das atividades, </a:t>
            </a:r>
            <a:r>
              <a:rPr b="0" lang="pt-BR" sz="1400" strike="noStrike" u="sng">
                <a:solidFill>
                  <a:schemeClr val="dk1"/>
                </a:solidFill>
                <a:effectLst/>
                <a:uFillTx/>
                <a:latin typeface="Calibri"/>
                <a:ea typeface="Calibri"/>
              </a:rPr>
              <a:t>introdução de estratégias para autonomia da família no cuidado no território e orientação para autogerenciamento</a:t>
            </a:r>
            <a:r>
              <a:rPr b="0" lang="pt-BR" sz="1400" strike="noStrike" u="none">
                <a:solidFill>
                  <a:schemeClr val="dk1"/>
                </a:solidFill>
                <a:effectLst/>
                <a:uFillTx/>
                <a:latin typeface="Calibri"/>
                <a:ea typeface="Calibri"/>
              </a:rPr>
              <a:t>, assegurando a rotatividade necessária frente à grande demanda e à lista de espera existente.</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Modificações no Tratamento</a:t>
            </a:r>
            <a:r>
              <a:rPr b="0" lang="pt-BR" sz="1400" strike="noStrike" u="none">
                <a:solidFill>
                  <a:schemeClr val="dk1"/>
                </a:solidFill>
                <a:effectLst/>
                <a:uFillTx/>
                <a:latin typeface="Calibri"/>
                <a:ea typeface="Calibri"/>
              </a:rPr>
              <a:t>: </a:t>
            </a:r>
            <a:r>
              <a:rPr b="0" lang="pt-BR" sz="1400" strike="noStrike" u="sng">
                <a:solidFill>
                  <a:schemeClr val="dk1"/>
                </a:solidFill>
                <a:effectLst/>
                <a:uFillTx/>
                <a:latin typeface="Calibri"/>
                <a:ea typeface="Calibri"/>
              </a:rPr>
              <a:t>As intervenções podem ser ajustadas com base na resposta do usuário.</a:t>
            </a:r>
            <a:r>
              <a:rPr b="0" lang="pt-BR" sz="1400" strike="noStrike" u="none">
                <a:solidFill>
                  <a:schemeClr val="dk1"/>
                </a:solidFill>
                <a:effectLst/>
                <a:uFillTx/>
                <a:latin typeface="Calibri"/>
                <a:ea typeface="Calibri"/>
              </a:rPr>
              <a:t> Novos profissionais podem ser envolvidos, ou o foco pode ser ajustado conforme as necessidades emergentes, como por exemplo, aumentar o trabalho em habilidades sociais ou reforçar a independência funcional.</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Critérios de Continuidade ou Encerramento do Atendimento (ALTA)</a:t>
            </a:r>
            <a:endParaRPr b="0" lang="pt-BR" sz="1400" strike="noStrike" u="none">
              <a:solidFill>
                <a:srgbClr val="000000"/>
              </a:solidFill>
              <a:effectLst/>
              <a:uFillTx/>
              <a:latin typeface="Arial"/>
            </a:endParaRPr>
          </a:p>
          <a:p>
            <a:pPr algn="just">
              <a:lnSpc>
                <a:spcPct val="115000"/>
              </a:lnSpc>
              <a:spcBef>
                <a:spcPts val="201"/>
              </a:spcBef>
              <a:tabLst>
                <a:tab algn="l" pos="0"/>
              </a:tabLst>
            </a:pPr>
            <a:r>
              <a:rPr b="0" lang="pt-BR" sz="1400" strike="noStrike" u="none">
                <a:solidFill>
                  <a:schemeClr val="dk1"/>
                </a:solidFill>
                <a:effectLst/>
                <a:uFillTx/>
                <a:latin typeface="Calibri"/>
                <a:ea typeface="Calibri"/>
              </a:rPr>
              <a:t>O processo de alta dos atendimentos deve ocorrer de acordo com o desenvolvimento dos atendimentos e a avaliação dos resultados obtidos a partir dos objetivos do PTS do usuário.</a:t>
            </a:r>
            <a:endParaRPr b="0" lang="pt-BR" sz="1400" strike="noStrike" u="none">
              <a:solidFill>
                <a:srgbClr val="000000"/>
              </a:solidFill>
              <a:effectLst/>
              <a:uFillTx/>
              <a:latin typeface="Arial"/>
            </a:endParaRPr>
          </a:p>
          <a:p>
            <a:pPr algn="just">
              <a:lnSpc>
                <a:spcPct val="115000"/>
              </a:lnSpc>
              <a:spcBef>
                <a:spcPts val="1001"/>
              </a:spcBef>
              <a:tabLst>
                <a:tab algn="l" pos="0"/>
              </a:tabLst>
            </a:pPr>
            <a:r>
              <a:rPr b="0" lang="pt-BR" sz="1400" strike="noStrike" u="none">
                <a:solidFill>
                  <a:schemeClr val="dk1"/>
                </a:solidFill>
                <a:effectLst/>
                <a:uFillTx/>
                <a:latin typeface="Calibri"/>
                <a:ea typeface="Calibri"/>
              </a:rPr>
              <a:t>O </a:t>
            </a:r>
            <a:r>
              <a:rPr b="0" lang="pt-BR" sz="1400" strike="noStrike" u="sng">
                <a:solidFill>
                  <a:schemeClr val="dk1"/>
                </a:solidFill>
                <a:effectLst/>
                <a:uFillTx/>
                <a:latin typeface="Calibri"/>
                <a:ea typeface="Calibri"/>
              </a:rPr>
              <a:t>término dos atendimentos no serviço especializado prevê os encaminhamentos/articulações necessárias para a continuidade do cuidado em outros pontos da rede de atenção à saúde ou da rede intersetorial.</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Após a alta do usuário, caso identificada a necessidade de retorno para atendimento de RI, o novo ingresso no Serviço deve seguir o fluxo do ingresso via UBS e regulação, ficando vedado o ingresso diretamente.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Avaliação da Eficácia do Tratamento:</a:t>
            </a:r>
            <a:r>
              <a:rPr b="0" lang="pt-BR" sz="1400" strike="noStrike" u="none">
                <a:solidFill>
                  <a:schemeClr val="dk1"/>
                </a:solidFill>
                <a:effectLst/>
                <a:uFillTx/>
                <a:latin typeface="Calibri"/>
                <a:ea typeface="Calibri"/>
              </a:rPr>
              <a:t> Durante a reavaliação, a equipe deve analisar se o tratamento está trazendo os resultados esperados. Se for identificado que os objetivos foram alcançados, o </a:t>
            </a:r>
            <a:r>
              <a:rPr b="0" i="1" lang="pt-BR" sz="1400" strike="noStrike" u="sng">
                <a:solidFill>
                  <a:schemeClr val="dk1"/>
                </a:solidFill>
                <a:effectLst/>
                <a:uFillTx/>
                <a:latin typeface="Calibri"/>
                <a:ea typeface="Calibri"/>
              </a:rPr>
              <a:t>usuário pode ser preparado para alta.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Redirecionamento de especialidade:</a:t>
            </a:r>
            <a:r>
              <a:rPr b="0" lang="pt-BR" sz="1400" strike="noStrike" u="none">
                <a:solidFill>
                  <a:schemeClr val="dk1"/>
                </a:solidFill>
                <a:effectLst/>
                <a:uFillTx/>
                <a:latin typeface="Calibri"/>
                <a:ea typeface="Calibri"/>
              </a:rPr>
              <a:t> Se for identificado que os objetivos foram alcançados, o usuário pode ser remanejado para outra especialidade que melhor contemple seu PTS.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endParaRPr b="0" lang="pt-BR" sz="1400" strike="noStrike" u="none">
              <a:solidFill>
                <a:srgbClr val="000000"/>
              </a:solidFill>
              <a:effectLst/>
              <a:uFillTx/>
              <a:latin typeface="Arial"/>
            </a:endParaRPr>
          </a:p>
        </p:txBody>
      </p:sp>
      <p:sp>
        <p:nvSpPr>
          <p:cNvPr id="204" name="PlaceHolder 1"/>
          <p:cNvSpPr>
            <a:spLocks noGrp="1"/>
          </p:cNvSpPr>
          <p:nvPr>
            <p:ph type="sldNum" idx="54"/>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7F46730E-BC1C-4179-B60D-940923447598}"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05" name="Google Shape;298;g2d6d2d0a3b2_0_122"/>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06" name="Google Shape;299;g2d6d2d0a3b2_0_122"/>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7" name="Google Shape;304;g2d6d2d0a3b2_0_130"/>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08" name="Google Shape;305;g2d6d2d0a3b2_0_130"/>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209" name="Google Shape;306;g2d6d2d0a3b2_0_130"/>
          <p:cNvSpPr/>
          <p:nvPr/>
        </p:nvSpPr>
        <p:spPr>
          <a:xfrm>
            <a:off x="334440" y="757080"/>
            <a:ext cx="6262560" cy="488808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i="1" lang="pt-BR" sz="1400" strike="noStrike" u="sng">
                <a:solidFill>
                  <a:schemeClr val="dk1"/>
                </a:solidFill>
                <a:effectLst/>
                <a:uFillTx/>
                <a:latin typeface="Calibri"/>
                <a:ea typeface="Calibri"/>
              </a:rPr>
              <a:t>Determinação da Alta:</a:t>
            </a:r>
            <a:r>
              <a:rPr b="0" lang="pt-BR" sz="1400" strike="noStrike" u="none">
                <a:solidFill>
                  <a:schemeClr val="dk1"/>
                </a:solidFill>
                <a:effectLst/>
                <a:uFillTx/>
                <a:latin typeface="Calibri"/>
                <a:ea typeface="Calibri"/>
              </a:rPr>
              <a:t> A alta deve ser discutida pela equipe multiprofissional e ocorrer quando os objetivos terapêuticos forem atingidos, ou quando o usuário demonstrar a estabilização das funções, sem perspectivas de novos avanços significativos. A decisão é baseada na reavaliação e no alinhamento com o usuário, a família e os pontos que irão acolher o mesmo após a alta.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Encaminhamentos após Alta:</a:t>
            </a:r>
            <a:r>
              <a:rPr b="0" lang="pt-BR" sz="1400" strike="noStrike" u="none">
                <a:solidFill>
                  <a:schemeClr val="dk1"/>
                </a:solidFill>
                <a:effectLst/>
                <a:uFillTx/>
                <a:latin typeface="Calibri"/>
                <a:ea typeface="Calibri"/>
              </a:rPr>
              <a:t> Se o usuário ainda precisar de suporte ou acompanhamento, ele poderá ser encaminhado para outros serviços, como atenção primária à saúde, serviços educacionais ou sociais.</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Monitoramento Pós-Alta (quando aplicável)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i="1" lang="pt-BR" sz="1400" strike="noStrike" u="sng">
                <a:solidFill>
                  <a:schemeClr val="dk1"/>
                </a:solidFill>
                <a:effectLst/>
                <a:uFillTx/>
                <a:latin typeface="Calibri"/>
                <a:ea typeface="Calibri"/>
              </a:rPr>
              <a:t>Acompanhamento Periódico:</a:t>
            </a:r>
            <a:r>
              <a:rPr b="0" lang="pt-BR" sz="1400" strike="noStrike" u="none">
                <a:solidFill>
                  <a:schemeClr val="dk1"/>
                </a:solidFill>
                <a:effectLst/>
                <a:uFillTx/>
                <a:latin typeface="Calibri"/>
                <a:ea typeface="Calibri"/>
              </a:rPr>
              <a:t> Após a alta, em alguns casos, o usuário pode continuar sendo monitorado periodicamente para assegurar a manutenção dos ganhos terapêuticos e prevenir regressões. O acompanhamento pode incluir telemonitoramento semestrais ou anuais.</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r>
              <a:rPr b="0" i="1" lang="pt-BR" sz="1400" strike="noStrike" u="sng">
                <a:solidFill>
                  <a:schemeClr val="dk1"/>
                </a:solidFill>
                <a:effectLst/>
                <a:uFillTx/>
                <a:latin typeface="Calibri"/>
                <a:ea typeface="Calibri"/>
              </a:rPr>
              <a:t>Suporte à Família e Cuidadores:</a:t>
            </a:r>
            <a:r>
              <a:rPr b="0" lang="pt-BR" sz="1400" strike="noStrike" u="none">
                <a:solidFill>
                  <a:schemeClr val="dk1"/>
                </a:solidFill>
                <a:effectLst/>
                <a:uFillTx/>
                <a:latin typeface="Calibri"/>
                <a:ea typeface="Calibri"/>
              </a:rPr>
              <a:t> Mesmo após a alta, as famílias podem continuar recebendo orientações e suporte, especialmente nos primeiros meses, para garantir que a transição do usuário para a vida autônoma ou para novos serviços seja bem-sucedida.</a:t>
            </a:r>
            <a:endParaRPr b="0" lang="pt-BR" sz="1400" strike="noStrike" u="none">
              <a:solidFill>
                <a:srgbClr val="000000"/>
              </a:solidFill>
              <a:effectLst/>
              <a:uFillTx/>
              <a:latin typeface="Arial"/>
            </a:endParaRPr>
          </a:p>
        </p:txBody>
      </p:sp>
      <p:sp>
        <p:nvSpPr>
          <p:cNvPr id="210" name="PlaceHolder 1"/>
          <p:cNvSpPr>
            <a:spLocks noGrp="1"/>
          </p:cNvSpPr>
          <p:nvPr>
            <p:ph type="sldNum" idx="55"/>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ECA77A80-3709-4E3B-ADA9-1DE65CAD1141}"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11" name="Google Shape;308;g2d6d2d0a3b2_0_130"/>
          <p:cNvSpPr/>
          <p:nvPr/>
        </p:nvSpPr>
        <p:spPr>
          <a:xfrm>
            <a:off x="312840" y="6048000"/>
            <a:ext cx="6262560" cy="374292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1" lang="pt-BR" sz="1400" strike="noStrike" u="none">
                <a:solidFill>
                  <a:schemeClr val="dk1"/>
                </a:solidFill>
                <a:effectLst/>
                <a:uFillTx/>
                <a:latin typeface="Calibri"/>
                <a:ea typeface="Calibri"/>
              </a:rPr>
              <a:t>Objetivos do Atendimento em Grupo</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0" lang="pt-BR" sz="1400" strike="noStrike" u="sng">
                <a:solidFill>
                  <a:schemeClr val="dk1"/>
                </a:solidFill>
                <a:effectLst/>
                <a:uFillTx/>
                <a:latin typeface="Calibri"/>
                <a:ea typeface="Calibri"/>
              </a:rPr>
              <a:t>Promover a Interação Social</a:t>
            </a:r>
            <a:r>
              <a:rPr b="0" lang="pt-BR" sz="1400" strike="noStrike" u="none">
                <a:solidFill>
                  <a:schemeClr val="dk1"/>
                </a:solidFill>
                <a:effectLst/>
                <a:uFillTx/>
                <a:latin typeface="Calibri"/>
                <a:ea typeface="Calibri"/>
              </a:rPr>
              <a:t>: Facilitar a socialização entre os participantes, desenvolvendo habilidades de interação e comunicação.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Desenvolver Habilidades Funcionais:</a:t>
            </a:r>
            <a:r>
              <a:rPr b="0" lang="pt-BR" sz="1400" strike="noStrike" u="none">
                <a:solidFill>
                  <a:schemeClr val="dk1"/>
                </a:solidFill>
                <a:effectLst/>
                <a:uFillTx/>
                <a:latin typeface="Calibri"/>
                <a:ea typeface="Calibri"/>
              </a:rPr>
              <a:t> Trabalhar em habilidades específicas que promovam a autonomia, como habilidades de vida diária, resolução de problemas e trabalho em equipe.</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Fortalecer o Apoio Mútuo:</a:t>
            </a:r>
            <a:r>
              <a:rPr b="0" lang="pt-BR" sz="1400" strike="noStrike" u="none">
                <a:solidFill>
                  <a:schemeClr val="dk1"/>
                </a:solidFill>
                <a:effectLst/>
                <a:uFillTx/>
                <a:latin typeface="Calibri"/>
                <a:ea typeface="Calibri"/>
              </a:rPr>
              <a:t> Criar um ambiente onde os participantes possam se apoiar e compartilhar experiências, favorecendo a inclusão social e emocional.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Composição do Grupo</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0" lang="pt-BR" sz="1400" strike="noStrike" u="sng">
                <a:solidFill>
                  <a:schemeClr val="dk1"/>
                </a:solidFill>
                <a:effectLst/>
                <a:uFillTx/>
                <a:latin typeface="Calibri"/>
                <a:ea typeface="Calibri"/>
              </a:rPr>
              <a:t>Tamanho do Grupo:</a:t>
            </a:r>
            <a:r>
              <a:rPr b="0" lang="pt-BR" sz="1400" strike="noStrike" u="none">
                <a:solidFill>
                  <a:schemeClr val="dk1"/>
                </a:solidFill>
                <a:effectLst/>
                <a:uFillTx/>
                <a:latin typeface="Calibri"/>
                <a:ea typeface="Calibri"/>
              </a:rPr>
              <a:t> Idealmente entre 2 e 4 participantes por profissional de saúde, permitindo um atendimento mais individualizado e dinâmico.</a:t>
            </a:r>
            <a:endParaRPr b="0" lang="pt-BR" sz="1400" strike="noStrike" u="none">
              <a:solidFill>
                <a:srgbClr val="000000"/>
              </a:solidFill>
              <a:effectLst/>
              <a:uFillTx/>
              <a:latin typeface="Arial"/>
            </a:endParaRPr>
          </a:p>
          <a:p>
            <a:pPr marL="457200" algn="just">
              <a:lnSpc>
                <a:spcPct val="115000"/>
              </a:lnSpc>
              <a:tabLst>
                <a:tab algn="l" pos="0"/>
              </a:tabLst>
            </a:pPr>
            <a:endParaRPr b="0" lang="pt-BR" sz="1400" strike="noStrike" u="none">
              <a:solidFill>
                <a:srgbClr val="000000"/>
              </a:solidFill>
              <a:effectLst/>
              <a:uFillTx/>
              <a:latin typeface="Arial"/>
            </a:endParaRPr>
          </a:p>
        </p:txBody>
      </p:sp>
      <p:sp>
        <p:nvSpPr>
          <p:cNvPr id="212" name="Google Shape;309;g2d6d2d0a3b2_0_130"/>
          <p:cNvSpPr/>
          <p:nvPr/>
        </p:nvSpPr>
        <p:spPr>
          <a:xfrm>
            <a:off x="2116440" y="5640120"/>
            <a:ext cx="47412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ESTRUTURA PARA ATENDIMENTO EM GRUPO</a:t>
            </a:r>
            <a:endParaRPr b="0" lang="pt-BR" sz="1800" strike="noStrike" u="none">
              <a:solidFill>
                <a:srgbClr val="000000"/>
              </a:solidFill>
              <a:effectLst/>
              <a:uFillTx/>
              <a:latin typeface="Arial"/>
            </a:endParaRPr>
          </a:p>
        </p:txBody>
      </p:sp>
      <p:sp>
        <p:nvSpPr>
          <p:cNvPr id="213" name="Google Shape;310;g2d6d2d0a3b2_0_130"/>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14" name="Google Shape;311;g2d6d2d0a3b2_0_130"/>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5" name="Google Shape;316;g2d6d2d0a3b2_0_140"/>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16" name="Google Shape;317;g2d6d2d0a3b2_0_140"/>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217" name="Google Shape;318;g2d6d2d0a3b2_0_140"/>
          <p:cNvSpPr/>
          <p:nvPr/>
        </p:nvSpPr>
        <p:spPr>
          <a:xfrm>
            <a:off x="334440" y="694800"/>
            <a:ext cx="6262560" cy="5793840"/>
          </a:xfrm>
          <a:prstGeom prst="rect">
            <a:avLst/>
          </a:prstGeom>
          <a:noFill/>
          <a:ln w="0">
            <a:noFill/>
          </a:ln>
        </p:spPr>
        <p:style>
          <a:lnRef idx="0"/>
          <a:fillRef idx="0"/>
          <a:effectRef idx="0"/>
          <a:fontRef idx="minor"/>
        </p:style>
        <p:txBody>
          <a:bodyPr anchor="t">
            <a:spAutoFit/>
          </a:bodyPr>
          <a:p>
            <a:pPr marL="457200" indent="-317520" algn="just">
              <a:lnSpc>
                <a:spcPct val="115000"/>
              </a:lnSpc>
              <a:buClr>
                <a:srgbClr val="000000"/>
              </a:buClr>
              <a:buFont typeface="Calibri"/>
              <a:buChar char="-"/>
            </a:pPr>
            <a:r>
              <a:rPr b="0" lang="pt-BR" sz="1400" strike="noStrike" u="sng">
                <a:solidFill>
                  <a:schemeClr val="dk1"/>
                </a:solidFill>
                <a:effectLst/>
                <a:uFillTx/>
                <a:latin typeface="Calibri"/>
                <a:ea typeface="Calibri"/>
              </a:rPr>
              <a:t>Perfil dos Participantes:</a:t>
            </a:r>
            <a:r>
              <a:rPr b="0" lang="pt-BR" sz="1400" strike="noStrike" u="none">
                <a:solidFill>
                  <a:schemeClr val="dk1"/>
                </a:solidFill>
                <a:effectLst/>
                <a:uFillTx/>
                <a:latin typeface="Calibri"/>
                <a:ea typeface="Calibri"/>
              </a:rPr>
              <a:t> Considerar características semelhantes entre os participantes, como faixa etária, nível de habilidade e diagnóstico, para promover um ambiente confortável e seguro.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sng">
                <a:solidFill>
                  <a:schemeClr val="dk1"/>
                </a:solidFill>
                <a:effectLst/>
                <a:uFillTx/>
                <a:latin typeface="Calibri"/>
                <a:ea typeface="Calibri"/>
              </a:rPr>
              <a:t>Facilitadores:</a:t>
            </a:r>
            <a:r>
              <a:rPr b="0" lang="pt-BR" sz="1400" strike="noStrike" u="none">
                <a:solidFill>
                  <a:schemeClr val="dk1"/>
                </a:solidFill>
                <a:effectLst/>
                <a:uFillTx/>
                <a:latin typeface="Calibri"/>
                <a:ea typeface="Calibri"/>
              </a:rPr>
              <a:t> Um ou mais profissionais (de acordo com o nº de participantes) da equipe multiprofissional (terapeuta ocupacional, psicólogo, fonoaudiólogo) responsáveis pela condução das atividades.</a:t>
            </a:r>
            <a:endParaRPr b="0" lang="pt-BR" sz="1400" strike="noStrike" u="none">
              <a:solidFill>
                <a:srgbClr val="000000"/>
              </a:solidFill>
              <a:effectLst/>
              <a:uFillTx/>
              <a:latin typeface="Arial"/>
            </a:endParaRPr>
          </a:p>
          <a:p>
            <a:pPr algn="just">
              <a:lnSpc>
                <a:spcPct val="115000"/>
              </a:lnSpc>
              <a:spcBef>
                <a:spcPts val="1001"/>
              </a:spcBef>
              <a:tabLst>
                <a:tab algn="l" pos="0"/>
              </a:tabLst>
            </a:pPr>
            <a:r>
              <a:rPr b="1" lang="pt-BR" sz="1400" strike="noStrike" u="none">
                <a:solidFill>
                  <a:schemeClr val="dk1"/>
                </a:solidFill>
                <a:effectLst/>
                <a:uFillTx/>
                <a:latin typeface="Calibri"/>
                <a:ea typeface="Calibri"/>
              </a:rPr>
              <a:t>Duração e Frequência das Sessões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Duração da Sessão: 40 a 60 minutos, dependendo da atividade e das necessidades do grupo.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Frequência das Sessões: Semanal ou quinzenal, conforme a disponibilidade e o planejamento terapêutico.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Avaliação do Atendimento em Grupo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Avaliação Contínua:</a:t>
            </a:r>
            <a:r>
              <a:rPr b="0" lang="pt-BR" sz="1400" strike="noStrike" u="none">
                <a:solidFill>
                  <a:schemeClr val="dk1"/>
                </a:solidFill>
                <a:effectLst/>
                <a:uFillTx/>
                <a:latin typeface="Calibri"/>
                <a:ea typeface="Calibri"/>
              </a:rPr>
              <a:t> Monitorar a evolução dos participantes ao longo das sessões, registrando comportamentos, interações e habilidades desenvolvidas.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Reavaliação Periódica:</a:t>
            </a:r>
            <a:r>
              <a:rPr b="0" lang="pt-BR" sz="1400" strike="noStrike" u="none">
                <a:solidFill>
                  <a:schemeClr val="dk1"/>
                </a:solidFill>
                <a:effectLst/>
                <a:uFillTx/>
                <a:latin typeface="Calibri"/>
                <a:ea typeface="Calibri"/>
              </a:rPr>
              <a:t> Conduzir reavaliações a cada seis meses, considerando a evolução individual e grupal, para ajustar o projeto de intervenções.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Feedback da Equipe:</a:t>
            </a:r>
            <a:r>
              <a:rPr b="0" lang="pt-BR" sz="1400" strike="noStrike" u="none">
                <a:solidFill>
                  <a:schemeClr val="dk1"/>
                </a:solidFill>
                <a:effectLst/>
                <a:uFillTx/>
                <a:latin typeface="Calibri"/>
                <a:ea typeface="Calibri"/>
              </a:rPr>
              <a:t> Reuniões regulares da equipe para discutir o andamento das atividades em grupo, ajustar estratégias e compartilhar observações sobre os participantes</a:t>
            </a:r>
            <a:endParaRPr b="0" lang="pt-BR" sz="1400" strike="noStrike" u="none">
              <a:solidFill>
                <a:srgbClr val="000000"/>
              </a:solidFill>
              <a:effectLst/>
              <a:uFillTx/>
              <a:latin typeface="Arial"/>
            </a:endParaRPr>
          </a:p>
          <a:p>
            <a:pPr marL="457200" indent="-317520" algn="just">
              <a:lnSpc>
                <a:spcPct val="115000"/>
              </a:lnSpc>
              <a:spcAft>
                <a:spcPts val="1001"/>
              </a:spcAft>
              <a:buClr>
                <a:srgbClr val="000000"/>
              </a:buClr>
              <a:buFont typeface="Calibri"/>
              <a:buChar char="-"/>
              <a:tabLst>
                <a:tab algn="l" pos="0"/>
              </a:tabLst>
            </a:pPr>
            <a:r>
              <a:rPr b="0" lang="pt-BR" sz="1400" strike="noStrike" u="sng">
                <a:solidFill>
                  <a:schemeClr val="dk1"/>
                </a:solidFill>
                <a:effectLst/>
                <a:uFillTx/>
                <a:latin typeface="Calibri"/>
                <a:ea typeface="Calibri"/>
              </a:rPr>
              <a:t>Feedback para os pais:</a:t>
            </a:r>
            <a:r>
              <a:rPr b="0" lang="pt-BR" sz="1400" strike="noStrike" u="none">
                <a:solidFill>
                  <a:schemeClr val="dk1"/>
                </a:solidFill>
                <a:effectLst/>
                <a:uFillTx/>
                <a:latin typeface="Calibri"/>
                <a:ea typeface="Calibri"/>
              </a:rPr>
              <a:t> Reuniões regulares com familiares para discutir o andamento das atividades do grupo.</a:t>
            </a:r>
            <a:endParaRPr b="0" lang="pt-BR" sz="1400" strike="noStrike" u="none">
              <a:solidFill>
                <a:srgbClr val="000000"/>
              </a:solidFill>
              <a:effectLst/>
              <a:uFillTx/>
              <a:latin typeface="Arial"/>
            </a:endParaRPr>
          </a:p>
        </p:txBody>
      </p:sp>
      <p:sp>
        <p:nvSpPr>
          <p:cNvPr id="218" name="PlaceHolder 1"/>
          <p:cNvSpPr>
            <a:spLocks noGrp="1"/>
          </p:cNvSpPr>
          <p:nvPr>
            <p:ph type="sldNum" idx="56"/>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4767361D-1CF4-406F-AA41-8151C49CF6C0}"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19" name="Google Shape;320;g2d6d2d0a3b2_0_140"/>
          <p:cNvSpPr/>
          <p:nvPr/>
        </p:nvSpPr>
        <p:spPr>
          <a:xfrm>
            <a:off x="334440" y="6891120"/>
            <a:ext cx="6262560" cy="318744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1" lang="pt-BR" sz="1400" strike="noStrike" u="none">
                <a:solidFill>
                  <a:schemeClr val="dk1"/>
                </a:solidFill>
                <a:effectLst/>
                <a:uFillTx/>
                <a:latin typeface="Calibri"/>
                <a:ea typeface="Calibri"/>
              </a:rPr>
              <a:t>Objetivos do Atendimento em Grupo para Familiares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Proporcionar Apoio Emocional:</a:t>
            </a:r>
            <a:r>
              <a:rPr b="0" lang="pt-BR" sz="1400" strike="noStrike" u="none">
                <a:solidFill>
                  <a:schemeClr val="dk1"/>
                </a:solidFill>
                <a:effectLst/>
                <a:uFillTx/>
                <a:latin typeface="Calibri"/>
                <a:ea typeface="Calibri"/>
              </a:rPr>
              <a:t> Criar um espaço seguro onde os familiares possam compartilhar suas experiências, dúvidas e sentimentos em relação ao cuidado do usuário.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Promover a Troca de Experiências:</a:t>
            </a:r>
            <a:r>
              <a:rPr b="0" lang="pt-BR" sz="1400" strike="noStrike" u="none">
                <a:solidFill>
                  <a:schemeClr val="dk1"/>
                </a:solidFill>
                <a:effectLst/>
                <a:uFillTx/>
                <a:latin typeface="Calibri"/>
                <a:ea typeface="Calibri"/>
              </a:rPr>
              <a:t> Facilitar a troca de informações e estratégias entre os familiares para lidar com desafios comuns no cuidado.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Fornecer Informações e Orientações:</a:t>
            </a:r>
            <a:r>
              <a:rPr b="0" lang="pt-BR" sz="1400" strike="noStrike" u="none">
                <a:solidFill>
                  <a:schemeClr val="dk1"/>
                </a:solidFill>
                <a:effectLst/>
                <a:uFillTx/>
                <a:latin typeface="Calibri"/>
                <a:ea typeface="Calibri"/>
              </a:rPr>
              <a:t> Oferecer informações sobre recursos, serviços disponíveis e estratégias de cuidado que podem ser aplicadas no dia a dia.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Fortalecer a Rede de Apoio:</a:t>
            </a:r>
            <a:r>
              <a:rPr b="0" lang="pt-BR" sz="1400" strike="noStrike" u="none">
                <a:solidFill>
                  <a:schemeClr val="dk1"/>
                </a:solidFill>
                <a:effectLst/>
                <a:uFillTx/>
                <a:latin typeface="Calibri"/>
                <a:ea typeface="Calibri"/>
              </a:rPr>
              <a:t> Criar vínculos entre os familiares, promovendo um senso de comunidade e apoio mútuo.</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endParaRPr b="0" lang="pt-BR" sz="1400" strike="noStrike" u="none">
              <a:solidFill>
                <a:srgbClr val="000000"/>
              </a:solidFill>
              <a:effectLst/>
              <a:uFillTx/>
              <a:latin typeface="Arial"/>
            </a:endParaRPr>
          </a:p>
        </p:txBody>
      </p:sp>
      <p:sp>
        <p:nvSpPr>
          <p:cNvPr id="220" name="Google Shape;321;g2d6d2d0a3b2_0_140"/>
          <p:cNvSpPr/>
          <p:nvPr/>
        </p:nvSpPr>
        <p:spPr>
          <a:xfrm>
            <a:off x="312840" y="6469560"/>
            <a:ext cx="65448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ESTRUTURA PARA ATENDIMENTO EM GRUPO PARA FAMILIARES</a:t>
            </a:r>
            <a:endParaRPr b="0" lang="pt-BR" sz="1800" strike="noStrike" u="none">
              <a:solidFill>
                <a:srgbClr val="000000"/>
              </a:solidFill>
              <a:effectLst/>
              <a:uFillTx/>
              <a:latin typeface="Arial"/>
            </a:endParaRPr>
          </a:p>
        </p:txBody>
      </p:sp>
      <p:sp>
        <p:nvSpPr>
          <p:cNvPr id="221" name="Google Shape;322;g2d6d2d0a3b2_0_140"/>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22" name="Google Shape;323;g2d6d2d0a3b2_0_140"/>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3" name="Google Shape;328;g2d6d2d0a3b2_0_150"/>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24" name="Google Shape;329;g2d6d2d0a3b2_0_150"/>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225" name="Google Shape;330;g2d6d2d0a3b2_0_150"/>
          <p:cNvSpPr/>
          <p:nvPr/>
        </p:nvSpPr>
        <p:spPr>
          <a:xfrm>
            <a:off x="312840" y="772200"/>
            <a:ext cx="6262560" cy="7186680"/>
          </a:xfrm>
          <a:prstGeom prst="rect">
            <a:avLst/>
          </a:prstGeom>
          <a:noFill/>
          <a:ln w="0">
            <a:noFill/>
          </a:ln>
        </p:spPr>
        <p:style>
          <a:lnRef idx="0"/>
          <a:fillRef idx="0"/>
          <a:effectRef idx="0"/>
          <a:fontRef idx="minor"/>
        </p:style>
        <p:txBody>
          <a:bodyPr anchor="t">
            <a:spAutoFit/>
          </a:bodyPr>
          <a:p>
            <a:pPr marL="457200" indent="-317520" algn="just">
              <a:lnSpc>
                <a:spcPct val="115000"/>
              </a:lnSpc>
              <a:buClr>
                <a:srgbClr val="000000"/>
              </a:buClr>
              <a:buFont typeface="Calibri"/>
              <a:buChar char="-"/>
            </a:pPr>
            <a:r>
              <a:rPr b="0" lang="pt-BR" sz="1400" strike="noStrike" u="sng">
                <a:solidFill>
                  <a:schemeClr val="dk1"/>
                </a:solidFill>
                <a:effectLst/>
                <a:uFillTx/>
                <a:latin typeface="Calibri"/>
                <a:ea typeface="Calibri"/>
              </a:rPr>
              <a:t>Capacitar familiares/cuidadores para o cuidado cotidiano:</a:t>
            </a:r>
            <a:r>
              <a:rPr b="0" lang="pt-BR" sz="1400" strike="noStrike" u="none">
                <a:solidFill>
                  <a:schemeClr val="dk1"/>
                </a:solidFill>
                <a:effectLst/>
                <a:uFillTx/>
                <a:latin typeface="Calibri"/>
                <a:ea typeface="Calibri"/>
              </a:rPr>
              <a:t> Instrumentar os responsáveis no uso de técnicas, estratégias e rotinas que favoreçam a autonomia, segurança e bem-estar do usuário no ambiente domiciliar.</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0" lang="pt-BR" sz="1400" strike="noStrike" u="sng">
                <a:solidFill>
                  <a:schemeClr val="dk1"/>
                </a:solidFill>
                <a:effectLst/>
                <a:uFillTx/>
                <a:latin typeface="Calibri"/>
                <a:ea typeface="Calibri"/>
              </a:rPr>
              <a:t>Fortalecer vínculos e a corresponsabilização no processo de reabilitação: </a:t>
            </a:r>
            <a:r>
              <a:rPr b="0" lang="pt-BR" sz="1400" strike="noStrike" u="none">
                <a:solidFill>
                  <a:schemeClr val="dk1"/>
                </a:solidFill>
                <a:effectLst/>
                <a:uFillTx/>
                <a:latin typeface="Calibri"/>
                <a:ea typeface="Calibri"/>
              </a:rPr>
              <a:t>Garantir o envolvimento da família no processo terapêutico, promovendo corresponsabilização, comunicação efetiva e parceria entre familiares e equipe multiprofissional.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Composição do Grupo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Tamanho do Grupo:</a:t>
            </a:r>
            <a:r>
              <a:rPr b="0" lang="pt-BR" sz="1400" strike="noStrike" u="none">
                <a:solidFill>
                  <a:schemeClr val="dk1"/>
                </a:solidFill>
                <a:effectLst/>
                <a:uFillTx/>
                <a:latin typeface="Calibri"/>
                <a:ea typeface="Calibri"/>
              </a:rPr>
              <a:t> Idealmente entre 6 e 20 participantes, permitindo uma interação rica e dinâmica.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Perfil dos Participantes:</a:t>
            </a:r>
            <a:r>
              <a:rPr b="0" lang="pt-BR" sz="1400" strike="noStrike" u="none">
                <a:solidFill>
                  <a:schemeClr val="dk1"/>
                </a:solidFill>
                <a:effectLst/>
                <a:uFillTx/>
                <a:latin typeface="Calibri"/>
                <a:ea typeface="Calibri"/>
              </a:rPr>
              <a:t> Familiares de pessoas com deficiência intelectual, múltiplas deficiências e TEA, com diferentes graus de experiência e vivência.</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Facilitadores:</a:t>
            </a:r>
            <a:r>
              <a:rPr b="0" lang="pt-BR" sz="1400" strike="noStrike" u="none">
                <a:solidFill>
                  <a:schemeClr val="dk1"/>
                </a:solidFill>
                <a:effectLst/>
                <a:uFillTx/>
                <a:latin typeface="Calibri"/>
                <a:ea typeface="Calibri"/>
              </a:rPr>
              <a:t> Profissionais da equipe multiprofissional, como psicólogos, assistentes sociais ou terapeutas ocupacionais, que conduzirão as sessões e oferecerão apoio e informações.</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Duração e Frequência das Sessões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Duração da Sessão: 45 a 90 minutos, permitindo tempo suficiente para discussões e interação.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Frequência das Sessões: Mensal ou quinzenal, conforme a demanda e a disponibilidade dos familiares.</a:t>
            </a:r>
            <a:endParaRPr b="0" lang="pt-BR" sz="1400" strike="noStrike" u="none">
              <a:solidFill>
                <a:srgbClr val="000000"/>
              </a:solidFill>
              <a:effectLst/>
              <a:uFillTx/>
              <a:latin typeface="Arial"/>
            </a:endParaRPr>
          </a:p>
          <a:p>
            <a:pPr algn="just">
              <a:lnSpc>
                <a:spcPct val="115000"/>
              </a:lnSpc>
              <a:spcBef>
                <a:spcPts val="1001"/>
              </a:spcBef>
              <a:tabLst>
                <a:tab algn="l" pos="0"/>
              </a:tabLst>
            </a:pPr>
            <a:r>
              <a:rPr b="1" lang="pt-BR" sz="1400" strike="noStrike" u="none">
                <a:solidFill>
                  <a:schemeClr val="dk1"/>
                </a:solidFill>
                <a:effectLst/>
                <a:uFillTx/>
                <a:latin typeface="Calibri"/>
                <a:ea typeface="Calibri"/>
              </a:rPr>
              <a:t>Avaliação do Atendimento em Grupo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Avaliação Contínua:</a:t>
            </a:r>
            <a:r>
              <a:rPr b="0" lang="pt-BR" sz="1400" strike="noStrike" u="none">
                <a:solidFill>
                  <a:schemeClr val="dk1"/>
                </a:solidFill>
                <a:effectLst/>
                <a:uFillTx/>
                <a:latin typeface="Calibri"/>
                <a:ea typeface="Calibri"/>
              </a:rPr>
              <a:t> Monitorar a participação e o engajamento dos familiares ao longo das sessões, registrando feedbacks e interações.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Reavaliação Periódica:</a:t>
            </a:r>
            <a:r>
              <a:rPr b="0" lang="pt-BR" sz="1400" strike="noStrike" u="none">
                <a:solidFill>
                  <a:schemeClr val="dk1"/>
                </a:solidFill>
                <a:effectLst/>
                <a:uFillTx/>
                <a:latin typeface="Calibri"/>
                <a:ea typeface="Calibri"/>
              </a:rPr>
              <a:t> Realizar uma avaliação a cada seis meses, para discutir o progresso do grupo e ajustar as atividades conforme necessário.</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tabLst>
                <a:tab algn="l" pos="0"/>
              </a:tabLst>
            </a:pPr>
            <a:r>
              <a:rPr b="0" lang="pt-BR" sz="1400" strike="noStrike" u="sng">
                <a:solidFill>
                  <a:schemeClr val="dk1"/>
                </a:solidFill>
                <a:effectLst/>
                <a:uFillTx/>
                <a:latin typeface="Calibri"/>
                <a:ea typeface="Calibri"/>
              </a:rPr>
              <a:t>Feedback da Equipe:</a:t>
            </a:r>
            <a:r>
              <a:rPr b="0" lang="pt-BR" sz="1400" strike="noStrike" u="none">
                <a:solidFill>
                  <a:schemeClr val="dk1"/>
                </a:solidFill>
                <a:effectLst/>
                <a:uFillTx/>
                <a:latin typeface="Calibri"/>
                <a:ea typeface="Calibri"/>
              </a:rPr>
              <a:t> Reuniões regulares da equipe facilitadora para discutir o andamento das atividades e compartilhar observações sobre os participantes.</a:t>
            </a:r>
            <a:endParaRPr b="0" lang="pt-BR" sz="1400" strike="noStrike" u="none">
              <a:solidFill>
                <a:srgbClr val="000000"/>
              </a:solidFill>
              <a:effectLst/>
              <a:uFillTx/>
              <a:latin typeface="Arial"/>
            </a:endParaRPr>
          </a:p>
        </p:txBody>
      </p:sp>
      <p:sp>
        <p:nvSpPr>
          <p:cNvPr id="226" name="PlaceHolder 1"/>
          <p:cNvSpPr>
            <a:spLocks noGrp="1"/>
          </p:cNvSpPr>
          <p:nvPr>
            <p:ph type="sldNum" idx="57"/>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F3BD9CBF-9B30-449A-BB3C-D6332C75B239}"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27" name="Google Shape;332;g2d6d2d0a3b2_0_150"/>
          <p:cNvSpPr/>
          <p:nvPr/>
        </p:nvSpPr>
        <p:spPr>
          <a:xfrm>
            <a:off x="312840" y="8385120"/>
            <a:ext cx="6262560" cy="1700280"/>
          </a:xfrm>
          <a:prstGeom prst="rect">
            <a:avLst/>
          </a:prstGeom>
          <a:noFill/>
          <a:ln w="0">
            <a:noFill/>
          </a:ln>
        </p:spPr>
        <p:style>
          <a:lnRef idx="0"/>
          <a:fillRef idx="0"/>
          <a:effectRef idx="0"/>
          <a:fontRef idx="minor"/>
        </p:style>
        <p:txBody>
          <a:bodyPr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O desligamento de um usuário do serviço de reabilitação deve ocorrer de forma planejada, após a avaliação criteriosa do progresso no Projeto Terapêutico Singular (PTS) e com base em indicadores que demonstram a conclusão do processo de reabilitação ou a impossibilidade de novos avanços significativos. Abaixo estão os critérios específicos para o desligamento do serviço:</a:t>
            </a:r>
            <a:endParaRPr b="0" lang="pt-BR" sz="1400" strike="noStrike" u="none">
              <a:solidFill>
                <a:srgbClr val="000000"/>
              </a:solidFill>
              <a:effectLst/>
              <a:uFillTx/>
              <a:latin typeface="Arial"/>
            </a:endParaRPr>
          </a:p>
          <a:p>
            <a:pPr algn="just">
              <a:lnSpc>
                <a:spcPct val="115000"/>
              </a:lnSpc>
              <a:spcBef>
                <a:spcPts val="1199"/>
              </a:spcBef>
              <a:tabLst>
                <a:tab algn="l" pos="0"/>
              </a:tabLst>
            </a:pPr>
            <a:endParaRPr b="0" lang="pt-BR" sz="1400" strike="noStrike" u="none">
              <a:solidFill>
                <a:srgbClr val="000000"/>
              </a:solidFill>
              <a:effectLst/>
              <a:uFillTx/>
              <a:latin typeface="Arial"/>
            </a:endParaRPr>
          </a:p>
        </p:txBody>
      </p:sp>
      <p:sp>
        <p:nvSpPr>
          <p:cNvPr id="228" name="Google Shape;333;g2d6d2d0a3b2_0_150"/>
          <p:cNvSpPr/>
          <p:nvPr/>
        </p:nvSpPr>
        <p:spPr>
          <a:xfrm>
            <a:off x="2116440" y="7902360"/>
            <a:ext cx="47412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CRITÉRIOS ESPECÍFICOS DE DESLIGAMENTO</a:t>
            </a:r>
            <a:endParaRPr b="0" lang="pt-BR" sz="1800" strike="noStrike" u="none">
              <a:solidFill>
                <a:srgbClr val="000000"/>
              </a:solidFill>
              <a:effectLst/>
              <a:uFillTx/>
              <a:latin typeface="Arial"/>
            </a:endParaRPr>
          </a:p>
        </p:txBody>
      </p:sp>
      <p:sp>
        <p:nvSpPr>
          <p:cNvPr id="229" name="Google Shape;334;g2d6d2d0a3b2_0_150"/>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30" name="Google Shape;335;g2d6d2d0a3b2_0_150"/>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1" name="Google Shape;340;g2d6d2d0a3b2_0_162"/>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32" name="Google Shape;341;g2d6d2d0a3b2_0_162"/>
          <p:cNvSpPr/>
          <p:nvPr/>
        </p:nvSpPr>
        <p:spPr>
          <a:xfrm>
            <a:off x="2216160" y="547560"/>
            <a:ext cx="3809520" cy="461520"/>
          </a:xfrm>
          <a:prstGeom prst="rect">
            <a:avLst/>
          </a:prstGeom>
          <a:noFill/>
          <a:ln w="0">
            <a:noFill/>
          </a:ln>
        </p:spPr>
        <p:style>
          <a:lnRef idx="0"/>
          <a:fillRef idx="0"/>
          <a:effectRef idx="0"/>
          <a:fontRef idx="minor"/>
        </p:style>
        <p:txBody>
          <a:bodyPr anchor="t">
            <a:spAutoFit/>
          </a:bodyPr>
          <a:p>
            <a:pPr>
              <a:lnSpc>
                <a:spcPct val="100000"/>
              </a:lnSpc>
              <a:tabLst>
                <a:tab algn="l" pos="0"/>
              </a:tabLst>
            </a:pPr>
            <a:r>
              <a:rPr b="1" lang="pt-BR" sz="2400" strike="noStrike" u="none">
                <a:solidFill>
                  <a:schemeClr val="lt1"/>
                </a:solidFill>
                <a:effectLst/>
                <a:uFillTx/>
                <a:latin typeface="Calibri"/>
                <a:ea typeface="Calibri"/>
              </a:rPr>
              <a:t>NOTA TÉCNICA  4 -  VIGEP </a:t>
            </a:r>
            <a:endParaRPr b="0" lang="pt-BR" sz="2400" strike="noStrike" u="none">
              <a:solidFill>
                <a:srgbClr val="000000"/>
              </a:solidFill>
              <a:effectLst/>
              <a:uFillTx/>
              <a:latin typeface="Arial"/>
            </a:endParaRPr>
          </a:p>
        </p:txBody>
      </p:sp>
      <p:sp>
        <p:nvSpPr>
          <p:cNvPr id="233" name="Google Shape;342;g2d6d2d0a3b2_0_162"/>
          <p:cNvSpPr/>
          <p:nvPr/>
        </p:nvSpPr>
        <p:spPr>
          <a:xfrm>
            <a:off x="334440" y="757080"/>
            <a:ext cx="6262560" cy="9537120"/>
          </a:xfrm>
          <a:prstGeom prst="rect">
            <a:avLst/>
          </a:prstGeom>
          <a:noFill/>
          <a:ln w="0">
            <a:noFill/>
          </a:ln>
        </p:spPr>
        <p:style>
          <a:lnRef idx="0"/>
          <a:fillRef idx="0"/>
          <a:effectRef idx="0"/>
          <a:fontRef idx="minor"/>
        </p:style>
        <p:txBody>
          <a:bodyPr anchor="t">
            <a:spAutoFit/>
          </a:bodyPr>
          <a:p>
            <a:pPr marL="457200" indent="-317520" algn="just">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Quando atendido os critérios de ALTA anteriormente citados</a:t>
            </a:r>
            <a:endParaRPr b="0" lang="pt-BR" sz="1400" strike="noStrike" u="none">
              <a:solidFill>
                <a:srgbClr val="000000"/>
              </a:solidFill>
              <a:effectLst/>
              <a:uFillTx/>
              <a:latin typeface="Arial"/>
            </a:endParaRPr>
          </a:p>
          <a:p>
            <a:pPr marL="457200" indent="-317520" algn="just">
              <a:lnSpc>
                <a:spcPct val="115000"/>
              </a:lnSpc>
              <a:buClr>
                <a:srgbClr val="000000"/>
              </a:buClr>
              <a:buFont typeface="Calibri"/>
              <a:buChar char="●"/>
            </a:pPr>
            <a:r>
              <a:rPr b="1" lang="pt-BR" sz="1400" strike="noStrike" u="none">
                <a:solidFill>
                  <a:schemeClr val="dk1"/>
                </a:solidFill>
                <a:effectLst/>
                <a:uFillTx/>
                <a:latin typeface="Calibri"/>
                <a:ea typeface="Calibri"/>
              </a:rPr>
              <a:t>Encaminhamento para Outros Serviços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i="1" lang="pt-BR" sz="1400" strike="noStrike" u="sng">
                <a:solidFill>
                  <a:schemeClr val="dk1"/>
                </a:solidFill>
                <a:effectLst/>
                <a:uFillTx/>
                <a:latin typeface="Calibri"/>
                <a:ea typeface="Calibri"/>
              </a:rPr>
              <a:t>Encaminhamento para Rede de Suporte Social/Educacional:</a:t>
            </a:r>
            <a:r>
              <a:rPr b="0" lang="pt-BR" sz="1400" strike="noStrike" u="none">
                <a:solidFill>
                  <a:schemeClr val="dk1"/>
                </a:solidFill>
                <a:effectLst/>
                <a:uFillTx/>
                <a:latin typeface="Calibri"/>
                <a:ea typeface="Calibri"/>
              </a:rPr>
              <a:t> O usuário está apto a ser integrado em outros serviços, como educação inclusiva, proteção social, ou atividades ocupacionais e de lazer, com o suporte necessário.</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Fatores Externos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i="1" lang="pt-BR" sz="1400" strike="noStrike" u="sng">
                <a:solidFill>
                  <a:schemeClr val="dk1"/>
                </a:solidFill>
                <a:effectLst/>
                <a:uFillTx/>
                <a:latin typeface="Calibri"/>
                <a:ea typeface="Calibri"/>
              </a:rPr>
              <a:t>Desistência Voluntária:</a:t>
            </a:r>
            <a:r>
              <a:rPr b="0" lang="pt-BR" sz="1400" strike="noStrike" u="none">
                <a:solidFill>
                  <a:schemeClr val="dk1"/>
                </a:solidFill>
                <a:effectLst/>
                <a:uFillTx/>
                <a:latin typeface="Calibri"/>
                <a:ea typeface="Calibri"/>
              </a:rPr>
              <a:t> O usuário ou seus responsáveis optam por interromper o tratamento por decisão própria, após receberem orientação completa sobre as consequências dessa decisão.</a:t>
            </a:r>
            <a:endParaRPr b="0" lang="pt-BR" sz="1400" strike="noStrike" u="none">
              <a:solidFill>
                <a:srgbClr val="000000"/>
              </a:solidFill>
              <a:effectLst/>
              <a:uFillTx/>
              <a:latin typeface="Arial"/>
            </a:endParaRPr>
          </a:p>
          <a:p>
            <a:pPr marL="457200" algn="just">
              <a:lnSpc>
                <a:spcPct val="115000"/>
              </a:lnSpc>
              <a:tabLst>
                <a:tab algn="l" pos="0"/>
              </a:tabLst>
            </a:pPr>
            <a:r>
              <a:rPr b="0" i="1" lang="pt-BR" sz="1400" strike="noStrike" u="sng">
                <a:solidFill>
                  <a:schemeClr val="dk1"/>
                </a:solidFill>
                <a:effectLst/>
                <a:uFillTx/>
                <a:latin typeface="Calibri"/>
                <a:ea typeface="Calibri"/>
              </a:rPr>
              <a:t>Mudança de Localidade:</a:t>
            </a:r>
            <a:r>
              <a:rPr b="0" lang="pt-BR" sz="1400" strike="noStrike" u="none">
                <a:solidFill>
                  <a:schemeClr val="dk1"/>
                </a:solidFill>
                <a:effectLst/>
                <a:uFillTx/>
                <a:latin typeface="Calibri"/>
                <a:ea typeface="Calibri"/>
              </a:rPr>
              <a:t> Em caso de mudança de cidade ou localidade que impossibilite a continuidade do atendimento no serviço, o usuário será desligado e encaminhado para serviços de reabilitação na nova região, se aplicável.</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Critérios Administrativos</a:t>
            </a:r>
            <a:endParaRPr b="0" lang="pt-BR" sz="1400" strike="noStrike" u="none">
              <a:solidFill>
                <a:srgbClr val="000000"/>
              </a:solidFill>
              <a:effectLst/>
              <a:uFillTx/>
              <a:latin typeface="Arial"/>
            </a:endParaRPr>
          </a:p>
          <a:p>
            <a:pPr marL="457200" algn="just">
              <a:lnSpc>
                <a:spcPct val="115000"/>
              </a:lnSpc>
              <a:spcBef>
                <a:spcPts val="1001"/>
              </a:spcBef>
              <a:tabLst>
                <a:tab algn="l" pos="0"/>
              </a:tabLst>
            </a:pPr>
            <a:r>
              <a:rPr b="0" i="1" lang="pt-BR" sz="1400" strike="noStrike" u="sng">
                <a:solidFill>
                  <a:schemeClr val="dk1"/>
                </a:solidFill>
                <a:effectLst/>
                <a:uFillTx/>
                <a:latin typeface="Calibri"/>
                <a:ea typeface="Calibri"/>
              </a:rPr>
              <a:t>Ausência Injustificada Prolongada:</a:t>
            </a:r>
            <a:r>
              <a:rPr b="0" lang="pt-BR" sz="1400" strike="noStrike" u="none">
                <a:solidFill>
                  <a:schemeClr val="dk1"/>
                </a:solidFill>
                <a:effectLst/>
                <a:uFillTx/>
                <a:latin typeface="Calibri"/>
                <a:ea typeface="Calibri"/>
              </a:rPr>
              <a:t> Se o usuário faltar consecutivamente a um número significativo de sessões (3) sem justificativa adequada, e ou 5 sessões alternadas no período de 2 meses, o desligamento pode ser considerado, após tentativas de contato com a família e orientação sobre as consequências, conforme pré estabelecido e assinado no Termo de Responsabilidade e PTS.</a:t>
            </a:r>
            <a:endParaRPr b="0" lang="pt-BR" sz="1400" strike="noStrike" u="none">
              <a:solidFill>
                <a:srgbClr val="000000"/>
              </a:solidFill>
              <a:effectLst/>
              <a:uFillTx/>
              <a:latin typeface="Arial"/>
            </a:endParaRPr>
          </a:p>
          <a:p>
            <a:pPr marL="457200" algn="just">
              <a:lnSpc>
                <a:spcPct val="115000"/>
              </a:lnSpc>
              <a:tabLst>
                <a:tab algn="l" pos="0"/>
              </a:tabLst>
            </a:pPr>
            <a:r>
              <a:rPr b="0" i="1" lang="pt-BR" sz="1400" strike="noStrike" u="sng">
                <a:solidFill>
                  <a:schemeClr val="dk1"/>
                </a:solidFill>
                <a:effectLst/>
                <a:uFillTx/>
                <a:latin typeface="Calibri"/>
                <a:ea typeface="Calibri"/>
              </a:rPr>
              <a:t>Desrespeito às Normas do Serviço:</a:t>
            </a:r>
            <a:r>
              <a:rPr b="0" lang="pt-BR" sz="1400" strike="noStrike" u="none">
                <a:solidFill>
                  <a:schemeClr val="dk1"/>
                </a:solidFill>
                <a:effectLst/>
                <a:uFillTx/>
                <a:latin typeface="Calibri"/>
                <a:ea typeface="Calibri"/>
              </a:rPr>
              <a:t> Comportamentos que infrinjam as normas do serviço e prejudiquem o andamento do tratamento, como atitudes desrespeitosas ou não cumprimento do projeto terapêutico, poderão ser motivos para o desligamento, desde que sejam comunicados e orientados previamente.</a:t>
            </a:r>
            <a:endParaRPr b="0" lang="pt-BR" sz="1400" strike="noStrike" u="none">
              <a:solidFill>
                <a:srgbClr val="000000"/>
              </a:solidFill>
              <a:effectLst/>
              <a:uFillTx/>
              <a:latin typeface="Arial"/>
            </a:endParaRPr>
          </a:p>
          <a:p>
            <a:pPr marL="457200" algn="just">
              <a:lnSpc>
                <a:spcPct val="115000"/>
              </a:lnSpc>
              <a:tabLst>
                <a:tab algn="l" pos="0"/>
              </a:tabLst>
            </a:pPr>
            <a:r>
              <a:rPr b="0" lang="pt-BR" sz="1400" strike="noStrike" u="sng">
                <a:solidFill>
                  <a:schemeClr val="dk1"/>
                </a:solidFill>
                <a:effectLst/>
                <a:uFillTx/>
                <a:latin typeface="Calibri"/>
                <a:ea typeface="Calibri"/>
              </a:rPr>
              <a:t>Incompatibilidade com a especificidade do serviço de reabilitação: </a:t>
            </a:r>
            <a:r>
              <a:rPr b="0" lang="pt-BR" sz="1400" strike="noStrike" u="none">
                <a:solidFill>
                  <a:schemeClr val="dk1"/>
                </a:solidFill>
                <a:effectLst/>
                <a:uFillTx/>
                <a:latin typeface="Calibri"/>
                <a:ea typeface="Calibri"/>
              </a:rPr>
              <a:t>Quando o usuário não possui diagnóstico compatível com os específicos atendidos no serviço, este deverá ser contra referenciado para seu território (UBS de referência).</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1" lang="pt-BR" sz="1400" strike="noStrike" u="none">
                <a:solidFill>
                  <a:schemeClr val="dk1"/>
                </a:solidFill>
                <a:effectLst/>
                <a:uFillTx/>
                <a:latin typeface="Calibri"/>
                <a:ea typeface="Calibri"/>
              </a:rPr>
              <a:t>Ao final de cada mês, todos os desligamentos devem ser comunicados a SMS, por meio de e-mail para a Rede de Atenção à Pessoa com Deficiência (</a:t>
            </a:r>
            <a:r>
              <a:rPr b="1" lang="pt-BR" sz="1400" strike="noStrike" u="sng">
                <a:solidFill>
                  <a:srgbClr val="1155cc"/>
                </a:solidFill>
                <a:effectLst/>
                <a:uFillTx/>
                <a:latin typeface="Calibri"/>
                <a:ea typeface="Calibri"/>
                <a:hlinkClick r:id="rId1"/>
              </a:rPr>
              <a:t>rapcdsms@gmail.com</a:t>
            </a:r>
            <a:r>
              <a:rPr b="1" lang="pt-BR" sz="1400" strike="noStrike" u="none">
                <a:solidFill>
                  <a:schemeClr val="dk1"/>
                </a:solidFill>
                <a:effectLst/>
                <a:uFillTx/>
                <a:latin typeface="Calibri"/>
                <a:ea typeface="Calibri"/>
              </a:rPr>
              <a:t>), com as devidas justificativas.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endParaRPr b="0" lang="pt-BR" sz="1400" strike="noStrike" u="none">
              <a:solidFill>
                <a:srgbClr val="000000"/>
              </a:solidFill>
              <a:effectLst/>
              <a:uFillTx/>
              <a:latin typeface="Arial"/>
            </a:endParaRPr>
          </a:p>
          <a:p>
            <a:pPr algn="just">
              <a:lnSpc>
                <a:spcPct val="115000"/>
              </a:lnSpc>
              <a:spcAft>
                <a:spcPts val="1001"/>
              </a:spcAft>
              <a:tabLst>
                <a:tab algn="l" pos="0"/>
              </a:tabLst>
            </a:pPr>
            <a:endParaRPr b="0" lang="pt-BR" sz="1400" strike="noStrike" u="none">
              <a:solidFill>
                <a:srgbClr val="000000"/>
              </a:solidFill>
              <a:effectLst/>
              <a:uFillTx/>
              <a:latin typeface="Arial"/>
            </a:endParaRPr>
          </a:p>
        </p:txBody>
      </p:sp>
      <p:sp>
        <p:nvSpPr>
          <p:cNvPr id="234" name="PlaceHolder 1"/>
          <p:cNvSpPr>
            <a:spLocks noGrp="1"/>
          </p:cNvSpPr>
          <p:nvPr>
            <p:ph type="sldNum" idx="58"/>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0014220E-8239-4428-83F7-4AB96F24487F}"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35" name="Google Shape;344;g2d6d2d0a3b2_0_162"/>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36" name="Google Shape;345;g2d6d2d0a3b2_0_162"/>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7" name="Google Shape;350;g2d6d2d0a3b2_0_195"/>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38" name="Google Shape;351;g2d6d2d0a3b2_0_195"/>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39" name="PlaceHolder 1"/>
          <p:cNvSpPr>
            <a:spLocks noGrp="1"/>
          </p:cNvSpPr>
          <p:nvPr>
            <p:ph type="sldNum" idx="59"/>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391B6B8E-3D96-4004-90DC-B41F2F835B70}"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40" name="Google Shape;353;g2d6d2d0a3b2_0_195"/>
          <p:cNvSpPr/>
          <p:nvPr/>
        </p:nvSpPr>
        <p:spPr>
          <a:xfrm>
            <a:off x="3216600" y="1009440"/>
            <a:ext cx="3641400" cy="369000"/>
          </a:xfrm>
          <a:prstGeom prst="rect">
            <a:avLst/>
          </a:prstGeom>
          <a:solidFill>
            <a:srgbClr val="c9daf8"/>
          </a:solidFill>
          <a:ln w="0">
            <a:noFill/>
          </a:ln>
        </p:spPr>
        <p:style>
          <a:lnRef idx="0"/>
          <a:fillRef idx="0"/>
          <a:effectRef idx="0"/>
          <a:fontRef idx="minor"/>
        </p:style>
        <p:txBody>
          <a:bodyPr anchor="t">
            <a:spAutoFit/>
          </a:bodyPr>
          <a:p>
            <a:pPr algn="ctr">
              <a:lnSpc>
                <a:spcPct val="100000"/>
              </a:lnSpc>
              <a:tabLst>
                <a:tab algn="l" pos="0"/>
              </a:tabLst>
            </a:pPr>
            <a:r>
              <a:rPr b="1" lang="pt-BR" sz="1800" strike="noStrike" u="none">
                <a:solidFill>
                  <a:schemeClr val="dk1"/>
                </a:solidFill>
                <a:effectLst/>
                <a:uFillTx/>
                <a:latin typeface="Calibri"/>
                <a:ea typeface="Calibri"/>
              </a:rPr>
              <a:t>CONCLUSÃO</a:t>
            </a:r>
            <a:endParaRPr b="0" lang="pt-BR" sz="1800" strike="noStrike" u="none">
              <a:solidFill>
                <a:srgbClr val="000000"/>
              </a:solidFill>
              <a:effectLst/>
              <a:uFillTx/>
              <a:latin typeface="Arial"/>
            </a:endParaRPr>
          </a:p>
        </p:txBody>
      </p:sp>
      <p:sp>
        <p:nvSpPr>
          <p:cNvPr id="241" name="Google Shape;354;g2d6d2d0a3b2_0_195"/>
          <p:cNvSpPr/>
          <p:nvPr/>
        </p:nvSpPr>
        <p:spPr>
          <a:xfrm>
            <a:off x="322560" y="1487880"/>
            <a:ext cx="6193800" cy="6467760"/>
          </a:xfrm>
          <a:prstGeom prst="rect">
            <a:avLst/>
          </a:prstGeom>
          <a:noFill/>
          <a:ln w="0">
            <a:noFill/>
          </a:ln>
        </p:spPr>
        <p:style>
          <a:lnRef idx="0"/>
          <a:fillRef idx="0"/>
          <a:effectRef idx="0"/>
          <a:fontRef idx="minor"/>
        </p:style>
        <p:txBody>
          <a:bodyPr tIns="91440" bIns="91440" anchor="t">
            <a:spAutoFit/>
          </a:bodyPr>
          <a:p>
            <a:pPr algn="just">
              <a:lnSpc>
                <a:spcPct val="115000"/>
              </a:lnSpc>
              <a:spcBef>
                <a:spcPts val="1199"/>
              </a:spcBef>
              <a:tabLst>
                <a:tab algn="l" pos="0"/>
              </a:tabLst>
            </a:pPr>
            <a:r>
              <a:rPr b="0" lang="pt-BR" sz="1400" strike="noStrike" u="none">
                <a:solidFill>
                  <a:schemeClr val="dk1"/>
                </a:solidFill>
                <a:effectLst/>
                <a:uFillTx/>
                <a:latin typeface="Calibri"/>
                <a:ea typeface="Calibri"/>
              </a:rPr>
              <a:t>Este protocolo estabelece uma estrutura clara e abrangente para os serviços de Reabilitação Intelectual (RI da Secretaria Municipal de Saúde de  Pelotas (RS),  com foco na promoção do desenvolvimento integral de pessoas com deficiência intelectual, múltiplas deficiências e transtorno do espectro do autismo (TEA). Ao definir um fluxo de atendimento que abrange desde o acolhimento inicial até o desligamento, este documento busca garantir que cada usuário receba um cuidado adaptado às suas necessidades específicas, sempre baseado em princípios de inclusão e autonomia.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A ênfase na avaliação multiprofissional e no monitoramento contínuo assegura que as intervenções sejam ajustadas conforme a evolução do usuário, proporcionando uma abordagem personalizada que favorece o progresso e a superação de desafios. Além disso, a implementação deste protocolo contribuirá para que mais pessoas tenham acesso oportuno aos serviços de Reabilitação Intelectual, aumentando a resolutividade e eficiência do sistema de saúde local.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Os critérios para o desligamento foram elaborados para garantir que essa transição ocorra de forma segura e planejada, promovendo a continuidade do cuidado em outros serviços, se necessário. Com isso, espera-se não apenas otimizar o atendimento, mas também fortalecer a rede de apoio disponível para essas populações, contribuindo para uma sociedade mais inclusiva e equitativa.</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A busca por melhorias constantes e a articulação com outros setores são fundamentais para assegurar que os direitos e a dignidade das pessoas com deficiência sejam respeitados e promovidos de maneira efetiva.</a:t>
            </a:r>
            <a:endParaRPr b="0" lang="pt-BR" sz="1400" strike="noStrike" u="none">
              <a:solidFill>
                <a:srgbClr val="000000"/>
              </a:solidFill>
              <a:effectLst/>
              <a:uFillTx/>
              <a:latin typeface="Arial"/>
            </a:endParaRPr>
          </a:p>
          <a:p>
            <a:pPr algn="just">
              <a:lnSpc>
                <a:spcPct val="115000"/>
              </a:lnSpc>
              <a:spcBef>
                <a:spcPts val="1199"/>
              </a:spcBef>
              <a:tabLst>
                <a:tab algn="l" pos="0"/>
              </a:tabLst>
            </a:pPr>
            <a:endParaRPr b="0" lang="pt-BR" sz="1400" strike="noStrike" u="none">
              <a:solidFill>
                <a:srgbClr val="000000"/>
              </a:solidFill>
              <a:effectLst/>
              <a:uFillTx/>
              <a:latin typeface="Arial"/>
            </a:endParaRPr>
          </a:p>
        </p:txBody>
      </p:sp>
      <p:sp>
        <p:nvSpPr>
          <p:cNvPr id="242" name="Google Shape;355;g2d6d2d0a3b2_0_195"/>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43" name="Google Shape;356;g2d6d2d0a3b2_0_195"/>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4" name="Google Shape;361;g2d6d2d0a3b2_0_261"/>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45" name="Google Shape;362;g2d6d2d0a3b2_0_261"/>
          <p:cNvSpPr/>
          <p:nvPr/>
        </p:nvSpPr>
        <p:spPr>
          <a:xfrm>
            <a:off x="1352520" y="4229280"/>
            <a:ext cx="4152600" cy="830520"/>
          </a:xfrm>
          <a:prstGeom prst="rect">
            <a:avLst/>
          </a:prstGeom>
          <a:noFill/>
          <a:ln w="0">
            <a:noFill/>
          </a:ln>
        </p:spPr>
        <p:style>
          <a:lnRef idx="0"/>
          <a:fillRef idx="0"/>
          <a:effectRef idx="0"/>
          <a:fontRef idx="minor"/>
        </p:style>
        <p:txBody>
          <a:bodyPr anchor="t">
            <a:spAutoFit/>
          </a:bodyPr>
          <a:p>
            <a:pPr algn="ctr">
              <a:lnSpc>
                <a:spcPct val="100000"/>
              </a:lnSpc>
              <a:tabLst>
                <a:tab algn="l" pos="0"/>
              </a:tabLst>
            </a:pPr>
            <a:r>
              <a:rPr b="1" lang="pt-BR" sz="4800" strike="noStrike" u="none">
                <a:solidFill>
                  <a:schemeClr val="dk1"/>
                </a:solidFill>
                <a:effectLst/>
                <a:uFillTx/>
                <a:latin typeface="Calibri"/>
                <a:ea typeface="Calibri"/>
              </a:rPr>
              <a:t>ANEXOS</a:t>
            </a:r>
            <a:endParaRPr b="0" lang="pt-BR" sz="4800" strike="noStrike" u="none">
              <a:solidFill>
                <a:srgbClr val="000000"/>
              </a:solidFill>
              <a:effectLst/>
              <a:uFillTx/>
              <a:latin typeface="Arial"/>
            </a:endParaRPr>
          </a:p>
        </p:txBody>
      </p:sp>
      <p:sp>
        <p:nvSpPr>
          <p:cNvPr id="246" name="PlaceHolder 1"/>
          <p:cNvSpPr>
            <a:spLocks noGrp="1"/>
          </p:cNvSpPr>
          <p:nvPr>
            <p:ph type="sldNum" idx="60"/>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AC205B14-6DD6-4B36-968C-DEFD1DF67CBD}"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47" name="Google Shape;364;g2d6d2d0a3b2_0_261"/>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48" name="Google Shape;365;g2d6d2d0a3b2_0_261"/>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9" name="Google Shape;370;g2d6d2d0a3b2_0_205"/>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50" name="Google Shape;371;g2d6d2d0a3b2_0_205"/>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51" name="PlaceHolder 1"/>
          <p:cNvSpPr>
            <a:spLocks noGrp="1"/>
          </p:cNvSpPr>
          <p:nvPr>
            <p:ph type="sldNum" idx="61"/>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16BB084E-5A26-4142-977A-B0FC8273AA9F}"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52" name="Google Shape;373;g2d6d2d0a3b2_0_205"/>
          <p:cNvSpPr/>
          <p:nvPr/>
        </p:nvSpPr>
        <p:spPr>
          <a:xfrm>
            <a:off x="322560" y="1009800"/>
            <a:ext cx="6193800" cy="8800920"/>
          </a:xfrm>
          <a:prstGeom prst="rect">
            <a:avLst/>
          </a:prstGeom>
          <a:noFill/>
          <a:ln w="0">
            <a:noFill/>
          </a:ln>
        </p:spPr>
        <p:style>
          <a:lnRef idx="0"/>
          <a:fillRef idx="0"/>
          <a:effectRef idx="0"/>
          <a:fontRef idx="minor"/>
        </p:style>
        <p:txBody>
          <a:bodyPr tIns="91440" bIns="91440" anchor="t">
            <a:spAutoFit/>
          </a:bodyPr>
          <a:p>
            <a:pPr algn="ctr">
              <a:lnSpc>
                <a:spcPct val="115000"/>
              </a:lnSpc>
              <a:tabLst>
                <a:tab algn="l" pos="0"/>
              </a:tabLst>
            </a:pPr>
            <a:r>
              <a:rPr b="1" lang="pt-BR" sz="1400" strike="noStrike" u="none">
                <a:solidFill>
                  <a:schemeClr val="dk1"/>
                </a:solidFill>
                <a:effectLst/>
                <a:uFillTx/>
                <a:latin typeface="Calibri"/>
                <a:ea typeface="Calibri"/>
              </a:rPr>
              <a:t>ANEXO A</a:t>
            </a:r>
            <a:endParaRPr b="0" lang="pt-BR" sz="1400" strike="noStrike" u="none">
              <a:solidFill>
                <a:srgbClr val="000000"/>
              </a:solidFill>
              <a:effectLst/>
              <a:uFillTx/>
              <a:latin typeface="Arial"/>
            </a:endParaRPr>
          </a:p>
          <a:p>
            <a:pPr algn="ctr">
              <a:lnSpc>
                <a:spcPct val="115000"/>
              </a:lnSpc>
              <a:tabLst>
                <a:tab algn="l" pos="0"/>
              </a:tabLst>
            </a:pPr>
            <a:endParaRPr b="0" lang="pt-BR" sz="1400" strike="noStrike" u="none">
              <a:solidFill>
                <a:srgbClr val="000000"/>
              </a:solidFill>
              <a:effectLst/>
              <a:uFillTx/>
              <a:latin typeface="Arial"/>
            </a:endParaRPr>
          </a:p>
          <a:p>
            <a:pPr>
              <a:lnSpc>
                <a:spcPct val="115000"/>
              </a:lnSpc>
              <a:tabLst>
                <a:tab algn="l" pos="0"/>
              </a:tabLst>
            </a:pPr>
            <a:r>
              <a:rPr b="1" lang="pt-BR" sz="1400" strike="noStrike" u="sng">
                <a:solidFill>
                  <a:schemeClr val="dk1"/>
                </a:solidFill>
                <a:effectLst/>
                <a:uFillTx/>
                <a:latin typeface="Calibri"/>
                <a:ea typeface="Calibri"/>
              </a:rPr>
              <a:t>Modelo Base de Projeto Terapêutico Singular (PTS)</a:t>
            </a:r>
            <a:endParaRPr b="0" lang="pt-BR" sz="1400" strike="noStrike" u="none">
              <a:solidFill>
                <a:srgbClr val="000000"/>
              </a:solidFill>
              <a:effectLst/>
              <a:uFillTx/>
              <a:latin typeface="Arial"/>
            </a:endParaRPr>
          </a:p>
          <a:p>
            <a:pPr>
              <a:lnSpc>
                <a:spcPct val="115000"/>
              </a:lnSpc>
              <a:spcBef>
                <a:spcPts val="1001"/>
              </a:spcBef>
              <a:tabLst>
                <a:tab algn="l" pos="0"/>
              </a:tabLst>
            </a:pPr>
            <a:r>
              <a:rPr b="1" lang="pt-BR" sz="1400" strike="noStrike" u="none">
                <a:solidFill>
                  <a:schemeClr val="dk1"/>
                </a:solidFill>
                <a:effectLst/>
                <a:uFillTx/>
                <a:latin typeface="Calibri"/>
                <a:ea typeface="Calibri"/>
              </a:rPr>
              <a:t>Dados do usuário </a:t>
            </a:r>
            <a:endParaRPr b="0" lang="pt-BR" sz="1400" strike="noStrike" u="none">
              <a:solidFill>
                <a:srgbClr val="000000"/>
              </a:solidFill>
              <a:effectLst/>
              <a:uFillTx/>
              <a:latin typeface="Arial"/>
            </a:endParaRPr>
          </a:p>
          <a:p>
            <a:pPr>
              <a:lnSpc>
                <a:spcPct val="115000"/>
              </a:lnSpc>
              <a:spcBef>
                <a:spcPts val="201"/>
              </a:spcBef>
              <a:tabLst>
                <a:tab algn="l" pos="0"/>
              </a:tabLst>
            </a:pPr>
            <a:r>
              <a:rPr b="0" lang="pt-BR" sz="1400" strike="noStrike" u="none">
                <a:solidFill>
                  <a:schemeClr val="dk1"/>
                </a:solidFill>
                <a:effectLst/>
                <a:uFillTx/>
                <a:latin typeface="Calibri"/>
                <a:ea typeface="Calibri"/>
              </a:rPr>
              <a:t>Nome do usuário:</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Data de Nascimento:</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Sexo:</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Endereço:</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Telefone:</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Responsável:</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Informações de Saúde</a:t>
            </a:r>
            <a:endParaRPr b="0" lang="pt-BR" sz="1400" strike="noStrike" u="none">
              <a:solidFill>
                <a:srgbClr val="000000"/>
              </a:solidFill>
              <a:effectLst/>
              <a:uFillTx/>
              <a:latin typeface="Arial"/>
            </a:endParaRPr>
          </a:p>
          <a:p>
            <a:pPr>
              <a:lnSpc>
                <a:spcPct val="115000"/>
              </a:lnSpc>
              <a:spcBef>
                <a:spcPts val="201"/>
              </a:spcBef>
              <a:tabLst>
                <a:tab algn="l" pos="0"/>
              </a:tabLst>
            </a:pPr>
            <a:r>
              <a:rPr b="0" lang="pt-BR" sz="1400" strike="noStrike" u="none">
                <a:solidFill>
                  <a:schemeClr val="dk1"/>
                </a:solidFill>
                <a:effectLst/>
                <a:uFillTx/>
                <a:latin typeface="Calibri"/>
                <a:ea typeface="Calibri"/>
              </a:rPr>
              <a:t>Diagnóstico Principal:</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Outros Diagnósticos:</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Histórico Médico:</a:t>
            </a:r>
            <a:endParaRPr b="0" lang="pt-BR" sz="1400" strike="noStrike" u="none">
              <a:solidFill>
                <a:srgbClr val="000000"/>
              </a:solidFill>
              <a:effectLst/>
              <a:uFillTx/>
              <a:latin typeface="Arial"/>
            </a:endParaRPr>
          </a:p>
          <a:p>
            <a:pPr>
              <a:lnSpc>
                <a:spcPct val="115000"/>
              </a:lnSpc>
              <a:tabLst>
                <a:tab algn="l" pos="0"/>
              </a:tabLst>
            </a:pPr>
            <a:r>
              <a:rPr b="0" lang="pt-BR" sz="1400" strike="noStrike" u="none">
                <a:solidFill>
                  <a:schemeClr val="dk1"/>
                </a:solidFill>
                <a:effectLst/>
                <a:uFillTx/>
                <a:latin typeface="Calibri"/>
                <a:ea typeface="Calibri"/>
              </a:rPr>
              <a:t>Medicamentos em Uso: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Equipe Multiprofissional Envolvida</a:t>
            </a:r>
            <a:endParaRPr b="0" lang="pt-BR" sz="1400" strike="noStrike" u="none">
              <a:solidFill>
                <a:srgbClr val="000000"/>
              </a:solidFill>
              <a:effectLst/>
              <a:uFillTx/>
              <a:latin typeface="Arial"/>
            </a:endParaRPr>
          </a:p>
          <a:p>
            <a:pPr algn="just">
              <a:lnSpc>
                <a:spcPct val="115000"/>
              </a:lnSpc>
              <a:spcBef>
                <a:spcPts val="201"/>
              </a:spcBef>
              <a:tabLst>
                <a:tab algn="l" pos="0"/>
              </a:tabLst>
            </a:pPr>
            <a:r>
              <a:rPr b="0" lang="pt-BR" sz="1400" strike="noStrike" u="none">
                <a:solidFill>
                  <a:schemeClr val="dk1"/>
                </a:solidFill>
                <a:effectLst/>
                <a:uFillTx/>
                <a:latin typeface="Calibri"/>
                <a:ea typeface="Calibri"/>
              </a:rPr>
              <a:t>Médico Responsável:</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Terapeuta Ocupacional:</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Psicólogo:</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Fonoaudiólogo:</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Outros (Especificar):</a:t>
            </a:r>
            <a:endParaRPr b="0" lang="pt-BR" sz="1400" strike="noStrike" u="none">
              <a:solidFill>
                <a:srgbClr val="000000"/>
              </a:solidFill>
              <a:effectLst/>
              <a:uFillTx/>
              <a:latin typeface="Arial"/>
            </a:endParaRPr>
          </a:p>
          <a:p>
            <a:pPr algn="just">
              <a:lnSpc>
                <a:spcPct val="115000"/>
              </a:lnSpc>
              <a:spcBef>
                <a:spcPts val="1400"/>
              </a:spcBef>
              <a:tabLst>
                <a:tab algn="l" pos="0"/>
              </a:tabLst>
            </a:pPr>
            <a:r>
              <a:rPr b="1" lang="pt-BR" sz="1400" strike="noStrike" u="sng">
                <a:solidFill>
                  <a:schemeClr val="dk1"/>
                </a:solidFill>
                <a:effectLst/>
                <a:uFillTx/>
                <a:latin typeface="Calibri"/>
                <a:ea typeface="Calibri"/>
              </a:rPr>
              <a:t>Avaliação Inicial</a:t>
            </a:r>
            <a:endParaRPr b="0" lang="pt-BR" sz="1400" strike="noStrike" u="none">
              <a:solidFill>
                <a:srgbClr val="000000"/>
              </a:solidFill>
              <a:effectLst/>
              <a:uFillTx/>
              <a:latin typeface="Arial"/>
            </a:endParaRPr>
          </a:p>
          <a:p>
            <a:pPr algn="just">
              <a:lnSpc>
                <a:spcPct val="115000"/>
              </a:lnSpc>
              <a:tabLst>
                <a:tab algn="l" pos="0"/>
              </a:tabLst>
            </a:pPr>
            <a:r>
              <a:rPr b="1" lang="pt-BR" sz="1400" strike="noStrike" u="none">
                <a:solidFill>
                  <a:schemeClr val="dk1"/>
                </a:solidFill>
                <a:effectLst/>
                <a:uFillTx/>
                <a:latin typeface="Calibri"/>
                <a:ea typeface="Calibri"/>
              </a:rPr>
              <a:t>1. Avaliação Funcional:</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Habilidades Cognitivas: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lang="pt-BR" sz="1400" strike="noStrike" u="none">
                <a:solidFill>
                  <a:schemeClr val="dk1"/>
                </a:solidFill>
                <a:effectLst/>
                <a:uFillTx/>
                <a:latin typeface="Calibri"/>
                <a:ea typeface="Calibri"/>
              </a:rPr>
              <a:t>Descrever as capacidades cognitivas do usuário (memória, atenção, raciocínio, etc.).</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Habilidades Motoras: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lang="pt-BR" sz="1400" strike="noStrike" u="none">
                <a:solidFill>
                  <a:schemeClr val="dk1"/>
                </a:solidFill>
                <a:effectLst/>
                <a:uFillTx/>
                <a:latin typeface="Calibri"/>
                <a:ea typeface="Calibri"/>
              </a:rPr>
              <a:t>Descrever as capacidades motoras (coordenação, força, equilíbrio, etc.).</a:t>
            </a:r>
            <a:endParaRPr b="0" lang="pt-BR" sz="1400" strike="noStrike" u="none">
              <a:solidFill>
                <a:srgbClr val="000000"/>
              </a:solidFill>
              <a:effectLst/>
              <a:uFillTx/>
              <a:latin typeface="Arial"/>
            </a:endParaRPr>
          </a:p>
          <a:p>
            <a:pPr algn="just">
              <a:lnSpc>
                <a:spcPct val="115000"/>
              </a:lnSpc>
              <a:spcBef>
                <a:spcPts val="1199"/>
              </a:spcBef>
              <a:spcAft>
                <a:spcPts val="1199"/>
              </a:spcAft>
              <a:tabLst>
                <a:tab algn="l" pos="0"/>
              </a:tabLst>
            </a:pPr>
            <a:endParaRPr b="0" lang="pt-BR" sz="1400" strike="noStrike" u="none">
              <a:solidFill>
                <a:srgbClr val="000000"/>
              </a:solidFill>
              <a:effectLst/>
              <a:uFillTx/>
              <a:latin typeface="Arial"/>
            </a:endParaRPr>
          </a:p>
        </p:txBody>
      </p:sp>
      <p:sp>
        <p:nvSpPr>
          <p:cNvPr id="253" name="Google Shape;374;g2d6d2d0a3b2_0_205"/>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54" name="Google Shape;375;g2d6d2d0a3b2_0_205"/>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5" name="Google Shape;380;g2d6d2d0a3b2_0_214"/>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56" name="Google Shape;381;g2d6d2d0a3b2_0_214"/>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57" name="PlaceHolder 1"/>
          <p:cNvSpPr>
            <a:spLocks noGrp="1"/>
          </p:cNvSpPr>
          <p:nvPr>
            <p:ph type="sldNum" idx="62"/>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BE500A56-3ED8-4991-8E88-0957136A9C99}"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58" name="Google Shape;383;g2d6d2d0a3b2_0_214"/>
          <p:cNvSpPr/>
          <p:nvPr/>
        </p:nvSpPr>
        <p:spPr>
          <a:xfrm>
            <a:off x="328680" y="770400"/>
            <a:ext cx="6193800" cy="8989200"/>
          </a:xfrm>
          <a:prstGeom prst="rect">
            <a:avLst/>
          </a:prstGeom>
          <a:noFill/>
          <a:ln w="0">
            <a:noFill/>
          </a:ln>
        </p:spPr>
        <p:style>
          <a:lnRef idx="0"/>
          <a:fillRef idx="0"/>
          <a:effectRef idx="0"/>
          <a:fontRef idx="minor"/>
        </p:style>
        <p:txBody>
          <a:bodyPr tIns="91440" bIns="91440" anchor="t">
            <a:spAutoFit/>
          </a:bodyPr>
          <a:p>
            <a:pPr algn="just">
              <a:lnSpc>
                <a:spcPct val="115000"/>
              </a:lnSpc>
              <a:spcBef>
                <a:spcPts val="1199"/>
              </a:spcBef>
              <a:tabLst>
                <a:tab algn="l" pos="0"/>
              </a:tabLst>
            </a:pPr>
            <a:r>
              <a:rPr b="1" lang="pt-BR" sz="1400" strike="noStrike" u="none">
                <a:solidFill>
                  <a:schemeClr val="dk1"/>
                </a:solidFill>
                <a:effectLst/>
                <a:uFillTx/>
                <a:latin typeface="Calibri"/>
                <a:ea typeface="Calibri"/>
              </a:rPr>
              <a:t>Habilidades de Comunicação:</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lang="pt-BR" sz="1400" strike="noStrike" u="none">
                <a:solidFill>
                  <a:schemeClr val="dk1"/>
                </a:solidFill>
                <a:effectLst/>
                <a:uFillTx/>
                <a:latin typeface="Calibri"/>
                <a:ea typeface="Calibri"/>
              </a:rPr>
              <a:t>Descrever as capacidades de fala e linguagem, e formas de comunicação alternativa, se necessário.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Habilidades Sociais:</a:t>
            </a:r>
            <a:endParaRPr b="0" lang="pt-BR" sz="1400" strike="noStrike" u="none">
              <a:solidFill>
                <a:srgbClr val="000000"/>
              </a:solidFill>
              <a:effectLst/>
              <a:uFillTx/>
              <a:latin typeface="Arial"/>
            </a:endParaRPr>
          </a:p>
          <a:p>
            <a:pPr marL="457200" algn="just">
              <a:lnSpc>
                <a:spcPct val="115000"/>
              </a:lnSpc>
              <a:spcBef>
                <a:spcPts val="1199"/>
              </a:spcBef>
              <a:tabLst>
                <a:tab algn="l" pos="0"/>
              </a:tabLst>
            </a:pPr>
            <a:r>
              <a:rPr b="0" lang="pt-BR" sz="1400" strike="noStrike" u="none">
                <a:solidFill>
                  <a:schemeClr val="dk1"/>
                </a:solidFill>
                <a:effectLst/>
                <a:uFillTx/>
                <a:latin typeface="Calibri"/>
                <a:ea typeface="Calibri"/>
              </a:rPr>
              <a:t>Descrever as interações sociais e habilidades de relacionamento do usuário .</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2. Necessidades Identificadas:</a:t>
            </a:r>
            <a:endParaRPr b="0" lang="pt-BR" sz="1400" strike="noStrike" u="none">
              <a:solidFill>
                <a:srgbClr val="000000"/>
              </a:solidFill>
              <a:effectLst/>
              <a:uFillTx/>
              <a:latin typeface="Arial"/>
            </a:endParaRPr>
          </a:p>
          <a:p>
            <a:pPr algn="just">
              <a:lnSpc>
                <a:spcPct val="115000"/>
              </a:lnSpc>
              <a:tabLst>
                <a:tab algn="l" pos="0"/>
              </a:tabLst>
            </a:pPr>
            <a:r>
              <a:rPr b="0" lang="pt-BR" sz="1400" strike="noStrike" u="none">
                <a:solidFill>
                  <a:schemeClr val="dk1"/>
                </a:solidFill>
                <a:effectLst/>
                <a:uFillTx/>
                <a:latin typeface="Calibri"/>
                <a:ea typeface="Calibri"/>
              </a:rPr>
              <a:t>Listar as principais necessidades do usuário identificadas durante a avaliação e anamnese com o responsável.</a:t>
            </a:r>
            <a:endParaRPr b="0" lang="pt-BR" sz="1400" strike="noStrike" u="none">
              <a:solidFill>
                <a:srgbClr val="000000"/>
              </a:solidFill>
              <a:effectLst/>
              <a:uFillTx/>
              <a:latin typeface="Arial"/>
            </a:endParaRPr>
          </a:p>
          <a:p>
            <a:pPr>
              <a:lnSpc>
                <a:spcPct val="115000"/>
              </a:lnSpc>
              <a:spcBef>
                <a:spcPts val="1400"/>
              </a:spcBef>
              <a:tabLst>
                <a:tab algn="l" pos="0"/>
              </a:tabLst>
            </a:pPr>
            <a:r>
              <a:rPr b="1" lang="pt-BR" sz="1400" strike="noStrike" u="sng">
                <a:solidFill>
                  <a:schemeClr val="dk1"/>
                </a:solidFill>
                <a:effectLst/>
                <a:uFillTx/>
                <a:latin typeface="Calibri"/>
                <a:ea typeface="Calibri"/>
              </a:rPr>
              <a:t>Objetivos Terapêuticos (curto, médio e longo prazo)</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Objetivos Gerais: </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Objetivo 1:</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Descrição do objetivo.</a:t>
            </a:r>
            <a:endParaRPr b="0" lang="pt-BR" sz="1400" strike="noStrike" u="none">
              <a:solidFill>
                <a:srgbClr val="000000"/>
              </a:solidFill>
              <a:effectLst/>
              <a:uFillTx/>
              <a:latin typeface="Arial"/>
            </a:endParaRPr>
          </a:p>
          <a:p>
            <a:pPr marL="457200" indent="-317520">
              <a:lnSpc>
                <a:spcPct val="115000"/>
              </a:lnSpc>
              <a:buClr>
                <a:srgbClr val="000000"/>
              </a:buClr>
              <a:buFont typeface="Calibri"/>
              <a:buChar char="●"/>
              <a:tabLst>
                <a:tab algn="l" pos="0"/>
              </a:tabLst>
            </a:pPr>
            <a:r>
              <a:rPr b="1" lang="pt-BR" sz="1400" strike="noStrike" u="none">
                <a:solidFill>
                  <a:schemeClr val="dk1"/>
                </a:solidFill>
                <a:effectLst/>
                <a:uFillTx/>
                <a:latin typeface="Calibri"/>
                <a:ea typeface="Calibri"/>
              </a:rPr>
              <a:t>Objetivo 2:</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Descrição do objetivo.</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Objetivos Específicos: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Objetivo Específico 1:</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Descrição do objetivo com metas para tal.</a:t>
            </a:r>
            <a:endParaRPr b="0" lang="pt-BR" sz="1400" strike="noStrike" u="none">
              <a:solidFill>
                <a:srgbClr val="000000"/>
              </a:solidFill>
              <a:effectLst/>
              <a:uFillTx/>
              <a:latin typeface="Arial"/>
            </a:endParaRPr>
          </a:p>
          <a:p>
            <a:pPr marL="457200" indent="-317520">
              <a:lnSpc>
                <a:spcPct val="115000"/>
              </a:lnSpc>
              <a:buClr>
                <a:srgbClr val="000000"/>
              </a:buClr>
              <a:buFont typeface="Calibri"/>
              <a:buChar char="●"/>
              <a:tabLst>
                <a:tab algn="l" pos="0"/>
              </a:tabLst>
            </a:pPr>
            <a:r>
              <a:rPr b="1" lang="pt-BR" sz="1400" strike="noStrike" u="none">
                <a:solidFill>
                  <a:schemeClr val="dk1"/>
                </a:solidFill>
                <a:effectLst/>
                <a:uFillTx/>
                <a:latin typeface="Calibri"/>
                <a:ea typeface="Calibri"/>
              </a:rPr>
              <a:t>Objetivo Específico 2:</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Descrição do objetivo com metas para tal.</a:t>
            </a:r>
            <a:endParaRPr b="0" lang="pt-BR" sz="1400" strike="noStrike" u="none">
              <a:solidFill>
                <a:srgbClr val="000000"/>
              </a:solidFill>
              <a:effectLst/>
              <a:uFillTx/>
              <a:latin typeface="Arial"/>
            </a:endParaRPr>
          </a:p>
          <a:p>
            <a:pPr>
              <a:lnSpc>
                <a:spcPct val="115000"/>
              </a:lnSpc>
              <a:spcBef>
                <a:spcPts val="1400"/>
              </a:spcBef>
              <a:tabLst>
                <a:tab algn="l" pos="0"/>
              </a:tabLst>
            </a:pPr>
            <a:r>
              <a:rPr b="1" lang="pt-BR" sz="1400" strike="noStrike" u="sng">
                <a:solidFill>
                  <a:schemeClr val="dk1"/>
                </a:solidFill>
                <a:effectLst/>
                <a:uFillTx/>
                <a:latin typeface="Calibri"/>
                <a:ea typeface="Calibri"/>
              </a:rPr>
              <a:t>Intervenções Planejadas (EXEMPLOS)</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1. Intervenções Terapêuticas: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Terapia Ocupacional:</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Descrever as atividades e abordagens específicas a serem utilizadas.</a:t>
            </a:r>
            <a:endParaRPr b="0" lang="pt-BR" sz="1400" strike="noStrike" u="none">
              <a:solidFill>
                <a:srgbClr val="000000"/>
              </a:solidFill>
              <a:effectLst/>
              <a:uFillTx/>
              <a:latin typeface="Arial"/>
            </a:endParaRPr>
          </a:p>
          <a:p>
            <a:pPr marL="457200" indent="-317520">
              <a:lnSpc>
                <a:spcPct val="115000"/>
              </a:lnSpc>
              <a:buClr>
                <a:srgbClr val="000000"/>
              </a:buClr>
              <a:buFont typeface="Calibri"/>
              <a:buChar char="●"/>
              <a:tabLst>
                <a:tab algn="l" pos="0"/>
              </a:tabLst>
            </a:pPr>
            <a:r>
              <a:rPr b="1" lang="pt-BR" sz="1400" strike="noStrike" u="none">
                <a:solidFill>
                  <a:schemeClr val="dk1"/>
                </a:solidFill>
                <a:effectLst/>
                <a:uFillTx/>
                <a:latin typeface="Calibri"/>
                <a:ea typeface="Calibri"/>
              </a:rPr>
              <a:t>Psicoterapia:</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Descrever as abordagens psicológicas e intervenções a serem implementadas.</a:t>
            </a:r>
            <a:endParaRPr b="0" lang="pt-BR" sz="1400" strike="noStrike" u="none">
              <a:solidFill>
                <a:srgbClr val="000000"/>
              </a:solidFill>
              <a:effectLst/>
              <a:uFillTx/>
              <a:latin typeface="Arial"/>
            </a:endParaRPr>
          </a:p>
          <a:p>
            <a:pPr marL="457200" indent="-317520">
              <a:lnSpc>
                <a:spcPct val="115000"/>
              </a:lnSpc>
              <a:buClr>
                <a:srgbClr val="000000"/>
              </a:buClr>
              <a:buFont typeface="Calibri"/>
              <a:buChar char="●"/>
              <a:tabLst>
                <a:tab algn="l" pos="0"/>
              </a:tabLst>
            </a:pPr>
            <a:r>
              <a:rPr b="1" lang="pt-BR" sz="1400" strike="noStrike" u="none">
                <a:solidFill>
                  <a:schemeClr val="dk1"/>
                </a:solidFill>
                <a:effectLst/>
                <a:uFillTx/>
                <a:latin typeface="Calibri"/>
                <a:ea typeface="Calibri"/>
              </a:rPr>
              <a:t>Fisioterapia:</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Descrever as atividades e abordagens específicas a serem utilizadas.</a:t>
            </a:r>
            <a:endParaRPr b="0" lang="pt-BR" sz="1400" strike="noStrike" u="none">
              <a:solidFill>
                <a:srgbClr val="000000"/>
              </a:solidFill>
              <a:effectLst/>
              <a:uFillTx/>
              <a:latin typeface="Arial"/>
            </a:endParaRPr>
          </a:p>
        </p:txBody>
      </p:sp>
      <p:sp>
        <p:nvSpPr>
          <p:cNvPr id="259" name="Google Shape;384;g2d6d2d0a3b2_0_214"/>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60" name="Google Shape;385;g2d6d2d0a3b2_0_214"/>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1" name="Google Shape;390;g2d6d2d0a3b2_0_223"/>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62" name="Google Shape;391;g2d6d2d0a3b2_0_223"/>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63" name="PlaceHolder 1"/>
          <p:cNvSpPr>
            <a:spLocks noGrp="1"/>
          </p:cNvSpPr>
          <p:nvPr>
            <p:ph type="sldNum" idx="63"/>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2EF39B4B-0A1D-4948-B14E-263293149EA2}"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64" name="Google Shape;393;g2d6d2d0a3b2_0_223"/>
          <p:cNvSpPr/>
          <p:nvPr/>
        </p:nvSpPr>
        <p:spPr>
          <a:xfrm>
            <a:off x="322560" y="1009800"/>
            <a:ext cx="6193800" cy="7861320"/>
          </a:xfrm>
          <a:prstGeom prst="rect">
            <a:avLst/>
          </a:prstGeom>
          <a:noFill/>
          <a:ln w="0">
            <a:noFill/>
          </a:ln>
        </p:spPr>
        <p:style>
          <a:lnRef idx="0"/>
          <a:fillRef idx="0"/>
          <a:effectRef idx="0"/>
          <a:fontRef idx="minor"/>
        </p:style>
        <p:txBody>
          <a:bodyPr tIns="91440" bIns="91440" anchor="t">
            <a:spAutoFit/>
          </a:bodyPr>
          <a:p>
            <a:pPr marL="457200" indent="-317520">
              <a:lnSpc>
                <a:spcPct val="115000"/>
              </a:lnSpc>
              <a:spcBef>
                <a:spcPts val="1199"/>
              </a:spcBef>
              <a:buClr>
                <a:srgbClr val="000000"/>
              </a:buClr>
              <a:buFont typeface="Calibri"/>
              <a:buChar char="●"/>
            </a:pPr>
            <a:r>
              <a:rPr b="1" lang="pt-BR" sz="1400" strike="noStrike" u="none">
                <a:solidFill>
                  <a:schemeClr val="dk1"/>
                </a:solidFill>
                <a:effectLst/>
                <a:uFillTx/>
                <a:latin typeface="Calibri"/>
                <a:ea typeface="Calibri"/>
              </a:rPr>
              <a:t>Outras Intervenções:</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pPr>
            <a:r>
              <a:rPr b="0" lang="pt-BR" sz="1400" strike="noStrike" u="none">
                <a:solidFill>
                  <a:schemeClr val="dk1"/>
                </a:solidFill>
                <a:effectLst/>
                <a:uFillTx/>
                <a:latin typeface="Calibri"/>
                <a:ea typeface="Calibri"/>
              </a:rPr>
              <a:t>Descrever quaisquer outras intervenções planejadas.</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2. Frequência e Duração das Sessões: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Arial"/>
              <a:buChar char="●"/>
              <a:tabLst>
                <a:tab algn="l" pos="0"/>
              </a:tabLst>
            </a:pPr>
            <a:r>
              <a:rPr b="1" lang="pt-BR" sz="1400" strike="noStrike" u="none">
                <a:solidFill>
                  <a:schemeClr val="dk1"/>
                </a:solidFill>
                <a:effectLst/>
                <a:uFillTx/>
                <a:latin typeface="Calibri"/>
                <a:ea typeface="Calibri"/>
              </a:rPr>
              <a:t>Terapia Ocupacional:</a:t>
            </a:r>
            <a:r>
              <a:rPr b="0" lang="pt-BR" sz="1400" strike="noStrike" u="none">
                <a:solidFill>
                  <a:schemeClr val="dk1"/>
                </a:solidFill>
                <a:effectLst/>
                <a:uFillTx/>
                <a:latin typeface="Calibri"/>
                <a:ea typeface="Calibri"/>
              </a:rPr>
              <a:t> 2 vezes por semana, 40 minutos por sessão. </a:t>
            </a:r>
            <a:endParaRPr b="0" lang="pt-BR" sz="1400" strike="noStrike" u="none">
              <a:solidFill>
                <a:srgbClr val="000000"/>
              </a:solidFill>
              <a:effectLst/>
              <a:uFillTx/>
              <a:latin typeface="Arial"/>
            </a:endParaRPr>
          </a:p>
          <a:p>
            <a:pPr marL="457200" indent="-317520">
              <a:lnSpc>
                <a:spcPct val="115000"/>
              </a:lnSpc>
              <a:buClr>
                <a:srgbClr val="000000"/>
              </a:buClr>
              <a:buFont typeface="Arial"/>
              <a:buChar char="●"/>
              <a:tabLst>
                <a:tab algn="l" pos="0"/>
              </a:tabLst>
            </a:pPr>
            <a:r>
              <a:rPr b="1" lang="pt-BR" sz="1400" strike="noStrike" u="none">
                <a:solidFill>
                  <a:schemeClr val="dk1"/>
                </a:solidFill>
                <a:effectLst/>
                <a:uFillTx/>
                <a:latin typeface="Calibri"/>
                <a:ea typeface="Calibri"/>
              </a:rPr>
              <a:t>Psicoterapia:</a:t>
            </a:r>
            <a:r>
              <a:rPr b="0" lang="pt-BR" sz="1400" strike="noStrike" u="none">
                <a:solidFill>
                  <a:schemeClr val="dk1"/>
                </a:solidFill>
                <a:effectLst/>
                <a:uFillTx/>
                <a:latin typeface="Calibri"/>
                <a:ea typeface="Calibri"/>
              </a:rPr>
              <a:t> 1 vez por semana, 40 minutos por sessão.</a:t>
            </a:r>
            <a:endParaRPr b="0" lang="pt-BR" sz="1400" strike="noStrike" u="none">
              <a:solidFill>
                <a:srgbClr val="000000"/>
              </a:solidFill>
              <a:effectLst/>
              <a:uFillTx/>
              <a:latin typeface="Arial"/>
            </a:endParaRPr>
          </a:p>
          <a:p>
            <a:pPr marL="457200" indent="-317520">
              <a:lnSpc>
                <a:spcPct val="115000"/>
              </a:lnSpc>
              <a:buClr>
                <a:srgbClr val="000000"/>
              </a:buClr>
              <a:buFont typeface="Arial"/>
              <a:buChar char="●"/>
              <a:tabLst>
                <a:tab algn="l" pos="0"/>
              </a:tabLst>
            </a:pPr>
            <a:r>
              <a:rPr b="1" lang="pt-BR" sz="1400" strike="noStrike" u="none">
                <a:solidFill>
                  <a:schemeClr val="dk1"/>
                </a:solidFill>
                <a:effectLst/>
                <a:uFillTx/>
                <a:latin typeface="Calibri"/>
                <a:ea typeface="Calibri"/>
              </a:rPr>
              <a:t>Fonoaudiologia:</a:t>
            </a:r>
            <a:r>
              <a:rPr b="0" lang="pt-BR" sz="1400" strike="noStrike" u="none">
                <a:solidFill>
                  <a:schemeClr val="dk1"/>
                </a:solidFill>
                <a:effectLst/>
                <a:uFillTx/>
                <a:latin typeface="Calibri"/>
                <a:ea typeface="Calibri"/>
              </a:rPr>
              <a:t> 1 vez por semana, 40 minutos por sessão.</a:t>
            </a:r>
            <a:endParaRPr b="0" lang="pt-BR" sz="1400" strike="noStrike" u="none">
              <a:solidFill>
                <a:srgbClr val="000000"/>
              </a:solidFill>
              <a:effectLst/>
              <a:uFillTx/>
              <a:latin typeface="Arial"/>
            </a:endParaRPr>
          </a:p>
          <a:p>
            <a:pPr>
              <a:lnSpc>
                <a:spcPct val="115000"/>
              </a:lnSpc>
              <a:spcBef>
                <a:spcPts val="1400"/>
              </a:spcBef>
              <a:tabLst>
                <a:tab algn="l" pos="0"/>
              </a:tabLst>
            </a:pPr>
            <a:r>
              <a:rPr b="1" lang="pt-BR" sz="1400" strike="noStrike" u="sng">
                <a:solidFill>
                  <a:schemeClr val="dk1"/>
                </a:solidFill>
                <a:effectLst/>
                <a:uFillTx/>
                <a:latin typeface="Calibri"/>
                <a:ea typeface="Calibri"/>
              </a:rPr>
              <a:t>Monitoramento e Avaliação</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1. Reavaliações Programadas: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Data da Próxima Reavaliação:</a:t>
            </a:r>
            <a:endParaRPr b="0" lang="pt-BR" sz="1400" strike="noStrike" u="none">
              <a:solidFill>
                <a:srgbClr val="000000"/>
              </a:solidFill>
              <a:effectLst/>
              <a:uFillTx/>
              <a:latin typeface="Arial"/>
            </a:endParaRPr>
          </a:p>
          <a:p>
            <a:pPr marL="457200" indent="-317520">
              <a:lnSpc>
                <a:spcPct val="115000"/>
              </a:lnSpc>
              <a:buClr>
                <a:srgbClr val="000000"/>
              </a:buClr>
              <a:buFont typeface="Calibri"/>
              <a:buChar char="●"/>
              <a:tabLst>
                <a:tab algn="l" pos="0"/>
              </a:tabLst>
            </a:pPr>
            <a:r>
              <a:rPr b="1" lang="pt-BR" sz="1400" strike="noStrike" u="none">
                <a:solidFill>
                  <a:schemeClr val="dk1"/>
                </a:solidFill>
                <a:effectLst/>
                <a:uFillTx/>
                <a:latin typeface="Calibri"/>
                <a:ea typeface="Calibri"/>
              </a:rPr>
              <a:t>Critérios de Avaliação:</a:t>
            </a:r>
            <a:endParaRPr b="0" lang="pt-BR" sz="1400" strike="noStrike" u="none">
              <a:solidFill>
                <a:srgbClr val="000000"/>
              </a:solidFill>
              <a:effectLst/>
              <a:uFillTx/>
              <a:latin typeface="Arial"/>
            </a:endParaRPr>
          </a:p>
          <a:p>
            <a:pPr>
              <a:lnSpc>
                <a:spcPct val="115000"/>
              </a:lnSpc>
              <a:spcBef>
                <a:spcPts val="1199"/>
              </a:spcBef>
              <a:tabLst>
                <a:tab algn="l" pos="0"/>
              </a:tabLst>
            </a:pPr>
            <a:r>
              <a:rPr b="0" lang="pt-BR" sz="1400" strike="noStrike" u="none">
                <a:solidFill>
                  <a:schemeClr val="dk1"/>
                </a:solidFill>
                <a:effectLst/>
                <a:uFillTx/>
                <a:latin typeface="Calibri"/>
                <a:ea typeface="Calibri"/>
              </a:rPr>
              <a:t>Descrever como será feita a avaliação do progresso (observações, testes, feedback familiar).</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2. Registro de Evolução:</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1" lang="pt-BR" sz="1400" strike="noStrike" u="none">
                <a:solidFill>
                  <a:schemeClr val="dk1"/>
                </a:solidFill>
                <a:effectLst/>
                <a:uFillTx/>
                <a:latin typeface="Calibri"/>
                <a:ea typeface="Calibri"/>
              </a:rPr>
              <a:t>Evolução em Cada Área (Cognitiva, Motora, Comunicacional, Social):</a:t>
            </a:r>
            <a:endParaRPr b="0" lang="pt-BR" sz="1400" strike="noStrike" u="none">
              <a:solidFill>
                <a:srgbClr val="000000"/>
              </a:solidFill>
              <a:effectLst/>
              <a:uFillTx/>
              <a:latin typeface="Arial"/>
            </a:endParaRPr>
          </a:p>
          <a:p>
            <a:pPr lvl="1" marL="914400" indent="-317520">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Descrever a evolução do usuário em cada área após as intervenções.</a:t>
            </a:r>
            <a:endParaRPr b="0" lang="pt-BR" sz="1400" strike="noStrike" u="none">
              <a:solidFill>
                <a:srgbClr val="000000"/>
              </a:solidFill>
              <a:effectLst/>
              <a:uFillTx/>
              <a:latin typeface="Arial"/>
            </a:endParaRPr>
          </a:p>
          <a:p>
            <a:pPr>
              <a:lnSpc>
                <a:spcPct val="115000"/>
              </a:lnSpc>
              <a:spcBef>
                <a:spcPts val="1400"/>
              </a:spcBef>
              <a:tabLst>
                <a:tab algn="l" pos="0"/>
              </a:tabLst>
            </a:pPr>
            <a:r>
              <a:rPr b="1" lang="pt-BR" sz="1400" strike="noStrike" u="sng">
                <a:solidFill>
                  <a:schemeClr val="dk1"/>
                </a:solidFill>
                <a:effectLst/>
                <a:uFillTx/>
                <a:latin typeface="Calibri"/>
                <a:ea typeface="Calibri"/>
              </a:rPr>
              <a:t>Considerações Finais</a:t>
            </a:r>
            <a:endParaRPr b="0" lang="pt-BR" sz="1400" strike="noStrike" u="none">
              <a:solidFill>
                <a:srgbClr val="000000"/>
              </a:solidFill>
              <a:effectLst/>
              <a:uFillTx/>
              <a:latin typeface="Arial"/>
            </a:endParaRPr>
          </a:p>
          <a:p>
            <a:pPr>
              <a:lnSpc>
                <a:spcPct val="115000"/>
              </a:lnSpc>
              <a:spcBef>
                <a:spcPts val="400"/>
              </a:spcBef>
              <a:tabLst>
                <a:tab algn="l" pos="0"/>
              </a:tabLst>
            </a:pPr>
            <a:r>
              <a:rPr b="1" lang="pt-BR" sz="1400" strike="noStrike" u="none">
                <a:solidFill>
                  <a:schemeClr val="dk1"/>
                </a:solidFill>
                <a:effectLst/>
                <a:uFillTx/>
                <a:latin typeface="Calibri"/>
                <a:ea typeface="Calibri"/>
              </a:rPr>
              <a:t>1. Encaminhamentos Necessários: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Arial"/>
              <a:buChar char="●"/>
              <a:tabLst>
                <a:tab algn="l" pos="0"/>
              </a:tabLst>
            </a:pPr>
            <a:r>
              <a:rPr b="1" lang="pt-BR" sz="1400" strike="noStrike" u="none">
                <a:solidFill>
                  <a:schemeClr val="dk1"/>
                </a:solidFill>
                <a:effectLst/>
                <a:uFillTx/>
                <a:latin typeface="Calibri"/>
                <a:ea typeface="Calibri"/>
              </a:rPr>
              <a:t>Outros Serviços:</a:t>
            </a:r>
            <a:r>
              <a:rPr b="0" lang="pt-BR" sz="1400" strike="noStrike" u="none">
                <a:solidFill>
                  <a:schemeClr val="dk1"/>
                </a:solidFill>
                <a:effectLst/>
                <a:uFillTx/>
                <a:latin typeface="Calibri"/>
                <a:ea typeface="Calibri"/>
              </a:rPr>
              <a:t> (se necessário)</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2. Orientações à Família:</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Instruções específicas para a família em relação ao suporte ao usuário.</a:t>
            </a:r>
            <a:endParaRPr b="0" lang="pt-BR" sz="1400" strike="noStrike" u="none">
              <a:solidFill>
                <a:srgbClr val="000000"/>
              </a:solidFill>
              <a:effectLst/>
              <a:uFillTx/>
              <a:latin typeface="Arial"/>
            </a:endParaRPr>
          </a:p>
          <a:p>
            <a:pPr>
              <a:lnSpc>
                <a:spcPct val="115000"/>
              </a:lnSpc>
              <a:spcBef>
                <a:spcPts val="1199"/>
              </a:spcBef>
              <a:tabLst>
                <a:tab algn="l" pos="0"/>
              </a:tabLst>
            </a:pPr>
            <a:r>
              <a:rPr b="1" lang="pt-BR" sz="1400" strike="noStrike" u="none">
                <a:solidFill>
                  <a:schemeClr val="dk1"/>
                </a:solidFill>
                <a:effectLst/>
                <a:uFillTx/>
                <a:latin typeface="Calibri"/>
                <a:ea typeface="Calibri"/>
              </a:rPr>
              <a:t>3. Assinaturas da Equipe Multiprofissional e dos familiares:</a:t>
            </a:r>
            <a:endParaRPr b="0" lang="pt-BR" sz="1400" strike="noStrike" u="none">
              <a:solidFill>
                <a:srgbClr val="000000"/>
              </a:solidFill>
              <a:effectLst/>
              <a:uFillTx/>
              <a:latin typeface="Arial"/>
            </a:endParaRPr>
          </a:p>
          <a:p>
            <a:pPr marL="457200" indent="-317520">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Assinaturas dos profissionais envolvidos no PTS e dos familiares.</a:t>
            </a:r>
            <a:endParaRPr b="0" lang="pt-BR" sz="1400" strike="noStrike" u="none">
              <a:solidFill>
                <a:srgbClr val="000000"/>
              </a:solidFill>
              <a:effectLst/>
              <a:uFillTx/>
              <a:latin typeface="Arial"/>
            </a:endParaRPr>
          </a:p>
        </p:txBody>
      </p:sp>
      <p:sp>
        <p:nvSpPr>
          <p:cNvPr id="265" name="Google Shape;394;g2d6d2d0a3b2_0_223"/>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66" name="Google Shape;395;g2d6d2d0a3b2_0_223"/>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7" name="Google Shape;400;g2d6d2d0a3b2_0_268"/>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68" name="Google Shape;401;g2d6d2d0a3b2_0_268"/>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69" name="PlaceHolder 1"/>
          <p:cNvSpPr>
            <a:spLocks noGrp="1"/>
          </p:cNvSpPr>
          <p:nvPr>
            <p:ph type="sldNum" idx="64"/>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58C9A50E-42E2-4F5E-8AFB-05716475486A}"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70" name="Google Shape;403;g2d6d2d0a3b2_0_268"/>
          <p:cNvSpPr/>
          <p:nvPr/>
        </p:nvSpPr>
        <p:spPr>
          <a:xfrm>
            <a:off x="328680" y="681480"/>
            <a:ext cx="6193800" cy="9398520"/>
          </a:xfrm>
          <a:prstGeom prst="rect">
            <a:avLst/>
          </a:prstGeom>
          <a:noFill/>
          <a:ln w="0">
            <a:noFill/>
          </a:ln>
        </p:spPr>
        <p:style>
          <a:lnRef idx="0"/>
          <a:fillRef idx="0"/>
          <a:effectRef idx="0"/>
          <a:fontRef idx="minor"/>
        </p:style>
        <p:txBody>
          <a:bodyPr tIns="91440" bIns="91440" anchor="t">
            <a:spAutoFit/>
          </a:bodyPr>
          <a:p>
            <a:pPr algn="ctr">
              <a:lnSpc>
                <a:spcPct val="115000"/>
              </a:lnSpc>
              <a:spcBef>
                <a:spcPts val="1199"/>
              </a:spcBef>
              <a:tabLst>
                <a:tab algn="l" pos="0"/>
              </a:tabLst>
            </a:pPr>
            <a:r>
              <a:rPr b="1" lang="pt-BR" sz="1400" strike="noStrike" u="none">
                <a:solidFill>
                  <a:schemeClr val="dk1"/>
                </a:solidFill>
                <a:effectLst/>
                <a:uFillTx/>
                <a:latin typeface="Calibri"/>
                <a:ea typeface="Calibri"/>
              </a:rPr>
              <a:t>ANEXO B</a:t>
            </a:r>
            <a:endParaRPr b="0" lang="pt-BR" sz="1400" strike="noStrike" u="none">
              <a:solidFill>
                <a:srgbClr val="000000"/>
              </a:solidFill>
              <a:effectLst/>
              <a:uFillTx/>
              <a:latin typeface="Arial"/>
            </a:endParaRPr>
          </a:p>
          <a:p>
            <a:pPr algn="ctr">
              <a:lnSpc>
                <a:spcPct val="115000"/>
              </a:lnSpc>
              <a:tabLst>
                <a:tab algn="l" pos="0"/>
              </a:tabLst>
            </a:pPr>
            <a:r>
              <a:rPr b="1" lang="pt-BR" sz="1400" strike="noStrike" u="sng">
                <a:solidFill>
                  <a:schemeClr val="dk1"/>
                </a:solidFill>
                <a:effectLst/>
                <a:uFillTx/>
                <a:latin typeface="Calibri"/>
                <a:ea typeface="Calibri"/>
              </a:rPr>
              <a:t>Modelo de Termo de Responsabilidade para Tratamento em Serviço de Reabilitação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0" lang="pt-BR" sz="1400" strike="noStrike" u="none">
                <a:solidFill>
                  <a:schemeClr val="dk1"/>
                </a:solidFill>
                <a:effectLst/>
                <a:uFillTx/>
                <a:latin typeface="Calibri"/>
                <a:ea typeface="Calibri"/>
              </a:rPr>
              <a:t>Eu, [Nome do Responsável], nacionalidade, estado civil, profissão, portador do documento de identidade nº [número do documento], residente e domiciliado à [endereço completo], na qualidade de responsável legal pelo usuário [Nome do usuário ], inscrito no CPF nº [número do CPF], declaro que:</a:t>
            </a:r>
            <a:endParaRPr b="0" lang="pt-BR" sz="14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AutoNum type="arabicPeriod"/>
              <a:tabLst>
                <a:tab algn="l" pos="0"/>
              </a:tabLst>
            </a:pPr>
            <a:r>
              <a:rPr b="1" lang="pt-BR" sz="1400" strike="noStrike" u="none">
                <a:solidFill>
                  <a:schemeClr val="dk1"/>
                </a:solidFill>
                <a:effectLst/>
                <a:uFillTx/>
                <a:latin typeface="Calibri"/>
                <a:ea typeface="Calibri"/>
              </a:rPr>
              <a:t>Informações sobre o usuário :</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Nome do usuário : </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Data de Nascimento: </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Diagnóstico: </a:t>
            </a: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AutoNum type="arabicPeriod"/>
              <a:tabLst>
                <a:tab algn="l" pos="0"/>
              </a:tabLst>
            </a:pPr>
            <a:r>
              <a:rPr b="1" lang="pt-BR" sz="1400" strike="noStrike" u="none">
                <a:solidFill>
                  <a:schemeClr val="dk1"/>
                </a:solidFill>
                <a:effectLst/>
                <a:uFillTx/>
                <a:latin typeface="Calibri"/>
                <a:ea typeface="Calibri"/>
              </a:rPr>
              <a:t>Compromissos e Responsabilidades:</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Estou ciente de que a participação do usuário nos serviços de reabilitação requer o cumprimento das orientações e recomendações fornecidas pela equipe multiprofissional.</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Comprometo-me a acompanhar e facilitar a participação do usuário nas sessões terapêuticas conforme o cronograma estabelecido no Projeto Terapêutico Singular (PTS).</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Declaro que, em caso de impossibilidade de comparecimento às sessões, informarei com antecedência de até 24h à equipe responsável.</a:t>
            </a:r>
            <a:endParaRPr b="0" lang="pt-BR" sz="1400" strike="noStrike" u="none">
              <a:solidFill>
                <a:srgbClr val="000000"/>
              </a:solidFill>
              <a:effectLst/>
              <a:uFillTx/>
              <a:latin typeface="Arial"/>
            </a:endParaRPr>
          </a:p>
          <a:p>
            <a:pPr lvl="1" marL="914400" indent="-317520" algn="just">
              <a:lnSpc>
                <a:spcPct val="115000"/>
              </a:lnSpc>
              <a:spcBef>
                <a:spcPts val="1001"/>
              </a:spcBef>
              <a:buClr>
                <a:srgbClr val="000000"/>
              </a:buClr>
              <a:buFont typeface="Calibri"/>
              <a:buChar char="○"/>
              <a:tabLst>
                <a:tab algn="l" pos="0"/>
              </a:tabLst>
            </a:pPr>
            <a:r>
              <a:rPr b="0" lang="pt-BR" sz="1400" strike="noStrike" u="none">
                <a:solidFill>
                  <a:schemeClr val="dk1"/>
                </a:solidFill>
                <a:effectLst/>
                <a:uFillTx/>
                <a:latin typeface="Calibri"/>
                <a:ea typeface="Calibri"/>
              </a:rPr>
              <a:t>Declaro estar ciente de que o atendimento nos serviços de reabilitação do SUS possui duração finita, com início, meio e fim estabelecidos a partir do Projeto Terapêutico Singular (PTS).</a:t>
            </a:r>
            <a:endParaRPr b="0" lang="pt-BR" sz="1400" strike="noStrike" u="none">
              <a:solidFill>
                <a:srgbClr val="000000"/>
              </a:solidFill>
              <a:effectLst/>
              <a:uFillTx/>
              <a:latin typeface="Arial"/>
            </a:endParaRPr>
          </a:p>
          <a:p>
            <a:pPr lvl="1" marL="914400" indent="-317520" algn="just">
              <a:lnSpc>
                <a:spcPct val="115000"/>
              </a:lnSpc>
              <a:spcBef>
                <a:spcPts val="1001"/>
              </a:spcBef>
              <a:buClr>
                <a:srgbClr val="000000"/>
              </a:buClr>
              <a:buFont typeface="Calibri"/>
              <a:buChar char="○"/>
              <a:tabLst>
                <a:tab algn="l" pos="0"/>
              </a:tabLst>
            </a:pPr>
            <a:r>
              <a:rPr b="0" lang="pt-BR" sz="1400" strike="noStrike" u="none">
                <a:solidFill>
                  <a:schemeClr val="dk1"/>
                </a:solidFill>
                <a:effectLst/>
                <a:uFillTx/>
                <a:latin typeface="Calibri"/>
                <a:ea typeface="Calibri"/>
              </a:rPr>
              <a:t>Reconheço que a continuidade do tratamento depende do cumprimento das orientações e recomendações estabelecidas pela equipe. </a:t>
            </a:r>
            <a:endParaRPr b="0" lang="pt-BR" sz="1400" strike="noStrike" u="none">
              <a:solidFill>
                <a:srgbClr val="000000"/>
              </a:solidFill>
              <a:effectLst/>
              <a:uFillTx/>
              <a:latin typeface="Arial"/>
            </a:endParaRPr>
          </a:p>
          <a:p>
            <a:pPr marL="457200" indent="-317520">
              <a:lnSpc>
                <a:spcPct val="115000"/>
              </a:lnSpc>
              <a:spcBef>
                <a:spcPts val="1001"/>
              </a:spcBef>
              <a:buClr>
                <a:srgbClr val="000000"/>
              </a:buClr>
              <a:buFont typeface="Calibri"/>
              <a:buAutoNum type="arabicPeriod"/>
              <a:tabLst>
                <a:tab algn="l" pos="0"/>
              </a:tabLst>
            </a:pPr>
            <a:r>
              <a:rPr b="1" lang="pt-BR" sz="1400" strike="noStrike" u="none">
                <a:solidFill>
                  <a:schemeClr val="dk1"/>
                </a:solidFill>
                <a:effectLst/>
                <a:uFillTx/>
                <a:latin typeface="Calibri"/>
                <a:ea typeface="Calibri"/>
              </a:rPr>
              <a:t>Faltas sem Justificativa:</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Reconheço que 3 (três) faltas consecutivas ou não às sessões de terapia sem justificativa adequada podem resultar no desligamento do usuário do serviço de reabilitação.</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5 (cinco) faltas não consecutivas no período de 2 meses sem justificativa adequada podem resultar no desligamento do usuário.</a:t>
            </a:r>
            <a:endParaRPr b="0" lang="pt-BR" sz="1400" strike="noStrike" u="none">
              <a:solidFill>
                <a:srgbClr val="000000"/>
              </a:solidFill>
              <a:effectLst/>
              <a:uFillTx/>
              <a:latin typeface="Arial"/>
            </a:endParaRPr>
          </a:p>
          <a:p>
            <a:pPr algn="just">
              <a:lnSpc>
                <a:spcPct val="115000"/>
              </a:lnSpc>
              <a:tabLst>
                <a:tab algn="l" pos="0"/>
              </a:tabLst>
            </a:pPr>
            <a:endParaRPr b="0" lang="pt-BR" sz="1400" strike="noStrike" u="none">
              <a:solidFill>
                <a:srgbClr val="000000"/>
              </a:solidFill>
              <a:effectLst/>
              <a:uFillTx/>
              <a:latin typeface="Arial"/>
            </a:endParaRPr>
          </a:p>
        </p:txBody>
      </p:sp>
      <p:sp>
        <p:nvSpPr>
          <p:cNvPr id="271" name="Google Shape;404;g2d6d2d0a3b2_0_268"/>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72" name="Google Shape;405;g2d6d2d0a3b2_0_268"/>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3" name="Google Shape;410;g2d6d2d0a3b2_0_276"/>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74" name="Google Shape;411;g2d6d2d0a3b2_0_276"/>
          <p:cNvSpPr/>
          <p:nvPr/>
        </p:nvSpPr>
        <p:spPr>
          <a:xfrm>
            <a:off x="260280" y="7443720"/>
            <a:ext cx="6336720" cy="522720"/>
          </a:xfrm>
          <a:prstGeom prst="rect">
            <a:avLst/>
          </a:prstGeom>
          <a:noFill/>
          <a:ln w="0">
            <a:noFill/>
          </a:ln>
        </p:spPr>
        <p:style>
          <a:lnRef idx="0"/>
          <a:fillRef idx="0"/>
          <a:effectRef idx="0"/>
          <a:fontRef idx="minor"/>
        </p:style>
        <p:txBody>
          <a:bodyPr anchor="t">
            <a:spAutoFit/>
          </a:bodyPr>
          <a:p>
            <a:pPr algn="just">
              <a:lnSpc>
                <a:spcPct val="100000"/>
              </a:lnSpc>
              <a:tabLst>
                <a:tab algn="l" pos="0"/>
              </a:tabLst>
            </a:pPr>
            <a:endParaRPr b="0" lang="pt-BR" sz="1400" strike="noStrike" u="none">
              <a:solidFill>
                <a:srgbClr val="000000"/>
              </a:solidFill>
              <a:effectLst/>
              <a:uFillTx/>
              <a:latin typeface="Arial"/>
            </a:endParaRPr>
          </a:p>
          <a:p>
            <a:pPr algn="just">
              <a:lnSpc>
                <a:spcPct val="100000"/>
              </a:lnSpc>
              <a:tabLst>
                <a:tab algn="l" pos="0"/>
              </a:tabLst>
            </a:pPr>
            <a:endParaRPr b="0" lang="pt-BR" sz="1400" strike="noStrike" u="none">
              <a:solidFill>
                <a:srgbClr val="000000"/>
              </a:solidFill>
              <a:effectLst/>
              <a:uFillTx/>
              <a:latin typeface="Arial"/>
            </a:endParaRPr>
          </a:p>
        </p:txBody>
      </p:sp>
      <p:sp>
        <p:nvSpPr>
          <p:cNvPr id="275" name="PlaceHolder 1"/>
          <p:cNvSpPr>
            <a:spLocks noGrp="1"/>
          </p:cNvSpPr>
          <p:nvPr>
            <p:ph type="sldNum" idx="65"/>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6222706E-F008-423A-A8C9-C41B9569FE81}"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76" name="Google Shape;413;g2d6d2d0a3b2_0_276"/>
          <p:cNvSpPr/>
          <p:nvPr/>
        </p:nvSpPr>
        <p:spPr>
          <a:xfrm>
            <a:off x="343800" y="719640"/>
            <a:ext cx="6193800" cy="8718120"/>
          </a:xfrm>
          <a:prstGeom prst="rect">
            <a:avLst/>
          </a:prstGeom>
          <a:noFill/>
          <a:ln w="0">
            <a:noFill/>
          </a:ln>
        </p:spPr>
        <p:style>
          <a:lnRef idx="0"/>
          <a:fillRef idx="0"/>
          <a:effectRef idx="0"/>
          <a:fontRef idx="minor"/>
        </p:style>
        <p:txBody>
          <a:bodyPr tIns="91440" bIns="91440" anchor="t">
            <a:spAutoFit/>
          </a:bodyPr>
          <a:p>
            <a:pPr lvl="1" marL="914400" indent="-317520" algn="just">
              <a:lnSpc>
                <a:spcPct val="115000"/>
              </a:lnSpc>
              <a:spcBef>
                <a:spcPts val="1199"/>
              </a:spcBef>
              <a:buClr>
                <a:srgbClr val="000000"/>
              </a:buClr>
              <a:buFont typeface="Calibri"/>
              <a:buChar char="○"/>
            </a:pPr>
            <a:r>
              <a:rPr b="0" lang="pt-BR" sz="1400" strike="noStrike" u="none">
                <a:solidFill>
                  <a:schemeClr val="dk1"/>
                </a:solidFill>
                <a:effectLst/>
                <a:uFillTx/>
                <a:latin typeface="Calibri"/>
                <a:ea typeface="Calibri"/>
              </a:rPr>
              <a:t>Estou ciente de que a equipe se reserva o direito de analisar as circunstâncias das faltas e, se necessário, encaminhar o caso para discussão sobre a continuidade do tratamento.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4. </a:t>
            </a:r>
            <a:r>
              <a:rPr b="1" lang="pt-BR" sz="1400" strike="noStrike" u="none">
                <a:solidFill>
                  <a:schemeClr val="dk1"/>
                </a:solidFill>
                <a:effectLst/>
                <a:uFillTx/>
                <a:latin typeface="Calibri"/>
                <a:ea typeface="Calibri"/>
              </a:rPr>
              <a:t>	</a:t>
            </a:r>
            <a:r>
              <a:rPr b="1" lang="pt-BR" sz="1400" strike="noStrike" u="none">
                <a:solidFill>
                  <a:schemeClr val="dk1"/>
                </a:solidFill>
                <a:effectLst/>
                <a:uFillTx/>
                <a:latin typeface="Calibri"/>
                <a:ea typeface="Calibri"/>
              </a:rPr>
              <a:t>Apoio Familiar:</a:t>
            </a:r>
            <a:endParaRPr b="0" lang="pt-BR" sz="1400" strike="noStrike" u="none">
              <a:solidFill>
                <a:srgbClr val="000000"/>
              </a:solidFill>
              <a:effectLst/>
              <a:uFillTx/>
              <a:latin typeface="Arial"/>
            </a:endParaRPr>
          </a:p>
          <a:p>
            <a:pPr lvl="1" marL="914400" indent="-317520" algn="just">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Reconheço a importância do apoio familiar e da colaboração durante o processo de reabilitação e me comprometo a seguir as orientações da equipe multiprofissional para a continuidade do tratamento em casa.</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Estou ciente de que é minha responsabilidade promover um ambiente favorável ao desenvolvimento e bem-estar do usuário.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5.</a:t>
            </a:r>
            <a:r>
              <a:rPr b="1" lang="pt-BR" sz="1400" strike="noStrike" u="none">
                <a:solidFill>
                  <a:schemeClr val="dk1"/>
                </a:solidFill>
                <a:effectLst/>
                <a:uFillTx/>
                <a:latin typeface="Calibri"/>
                <a:ea typeface="Calibri"/>
              </a:rPr>
              <a:t>	</a:t>
            </a:r>
            <a:r>
              <a:rPr b="1" lang="pt-BR" sz="1400" strike="noStrike" u="none">
                <a:solidFill>
                  <a:schemeClr val="dk1"/>
                </a:solidFill>
                <a:effectLst/>
                <a:uFillTx/>
                <a:latin typeface="Calibri"/>
                <a:ea typeface="Calibri"/>
              </a:rPr>
              <a:t>Autorização para Tratamento:</a:t>
            </a:r>
            <a:endParaRPr b="0" lang="pt-BR" sz="1400" strike="noStrike" u="none">
              <a:solidFill>
                <a:srgbClr val="000000"/>
              </a:solidFill>
              <a:effectLst/>
              <a:uFillTx/>
              <a:latin typeface="Arial"/>
            </a:endParaRPr>
          </a:p>
          <a:p>
            <a:pPr lvl="1" marL="914400" indent="-317520" algn="just">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Autorizo a realização das intervenções terapêuticas necessárias ao tratamento do usuário, conforme prescrição e avaliação da equipe multiprofissional.</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Estou ciente de que o tratamento será conduzido por profissionais habilitados e que qualquer dúvida sobre o processo poderá ser esclarecida diretamente com a equipe.</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6.</a:t>
            </a:r>
            <a:r>
              <a:rPr b="1" lang="pt-BR" sz="1400" strike="noStrike" u="none">
                <a:solidFill>
                  <a:schemeClr val="dk1"/>
                </a:solidFill>
                <a:effectLst/>
                <a:uFillTx/>
                <a:latin typeface="Calibri"/>
                <a:ea typeface="Calibri"/>
              </a:rPr>
              <a:t>	</a:t>
            </a:r>
            <a:r>
              <a:rPr b="1" lang="pt-BR" sz="1400" strike="noStrike" u="none">
                <a:solidFill>
                  <a:schemeClr val="dk1"/>
                </a:solidFill>
                <a:effectLst/>
                <a:uFillTx/>
                <a:latin typeface="Calibri"/>
                <a:ea typeface="Calibri"/>
              </a:rPr>
              <a:t>Responsabilidade sobre Informações:</a:t>
            </a:r>
            <a:endParaRPr b="0" lang="pt-BR" sz="1400" strike="noStrike" u="none">
              <a:solidFill>
                <a:srgbClr val="000000"/>
              </a:solidFill>
              <a:effectLst/>
              <a:uFillTx/>
              <a:latin typeface="Arial"/>
            </a:endParaRPr>
          </a:p>
          <a:p>
            <a:pPr lvl="1" marL="914400" indent="-317520" algn="just">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Comprometo-me a fornecer informações verídicas e completas sobre a saúde e condições do usuário, que possam impactar no tratamento.</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Estou ciente de que a omissão ou falsidade nas informações prestadas pode comprometer a eficácia do tratamento.</a:t>
            </a:r>
            <a:endParaRPr b="0" lang="pt-BR" sz="1400" strike="noStrike" u="none">
              <a:solidFill>
                <a:srgbClr val="000000"/>
              </a:solidFill>
              <a:effectLst/>
              <a:uFillTx/>
              <a:latin typeface="Arial"/>
            </a:endParaRPr>
          </a:p>
          <a:p>
            <a:pPr algn="just">
              <a:lnSpc>
                <a:spcPct val="115000"/>
              </a:lnSpc>
              <a:spcBef>
                <a:spcPts val="1199"/>
              </a:spcBef>
              <a:tabLst>
                <a:tab algn="l" pos="0"/>
              </a:tabLst>
            </a:pPr>
            <a:r>
              <a:rPr b="1" lang="pt-BR" sz="1400" strike="noStrike" u="none">
                <a:solidFill>
                  <a:schemeClr val="dk1"/>
                </a:solidFill>
                <a:effectLst/>
                <a:uFillTx/>
                <a:latin typeface="Calibri"/>
                <a:ea typeface="Calibri"/>
              </a:rPr>
              <a:t>7.</a:t>
            </a:r>
            <a:r>
              <a:rPr b="1" lang="pt-BR" sz="1400" strike="noStrike" u="none">
                <a:solidFill>
                  <a:schemeClr val="dk1"/>
                </a:solidFill>
                <a:effectLst/>
                <a:uFillTx/>
                <a:latin typeface="Calibri"/>
                <a:ea typeface="Calibri"/>
              </a:rPr>
              <a:t>	</a:t>
            </a:r>
            <a:r>
              <a:rPr b="1" lang="pt-BR" sz="1400" strike="noStrike" u="none">
                <a:solidFill>
                  <a:schemeClr val="dk1"/>
                </a:solidFill>
                <a:effectLst/>
                <a:uFillTx/>
                <a:latin typeface="Calibri"/>
                <a:ea typeface="Calibri"/>
              </a:rPr>
              <a:t>Disposições Finais:</a:t>
            </a:r>
            <a:endParaRPr b="0" lang="pt-BR" sz="1400" strike="noStrike" u="none">
              <a:solidFill>
                <a:srgbClr val="000000"/>
              </a:solidFill>
              <a:effectLst/>
              <a:uFillTx/>
              <a:latin typeface="Arial"/>
            </a:endParaRPr>
          </a:p>
          <a:p>
            <a:pPr lvl="1" marL="914400" indent="-317520" algn="just">
              <a:lnSpc>
                <a:spcPct val="115000"/>
              </a:lnSpc>
              <a:spcBef>
                <a:spcPts val="1199"/>
              </a:spcBef>
              <a:buClr>
                <a:srgbClr val="000000"/>
              </a:buClr>
              <a:buFont typeface="Calibri"/>
              <a:buChar char="○"/>
              <a:tabLst>
                <a:tab algn="l" pos="0"/>
              </a:tabLst>
            </a:pPr>
            <a:r>
              <a:rPr b="0" lang="pt-BR" sz="1400" strike="noStrike" u="none">
                <a:solidFill>
                  <a:schemeClr val="dk1"/>
                </a:solidFill>
                <a:effectLst/>
                <a:uFillTx/>
                <a:latin typeface="Calibri"/>
                <a:ea typeface="Calibri"/>
              </a:rPr>
              <a:t>Este Termo de Responsabilidade é firmado em duas vias de igual teor e forma, ficando uma via em poder do responsável e outra arquivada na instituição de reabilitação.</a:t>
            </a:r>
            <a:endParaRPr b="0" lang="pt-BR" sz="1400" strike="noStrike" u="none">
              <a:solidFill>
                <a:srgbClr val="000000"/>
              </a:solidFill>
              <a:effectLst/>
              <a:uFillTx/>
              <a:latin typeface="Arial"/>
            </a:endParaRPr>
          </a:p>
          <a:p>
            <a:pPr lvl="1" marL="914400" indent="-317520" algn="just">
              <a:lnSpc>
                <a:spcPct val="115000"/>
              </a:lnSpc>
              <a:buClr>
                <a:srgbClr val="000000"/>
              </a:buClr>
              <a:buFont typeface="Calibri"/>
              <a:buChar char="○"/>
              <a:tabLst>
                <a:tab algn="l" pos="0"/>
              </a:tabLst>
            </a:pPr>
            <a:r>
              <a:rPr b="0" lang="pt-BR" sz="1400" strike="noStrike" u="none">
                <a:solidFill>
                  <a:schemeClr val="dk1"/>
                </a:solidFill>
                <a:effectLst/>
                <a:uFillTx/>
                <a:latin typeface="Calibri"/>
                <a:ea typeface="Calibri"/>
              </a:rPr>
              <a:t>O presente documento é válido durante todo o período em que o usuário estiver em tratamento na instituição.</a:t>
            </a:r>
            <a:endParaRPr b="0" lang="pt-BR" sz="1400" strike="noStrike" u="none">
              <a:solidFill>
                <a:srgbClr val="000000"/>
              </a:solidFill>
              <a:effectLst/>
              <a:uFillTx/>
              <a:latin typeface="Arial"/>
            </a:endParaRPr>
          </a:p>
          <a:p>
            <a:pPr algn="ctr">
              <a:lnSpc>
                <a:spcPct val="115000"/>
              </a:lnSpc>
              <a:spcBef>
                <a:spcPts val="1199"/>
              </a:spcBef>
              <a:tabLst>
                <a:tab algn="l" pos="0"/>
              </a:tabLst>
            </a:pPr>
            <a:r>
              <a:rPr b="0" lang="pt-BR" sz="900" strike="noStrike" u="none">
                <a:solidFill>
                  <a:schemeClr val="dk1"/>
                </a:solidFill>
                <a:effectLst/>
                <a:uFillTx/>
                <a:latin typeface="Calibri"/>
                <a:ea typeface="Calibri"/>
              </a:rPr>
              <a:t>                               </a:t>
            </a:r>
            <a:r>
              <a:rPr b="1" lang="pt-BR" sz="900" strike="noStrike" u="none">
                <a:solidFill>
                  <a:schemeClr val="dk1"/>
                </a:solidFill>
                <a:effectLst/>
                <a:uFillTx/>
                <a:latin typeface="Calibri"/>
                <a:ea typeface="Calibri"/>
              </a:rPr>
              <a:t>  Local e Data:               Assinatura do Responsável:                Nome do Responsável:</a:t>
            </a:r>
            <a:endParaRPr b="0" lang="pt-BR" sz="900" strike="noStrike" u="none">
              <a:solidFill>
                <a:srgbClr val="000000"/>
              </a:solidFill>
              <a:effectLst/>
              <a:uFillTx/>
              <a:latin typeface="Arial"/>
            </a:endParaRPr>
          </a:p>
          <a:p>
            <a:pPr algn="ctr">
              <a:lnSpc>
                <a:spcPct val="115000"/>
              </a:lnSpc>
              <a:tabLst>
                <a:tab algn="l" pos="0"/>
              </a:tabLst>
            </a:pPr>
            <a:r>
              <a:rPr b="1" lang="pt-BR" sz="900" strike="noStrike" u="none">
                <a:solidFill>
                  <a:schemeClr val="dk1"/>
                </a:solidFill>
                <a:effectLst/>
                <a:uFillTx/>
                <a:latin typeface="Calibri"/>
                <a:ea typeface="Calibri"/>
              </a:rPr>
              <a:t>     Nome do Profissional:                                   Cargo:</a:t>
            </a:r>
            <a:endParaRPr b="0" lang="pt-BR" sz="900" strike="noStrike" u="none">
              <a:solidFill>
                <a:srgbClr val="000000"/>
              </a:solidFill>
              <a:effectLst/>
              <a:uFillTx/>
              <a:latin typeface="Arial"/>
            </a:endParaRPr>
          </a:p>
          <a:p>
            <a:pPr>
              <a:lnSpc>
                <a:spcPct val="115000"/>
              </a:lnSpc>
              <a:spcAft>
                <a:spcPts val="1199"/>
              </a:spcAft>
              <a:tabLst>
                <a:tab algn="l" pos="0"/>
              </a:tabLst>
            </a:pPr>
            <a:endParaRPr b="0" lang="pt-BR" sz="900" strike="noStrike" u="none">
              <a:solidFill>
                <a:srgbClr val="000000"/>
              </a:solidFill>
              <a:effectLst/>
              <a:uFillTx/>
              <a:latin typeface="Arial"/>
            </a:endParaRPr>
          </a:p>
        </p:txBody>
      </p:sp>
      <p:sp>
        <p:nvSpPr>
          <p:cNvPr id="277" name="Google Shape;414;g2d6d2d0a3b2_0_276"/>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78" name="Google Shape;415;g2d6d2d0a3b2_0_276"/>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9" name="Google Shape;420;g2d6d2d0a3b2_0_284"/>
          <p:cNvSpPr/>
          <p:nvPr/>
        </p:nvSpPr>
        <p:spPr>
          <a:xfrm>
            <a:off x="0" y="9759960"/>
            <a:ext cx="6881400" cy="166320"/>
          </a:xfrm>
          <a:prstGeom prst="rect">
            <a:avLst/>
          </a:prstGeom>
          <a:solidFill>
            <a:srgbClr val="385623"/>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80" name="Google Shape;421;g2d6d2d0a3b2_0_284"/>
          <p:cNvSpPr/>
          <p:nvPr/>
        </p:nvSpPr>
        <p:spPr>
          <a:xfrm>
            <a:off x="177480" y="1009800"/>
            <a:ext cx="6468480" cy="8646480"/>
          </a:xfrm>
          <a:prstGeom prst="rect">
            <a:avLst/>
          </a:prstGeom>
          <a:noFill/>
          <a:ln w="0">
            <a:noFill/>
          </a:ln>
        </p:spPr>
        <p:style>
          <a:lnRef idx="0"/>
          <a:fillRef idx="0"/>
          <a:effectRef idx="0"/>
          <a:fontRef idx="minor"/>
        </p:style>
        <p:txBody>
          <a:bodyPr anchor="t">
            <a:noAutofit/>
          </a:bodyPr>
          <a:p>
            <a:pPr algn="ctr">
              <a:lnSpc>
                <a:spcPct val="150000"/>
              </a:lnSpc>
              <a:tabLst>
                <a:tab algn="l" pos="0"/>
              </a:tabLst>
            </a:pPr>
            <a:r>
              <a:rPr b="1" lang="pt-BR" sz="1800" strike="noStrike" u="none">
                <a:solidFill>
                  <a:schemeClr val="dk1"/>
                </a:solidFill>
                <a:effectLst/>
                <a:uFillTx/>
                <a:latin typeface="Calibri"/>
                <a:ea typeface="Calibri"/>
              </a:rPr>
              <a:t>REFERÊNCIAS</a:t>
            </a:r>
            <a:endParaRPr b="0" lang="pt-BR" sz="1800" strike="noStrike" u="none">
              <a:solidFill>
                <a:srgbClr val="000000"/>
              </a:solidFill>
              <a:effectLst/>
              <a:uFillTx/>
              <a:latin typeface="Arial"/>
            </a:endParaRPr>
          </a:p>
          <a:p>
            <a:pPr marL="457200" indent="-317520" algn="just">
              <a:lnSpc>
                <a:spcPct val="115000"/>
              </a:lnSpc>
              <a:spcBef>
                <a:spcPts val="1199"/>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BRASIL. Lei nº 13.146, de 6 de julho de 2015. Lei Brasileira de Inclusão da Pessoa com Deficiência.</a:t>
            </a: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BRASIL. Instrutivo de Reabilitação auditiva, Física, Intelectual e Visual. Centros Especializados em Reabilitação e Oficinas Ortopédicas. Referências: Portaria de Consolidação nº 3/GM/MS, de 28 de setembro de 2017. Versão 3.0 atualizado em agosto de 2020. </a:t>
            </a: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BRASIL. MINISTÉRIO DA SAÚDE. Diretrizes de Atenção à Reabilitação da pessoa com transtornos do espectro do autismo (TEA). Brasília: Ministério da Saúde, 2014</a:t>
            </a: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Organização Mundial da Saúde (OMS). (2011). Classificação Internacional de Funcionalidade, Incapacidade e Saúde (CIF)</a:t>
            </a:r>
            <a:endParaRPr b="0" lang="pt-BR" sz="1400" strike="noStrike" u="none">
              <a:solidFill>
                <a:srgbClr val="000000"/>
              </a:solidFill>
              <a:effectLst/>
              <a:uFillTx/>
              <a:latin typeface="Arial"/>
            </a:endParaRPr>
          </a:p>
          <a:p>
            <a:pPr marL="457200" indent="-317520" algn="just">
              <a:lnSpc>
                <a:spcPct val="115000"/>
              </a:lnSpc>
              <a:spcBef>
                <a:spcPts val="1001"/>
              </a:spcBef>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BRASIL. MINISTÉRIO DA SAÚDE. Secretaria de atenção à Saúde. Política Nacional de Saúde da Pessoa com Deficiência/Ministério da Saúde, Secretaria de Atenção à Saúde Brasília: Editora Ministério da Saúde, 2010</a:t>
            </a:r>
            <a:endParaRPr b="0" lang="pt-BR" sz="1400" strike="noStrike" u="none">
              <a:solidFill>
                <a:srgbClr val="000000"/>
              </a:solidFill>
              <a:effectLst/>
              <a:uFillTx/>
              <a:latin typeface="Arial"/>
            </a:endParaRPr>
          </a:p>
          <a:p>
            <a:pPr marL="457200" indent="-317520" algn="just">
              <a:lnSpc>
                <a:spcPct val="115000"/>
              </a:lnSpc>
              <a:spcBef>
                <a:spcPts val="1199"/>
              </a:spcBef>
              <a:spcAft>
                <a:spcPts val="1001"/>
              </a:spcAft>
              <a:buClr>
                <a:srgbClr val="000000"/>
              </a:buClr>
              <a:buFont typeface="Calibri"/>
              <a:buAutoNum type="arabicPeriod"/>
              <a:tabLst>
                <a:tab algn="l" pos="0"/>
              </a:tabLst>
            </a:pPr>
            <a:r>
              <a:rPr b="0" lang="pt-BR" sz="1400" strike="noStrike" u="none">
                <a:solidFill>
                  <a:schemeClr val="dk1"/>
                </a:solidFill>
                <a:effectLst/>
                <a:uFillTx/>
                <a:latin typeface="Calibri"/>
                <a:ea typeface="Calibri"/>
              </a:rPr>
              <a:t>RIO GRANDE DO SUL. Resolução CIB/RS n° 322/19. Anexo único - Diretrizes da Reabilitação Intelectual do Estado do Rio Grande do Sul - Atenção à Pessoa com Deficiência Intelectual e/ou Transtorno do Espectro Autista. Disponível em www.saude.rs.gov.br, acesso em 06/2024. </a:t>
            </a:r>
            <a:endParaRPr b="0" lang="pt-BR" sz="1400" strike="noStrike" u="none">
              <a:solidFill>
                <a:srgbClr val="000000"/>
              </a:solidFill>
              <a:effectLst/>
              <a:uFillTx/>
              <a:latin typeface="Arial"/>
            </a:endParaRPr>
          </a:p>
        </p:txBody>
      </p:sp>
      <p:sp>
        <p:nvSpPr>
          <p:cNvPr id="281" name="PlaceHolder 1"/>
          <p:cNvSpPr>
            <a:spLocks noGrp="1"/>
          </p:cNvSpPr>
          <p:nvPr>
            <p:ph type="sldNum" idx="66"/>
          </p:nvPr>
        </p:nvSpPr>
        <p:spPr>
          <a:xfrm>
            <a:off x="5284800" y="9354960"/>
            <a:ext cx="1542960" cy="526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pt-BR" sz="1200" strike="noStrike" u="none">
                <a:solidFill>
                  <a:schemeClr val="dk1"/>
                </a:solidFill>
                <a:effectLst/>
                <a:uFillTx/>
                <a:latin typeface="Calibri"/>
                <a:ea typeface="Calibri"/>
              </a:defRPr>
            </a:lvl1pPr>
          </a:lstStyle>
          <a:p>
            <a:pPr indent="0" algn="r">
              <a:lnSpc>
                <a:spcPct val="100000"/>
              </a:lnSpc>
              <a:buNone/>
              <a:tabLst>
                <a:tab algn="l" pos="0"/>
              </a:tabLst>
            </a:pPr>
            <a:fld id="{143D2F46-2045-443D-B175-691056E2699D}" type="slidenum">
              <a:rPr b="0" lang="pt-BR" sz="1200" strike="noStrike" u="none">
                <a:solidFill>
                  <a:schemeClr val="dk1"/>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282" name="Google Shape;423;g2d6d2d0a3b2_0_284"/>
          <p:cNvSpPr/>
          <p:nvPr/>
        </p:nvSpPr>
        <p:spPr>
          <a:xfrm>
            <a:off x="0" y="9759960"/>
            <a:ext cx="6881400" cy="166320"/>
          </a:xfrm>
          <a:prstGeom prst="rect">
            <a:avLst/>
          </a:prstGeom>
          <a:solidFill>
            <a:srgbClr val="6d9eeb"/>
          </a:solidFill>
          <a:ln w="0">
            <a:noFill/>
          </a:ln>
        </p:spPr>
        <p:style>
          <a:lnRef idx="0"/>
          <a:fillRef idx="0"/>
          <a:effectRef idx="0"/>
          <a:fontRef idx="minor"/>
        </p:style>
        <p:txBody>
          <a:bodyPr tIns="83160" bIns="83160" anchor="ctr">
            <a:noAutofit/>
          </a:bodyPr>
          <a:p>
            <a:pPr algn="ctr">
              <a:lnSpc>
                <a:spcPct val="100000"/>
              </a:lnSpc>
              <a:tabLst>
                <a:tab algn="l" pos="0"/>
              </a:tabLst>
            </a:pPr>
            <a:endParaRPr b="0" lang="pt-BR" sz="1400" strike="noStrike" u="none">
              <a:solidFill>
                <a:srgbClr val="ffffff"/>
              </a:solidFill>
              <a:effectLst/>
              <a:uFillTx/>
              <a:latin typeface="Arial"/>
            </a:endParaRPr>
          </a:p>
        </p:txBody>
      </p:sp>
      <p:sp>
        <p:nvSpPr>
          <p:cNvPr id="283" name="Google Shape;424;g2d6d2d0a3b2_0_284"/>
          <p:cNvSpPr/>
          <p:nvPr/>
        </p:nvSpPr>
        <p:spPr>
          <a:xfrm rot="21430800">
            <a:off x="-9360" y="-236880"/>
            <a:ext cx="6870600" cy="1015920"/>
          </a:xfrm>
          <a:prstGeom prst="wave">
            <a:avLst>
              <a:gd name="adj1" fmla="val 12500"/>
              <a:gd name="adj2" fmla="val 0"/>
            </a:avLst>
          </a:prstGeom>
          <a:solidFill>
            <a:srgbClr val="6d9eeb"/>
          </a:solidFill>
          <a:ln w="12700">
            <a:solidFill>
              <a:srgbClr val="6d9eeb"/>
            </a:solidFill>
            <a:miter/>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4" name="Google Shape;430;g2d6d2d0a3b2_0_291"/>
          <p:cNvSpPr/>
          <p:nvPr/>
        </p:nvSpPr>
        <p:spPr>
          <a:xfrm>
            <a:off x="955440" y="0"/>
            <a:ext cx="5902560" cy="9905760"/>
          </a:xfrm>
          <a:prstGeom prst="rect">
            <a:avLst/>
          </a:prstGeom>
          <a:solidFill>
            <a:srgbClr val="a4c2f4"/>
          </a:solidFill>
          <a:ln w="0">
            <a:noFill/>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000000"/>
              </a:solidFill>
              <a:effectLst/>
              <a:uFillTx/>
              <a:latin typeface="Arial"/>
            </a:endParaRPr>
          </a:p>
        </p:txBody>
      </p:sp>
      <p:sp>
        <p:nvSpPr>
          <p:cNvPr id="285" name="Google Shape;431;g2d6d2d0a3b2_0_291"/>
          <p:cNvSpPr/>
          <p:nvPr/>
        </p:nvSpPr>
        <p:spPr>
          <a:xfrm rot="5400000">
            <a:off x="-4390560" y="3762360"/>
            <a:ext cx="9905760" cy="2380680"/>
          </a:xfrm>
          <a:prstGeom prst="wave">
            <a:avLst>
              <a:gd name="adj1" fmla="val 12500"/>
              <a:gd name="adj2" fmla="val 0"/>
            </a:avLst>
          </a:prstGeom>
          <a:solidFill>
            <a:srgbClr val="6d9eeb"/>
          </a:solidFill>
          <a:ln w="0">
            <a:noFill/>
          </a:ln>
        </p:spPr>
        <p:style>
          <a:lnRef idx="0"/>
          <a:fillRef idx="0"/>
          <a:effectRef idx="0"/>
          <a:fontRef idx="minor"/>
        </p:style>
        <p:txBody>
          <a:bodyPr anchor="ctr">
            <a:noAutofit/>
          </a:bodyPr>
          <a:p>
            <a:pPr algn="ctr">
              <a:lnSpc>
                <a:spcPct val="100000"/>
              </a:lnSpc>
              <a:tabLst>
                <a:tab algn="l" pos="0"/>
              </a:tabLst>
            </a:pPr>
            <a:endParaRPr b="0" lang="pt-BR" sz="1400" strike="noStrike" u="none">
              <a:solidFill>
                <a:srgbClr val="ffffff"/>
              </a:solidFill>
              <a:effectLst/>
              <a:uFillTx/>
              <a:latin typeface="Arial"/>
            </a:endParaRPr>
          </a:p>
        </p:txBody>
      </p:sp>
      <p:graphicFrame>
        <p:nvGraphicFramePr>
          <p:cNvPr id="286" name="Google Shape;432;g2d6d2d0a3b2_0_291"/>
          <p:cNvGraphicFramePr/>
          <p:nvPr/>
        </p:nvGraphicFramePr>
        <p:xfrm>
          <a:off x="1607760" y="6401520"/>
          <a:ext cx="5008680" cy="3059280"/>
        </p:xfrm>
        <a:graphic>
          <a:graphicData uri="http://schemas.openxmlformats.org/drawingml/2006/table">
            <a:tbl>
              <a:tblPr/>
              <a:tblGrid>
                <a:gridCol w="5008320"/>
              </a:tblGrid>
              <a:tr h="1600920">
                <a:tc>
                  <a:txBody>
                    <a:bodyPr lIns="37800" rIns="37800" tIns="37800" bIns="37800" anchor="t">
                      <a:noAutofit/>
                    </a:bodyPr>
                    <a:p>
                      <a:pPr algn="r">
                        <a:lnSpc>
                          <a:spcPct val="100000"/>
                        </a:lnSpc>
                        <a:spcBef>
                          <a:spcPts val="1199"/>
                        </a:spcBef>
                        <a:tabLst>
                          <a:tab algn="l" pos="0"/>
                        </a:tabLst>
                      </a:pPr>
                      <a:r>
                        <a:rPr b="1" lang="pt-BR" sz="1200" strike="noStrike" u="none">
                          <a:solidFill>
                            <a:srgbClr val="000000"/>
                          </a:solidFill>
                          <a:effectLst/>
                          <a:uFillTx/>
                          <a:latin typeface="Arial"/>
                          <a:ea typeface="Arial"/>
                        </a:rPr>
                        <a:t>Elaborado por:</a:t>
                      </a:r>
                      <a:endParaRPr b="0" lang="pt-BR" sz="1200" strike="noStrike" u="none">
                        <a:solidFill>
                          <a:srgbClr val="000000"/>
                        </a:solidFill>
                        <a:effectLst/>
                        <a:uFillTx/>
                        <a:latin typeface="Arial"/>
                      </a:endParaRPr>
                    </a:p>
                    <a:p>
                      <a:pPr algn="r">
                        <a:lnSpc>
                          <a:spcPct val="115000"/>
                        </a:lnSpc>
                        <a:spcBef>
                          <a:spcPts val="1199"/>
                        </a:spcBef>
                        <a:tabLst>
                          <a:tab algn="l" pos="0"/>
                        </a:tabLst>
                      </a:pPr>
                      <a:r>
                        <a:rPr b="0" lang="pt-BR" sz="1200" strike="noStrike" u="none">
                          <a:solidFill>
                            <a:srgbClr val="000000"/>
                          </a:solidFill>
                          <a:effectLst/>
                          <a:uFillTx/>
                          <a:latin typeface="Arial"/>
                          <a:ea typeface="Arial"/>
                        </a:rPr>
                        <a:t>Lilian Rocha Gomes Tavares</a:t>
                      </a:r>
                      <a:endParaRPr b="0" lang="pt-BR" sz="1200" strike="noStrike" u="none">
                        <a:solidFill>
                          <a:srgbClr val="000000"/>
                        </a:solidFill>
                        <a:effectLst/>
                        <a:uFillTx/>
                        <a:latin typeface="Arial"/>
                      </a:endParaRPr>
                    </a:p>
                    <a:p>
                      <a:pPr algn="r">
                        <a:lnSpc>
                          <a:spcPct val="115000"/>
                        </a:lnSpc>
                        <a:tabLst>
                          <a:tab algn="l" pos="0"/>
                        </a:tabLst>
                      </a:pPr>
                      <a:r>
                        <a:rPr b="0" lang="pt-BR" sz="1200" strike="noStrike" u="none">
                          <a:solidFill>
                            <a:srgbClr val="000000"/>
                          </a:solidFill>
                          <a:effectLst/>
                          <a:uFillTx/>
                          <a:latin typeface="Arial"/>
                          <a:ea typeface="Arial"/>
                        </a:rPr>
                        <a:t>Mariana Dumer Borges</a:t>
                      </a:r>
                      <a:endParaRPr b="0" lang="pt-BR" sz="1200" strike="noStrike" u="none">
                        <a:solidFill>
                          <a:srgbClr val="000000"/>
                        </a:solidFill>
                        <a:effectLst/>
                        <a:uFillTx/>
                        <a:latin typeface="Arial"/>
                      </a:endParaRPr>
                    </a:p>
                    <a:p>
                      <a:pPr algn="r">
                        <a:lnSpc>
                          <a:spcPct val="115000"/>
                        </a:lnSpc>
                        <a:tabLst>
                          <a:tab algn="l" pos="0"/>
                        </a:tabLst>
                      </a:pPr>
                      <a:r>
                        <a:rPr b="0" lang="pt-BR" sz="1200" strike="noStrike" u="none">
                          <a:solidFill>
                            <a:srgbClr val="000000"/>
                          </a:solidFill>
                          <a:effectLst/>
                          <a:uFillTx/>
                          <a:latin typeface="Arial"/>
                          <a:ea typeface="Arial"/>
                        </a:rPr>
                        <a:t>Mariana Tourinho Vargas</a:t>
                      </a:r>
                      <a:endParaRPr b="0" lang="pt-BR" sz="1200" strike="noStrike" u="none">
                        <a:solidFill>
                          <a:srgbClr val="000000"/>
                        </a:solidFill>
                        <a:effectLst/>
                        <a:uFillTx/>
                        <a:latin typeface="Arial"/>
                      </a:endParaRPr>
                    </a:p>
                    <a:p>
                      <a:pPr algn="r">
                        <a:lnSpc>
                          <a:spcPct val="115000"/>
                        </a:lnSpc>
                        <a:tabLst>
                          <a:tab algn="l" pos="0"/>
                        </a:tabLst>
                      </a:pPr>
                      <a:endParaRPr b="0" lang="pt-BR" sz="1200" strike="noStrike" u="none">
                        <a:solidFill>
                          <a:srgbClr val="000000"/>
                        </a:solidFill>
                        <a:effectLst/>
                        <a:uFillTx/>
                        <a:latin typeface="Arial"/>
                      </a:endParaRPr>
                    </a:p>
                  </a:txBody>
                  <a:tcPr anchor="t" marL="37800" marR="37800" marT="37800" marB="37800">
                    <a:lnL w="12240">
                      <a:solidFill>
                        <a:srgbClr val="000000"/>
                      </a:solidFill>
                      <a:prstDash val="solid"/>
                    </a:lnL>
                    <a:lnR w="12240">
                      <a:solidFill>
                        <a:srgbClr val="000000"/>
                      </a:solidFill>
                      <a:prstDash val="solid"/>
                    </a:lnR>
                    <a:lnT w="12240">
                      <a:solidFill>
                        <a:srgbClr val="000000"/>
                      </a:solidFill>
                      <a:prstDash val="solid"/>
                    </a:lnT>
                    <a:lnB>
                      <a:noFill/>
                    </a:lnB>
                    <a:noFill/>
                  </a:tcPr>
                </a:tc>
              </a:tr>
              <a:tr h="1458360">
                <a:tc>
                  <a:txBody>
                    <a:bodyPr lIns="37800" rIns="37800" tIns="37800" bIns="37800" anchor="t">
                      <a:noAutofit/>
                    </a:bodyPr>
                    <a:p>
                      <a:pPr algn="r">
                        <a:lnSpc>
                          <a:spcPct val="100000"/>
                        </a:lnSpc>
                        <a:spcBef>
                          <a:spcPts val="1199"/>
                        </a:spcBef>
                        <a:tabLst>
                          <a:tab algn="l" pos="0"/>
                        </a:tabLst>
                      </a:pPr>
                      <a:r>
                        <a:rPr b="1" lang="pt-BR" sz="1200" strike="noStrike" u="none">
                          <a:solidFill>
                            <a:srgbClr val="000000"/>
                          </a:solidFill>
                          <a:effectLst/>
                          <a:uFillTx/>
                          <a:latin typeface="Arial"/>
                          <a:ea typeface="Arial"/>
                        </a:rPr>
                        <a:t>Revisado por:</a:t>
                      </a:r>
                      <a:endParaRPr b="0" lang="pt-BR" sz="1200" strike="noStrike" u="none">
                        <a:solidFill>
                          <a:srgbClr val="000000"/>
                        </a:solidFill>
                        <a:effectLst/>
                        <a:uFillTx/>
                        <a:latin typeface="Arial"/>
                      </a:endParaRPr>
                    </a:p>
                    <a:p>
                      <a:pPr algn="r">
                        <a:lnSpc>
                          <a:spcPct val="115000"/>
                        </a:lnSpc>
                        <a:spcBef>
                          <a:spcPts val="1199"/>
                        </a:spcBef>
                        <a:tabLst>
                          <a:tab algn="l" pos="0"/>
                        </a:tabLst>
                      </a:pPr>
                      <a:r>
                        <a:rPr b="0" lang="pt-BR" sz="1200" strike="noStrike" u="none">
                          <a:solidFill>
                            <a:srgbClr val="000000"/>
                          </a:solidFill>
                          <a:effectLst/>
                          <a:uFillTx/>
                          <a:latin typeface="Arial"/>
                          <a:ea typeface="Arial"/>
                        </a:rPr>
                        <a:t>RAPCD</a:t>
                      </a:r>
                      <a:endParaRPr b="0" lang="pt-BR" sz="1200" strike="noStrike" u="none">
                        <a:solidFill>
                          <a:srgbClr val="000000"/>
                        </a:solidFill>
                        <a:effectLst/>
                        <a:uFillTx/>
                        <a:latin typeface="Arial"/>
                      </a:endParaRPr>
                    </a:p>
                    <a:p>
                      <a:pPr algn="r">
                        <a:lnSpc>
                          <a:spcPct val="115000"/>
                        </a:lnSpc>
                        <a:tabLst>
                          <a:tab algn="l" pos="0"/>
                        </a:tabLst>
                      </a:pPr>
                      <a:r>
                        <a:rPr b="0" lang="pt-BR" sz="1200" strike="noStrike" u="none">
                          <a:solidFill>
                            <a:srgbClr val="000000"/>
                          </a:solidFill>
                          <a:effectLst/>
                          <a:uFillTx/>
                          <a:latin typeface="Arial"/>
                          <a:ea typeface="Arial"/>
                        </a:rPr>
                        <a:t>Coordenação Centro de Reabilitação CERENEPE,</a:t>
                      </a:r>
                      <a:endParaRPr b="0" lang="pt-BR" sz="1200" strike="noStrike" u="none">
                        <a:solidFill>
                          <a:srgbClr val="000000"/>
                        </a:solidFill>
                        <a:effectLst/>
                        <a:uFillTx/>
                        <a:latin typeface="Arial"/>
                      </a:endParaRPr>
                    </a:p>
                    <a:p>
                      <a:pPr algn="r">
                        <a:lnSpc>
                          <a:spcPct val="115000"/>
                        </a:lnSpc>
                        <a:tabLst>
                          <a:tab algn="l" pos="0"/>
                        </a:tabLst>
                      </a:pPr>
                      <a:r>
                        <a:rPr b="0" lang="pt-BR" sz="1200" strike="noStrike" u="none">
                          <a:solidFill>
                            <a:schemeClr val="dk1"/>
                          </a:solidFill>
                          <a:effectLst/>
                          <a:uFillTx/>
                          <a:latin typeface="Arial"/>
                          <a:ea typeface="Arial"/>
                        </a:rPr>
                        <a:t>Coordenação Centro de Reabilitação </a:t>
                      </a:r>
                      <a:r>
                        <a:rPr b="0" lang="pt-BR" sz="1200" strike="noStrike" u="none">
                          <a:solidFill>
                            <a:srgbClr val="000000"/>
                          </a:solidFill>
                          <a:effectLst/>
                          <a:uFillTx/>
                          <a:latin typeface="Arial"/>
                          <a:ea typeface="Arial"/>
                        </a:rPr>
                        <a:t>APAE </a:t>
                      </a:r>
                      <a:endParaRPr b="0" lang="pt-BR" sz="1200" strike="noStrike" u="none">
                        <a:solidFill>
                          <a:srgbClr val="000000"/>
                        </a:solidFill>
                        <a:effectLst/>
                        <a:uFillTx/>
                        <a:latin typeface="Arial"/>
                      </a:endParaRPr>
                    </a:p>
                    <a:p>
                      <a:pPr algn="r">
                        <a:lnSpc>
                          <a:spcPct val="115000"/>
                        </a:lnSpc>
                        <a:tabLst>
                          <a:tab algn="l" pos="0"/>
                        </a:tabLst>
                      </a:pPr>
                      <a:r>
                        <a:rPr b="0" lang="pt-BR" sz="1200" strike="noStrike" u="none">
                          <a:solidFill>
                            <a:srgbClr val="000000"/>
                          </a:solidFill>
                          <a:effectLst/>
                          <a:uFillTx/>
                          <a:latin typeface="Arial"/>
                          <a:ea typeface="Arial"/>
                        </a:rPr>
                        <a:t>NUMESC</a:t>
                      </a:r>
                      <a:endParaRPr b="0" lang="pt-BR" sz="1200" strike="noStrike" u="none">
                        <a:solidFill>
                          <a:srgbClr val="000000"/>
                        </a:solidFill>
                        <a:effectLst/>
                        <a:uFillTx/>
                        <a:latin typeface="Arial"/>
                      </a:endParaRPr>
                    </a:p>
                  </a:txBody>
                  <a:tcPr anchor="t" marL="37800" marR="37800" marT="37800" marB="37800">
                    <a:lnL w="12240">
                      <a:solidFill>
                        <a:srgbClr val="000000"/>
                      </a:solidFill>
                      <a:prstDash val="solid"/>
                    </a:lnL>
                    <a:lnR w="12240">
                      <a:solidFill>
                        <a:srgbClr val="000000"/>
                      </a:solidFill>
                      <a:prstDash val="solid"/>
                    </a:lnR>
                    <a:lnT>
                      <a:noFill/>
                    </a:lnT>
                    <a:lnB w="12240">
                      <a:solidFill>
                        <a:srgbClr val="000000"/>
                      </a:solidFill>
                      <a:prstDash val="solid"/>
                    </a:lnB>
                    <a:noFill/>
                  </a:tcPr>
                </a:tc>
              </a:tr>
            </a:tbl>
          </a:graphicData>
        </a:graphic>
      </p:graphicFrame>
      <p:pic>
        <p:nvPicPr>
          <p:cNvPr id="287" name="Google Shape;433;g2d6d2d0a3b2_0_291" descr=""/>
          <p:cNvPicPr/>
          <p:nvPr/>
        </p:nvPicPr>
        <p:blipFill>
          <a:blip r:embed="rId1"/>
          <a:stretch/>
        </p:blipFill>
        <p:spPr>
          <a:xfrm>
            <a:off x="2017800" y="597600"/>
            <a:ext cx="4188240" cy="4188240"/>
          </a:xfrm>
          <a:prstGeom prst="rect">
            <a:avLst/>
          </a:prstGeom>
          <a:noFill/>
          <a:ln w="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xmlns:r="http://schemas.openxmlformats.org/officeDocument/2006/relationships" name="Tema do Office">
  <a:themeElements>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pitchFamily="0" charset="1"/>
        <a:ea typeface=""/>
        <a:cs typeface=""/>
      </a:majorFont>
      <a:minorFont>
        <a:latin typeface="Arial"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12.xml><?xml version="1.0" encoding="utf-8"?>
<a:theme xmlns:a="http://schemas.openxmlformats.org/drawingml/2006/main" xmlns:r="http://schemas.openxmlformats.org/officeDocument/2006/relationships"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pitchFamily="0" charset="1"/>
        <a:ea typeface="DejaVu Sans" pitchFamily="0" charset="1"/>
        <a:cs typeface="DejaVu Sans" pitchFamily="0" charset="1"/>
      </a:majorFont>
      <a:minorFont>
        <a:latin typeface="Arial" pitchFamily="0" charset="1"/>
        <a:ea typeface="DejaVu Sans" pitchFamily="0" charset="1"/>
        <a:cs typeface="DejaVu Sans" pitchFamily="0" charset="1"/>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Template/>
  <TotalTime>0</TotalTime>
  <Application>LibreOffice/25.8.3.2$Windows_X86_64 LibreOffice_project/8ca8d55c161d602844f5428fa4b58097424e324e</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2021-05-24T19:17:00Z</dcterms:created>
  <dc:creator>Luciana Nunes Soares</dc:creator>
  <dc:description/>
  <dc:language>pt-BR</dc:language>
  <cp:lastModifiedBy/>
  <cp:revision>0</cp:revision>
  <dc:subject/>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4B51CB1D99AC40AB81EE102662CCDC63</vt:lpwstr>
  </property>
  <property fmtid="{D5CDD505-2E9C-101B-9397-08002B2CF9AE}" pid="3" name="KSOProductBuildVer">
    <vt:lpwstr>1046-11.2.0.10258</vt:lpwstr>
  </property>
</Properties>
</file>