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Default Extension="fntdata" ContentType="application/x-fontdata"/>
  <Override PartName="/docProps/core.xml" ContentType="application/vnd.openxmlformats-package.core-properties+xml"/>
  <Override PartName="/docProps/app.xml" ContentType="application/vnd.openxmlformats-officedocument.extended-properties+xml"/>
  <Override PartName="/ppt/theme/theme1.xml" ContentType="application/vnd.openxmlformats-officedocument.theme+xml"/>
  <Override PartName="/ppt/theme/theme12.xml" ContentType="application/vnd.openxmlformats-officedocument.theme+xml"/>
  <Override PartName="/ppt/presentation.xml" ContentType="application/vnd.openxmlformats-officedocument.presentationml.presentation.main+xml"/>
  <Override PartName="/ppt/notesMasters/notesMaster1.xml" ContentType="application/vnd.openxmlformats-officedocument.presentationml.notesMaster+xml"/>
  <Override PartName="/ppt/notesMasters/_rels/notesMaster1.xml.rels" ContentType="application/vnd.openxmlformats-package.relationships+xml"/>
  <Override PartName="/ppt/media/image1.png" ContentType="image/png"/>
  <Override PartName="/ppt/media/image2.png" ContentType="image/png"/>
  <Override PartName="/ppt/media/image3.png" ContentType="image/png"/>
  <Override PartName="/ppt/media/image4.png" ContentType="image/png"/>
  <Override PartName="/ppt/media/image5.png" ContentType="image/png"/>
  <Override PartName="/ppt/media/image6.png" ContentType="image/png"/>
  <Override PartName="/ppt/media/image7.png" ContentType="image/png"/>
  <Override PartName="/ppt/media/image11.png" ContentType="image/png"/>
  <Override PartName="/ppt/media/image8.png" ContentType="image/png"/>
  <Override PartName="/ppt/media/image10.png" ContentType="image/png"/>
  <Override PartName="/ppt/media/image9.png" ContentType="image/png"/>
  <Override PartName="/ppt/media/image12.png" ContentType="image/png"/>
  <Override PartName="/ppt/media/image13.png" ContentType="image/png"/>
  <Override PartName="/ppt/media/image14.png" ContentType="image/png"/>
  <Override PartName="/ppt/media/image15.png" ContentType="image/png"/>
  <Override PartName="/ppt/slides/slide45.xml" ContentType="application/vnd.openxmlformats-officedocument.presentationml.slide+xml"/>
  <Override PartName="/ppt/slides/slide18.xml" ContentType="application/vnd.openxmlformats-officedocument.presentationml.slide+xml"/>
  <Override PartName="/ppt/slides/slide1.xml" ContentType="application/vnd.openxmlformats-officedocument.presentationml.slide+xml"/>
  <Override PartName="/ppt/slides/slide20.xml" ContentType="application/vnd.openxmlformats-officedocument.presentationml.slide+xml"/>
  <Override PartName="/ppt/slides/slide46.xml" ContentType="application/vnd.openxmlformats-officedocument.presentationml.slide+xml"/>
  <Override PartName="/ppt/slides/slide2.xml" ContentType="application/vnd.openxmlformats-officedocument.presentationml.slide+xml"/>
  <Override PartName="/ppt/slides/slide21.xml" ContentType="application/vnd.openxmlformats-officedocument.presentationml.slide+xml"/>
  <Override PartName="/ppt/slides/slide47.xml" ContentType="application/vnd.openxmlformats-officedocument.presentationml.slide+xml"/>
  <Override PartName="/ppt/slides/slide3.xml" ContentType="application/vnd.openxmlformats-officedocument.presentationml.slide+xml"/>
  <Override PartName="/ppt/slides/slide40.xml" ContentType="application/vnd.openxmlformats-officedocument.presentationml.slide+xml"/>
  <Override PartName="/ppt/slides/slide4.xml" ContentType="application/vnd.openxmlformats-officedocument.presentationml.slide+xml"/>
  <Override PartName="/ppt/slides/slide41.xml" ContentType="application/vnd.openxmlformats-officedocument.presentationml.slide+xml"/>
  <Override PartName="/ppt/slides/slide5.xml" ContentType="application/vnd.openxmlformats-officedocument.presentationml.slide+xml"/>
  <Override PartName="/ppt/slides/slide22.xml" ContentType="application/vnd.openxmlformats-officedocument.presentationml.slide+xml"/>
  <Override PartName="/ppt/slides/slide42.xml" ContentType="application/vnd.openxmlformats-officedocument.presentationml.slide+xml"/>
  <Override PartName="/ppt/slides/slide6.xml" ContentType="application/vnd.openxmlformats-officedocument.presentationml.slide+xml"/>
  <Override PartName="/ppt/slides/slide23.xml" ContentType="application/vnd.openxmlformats-officedocument.presentationml.slide+xml"/>
  <Override PartName="/ppt/slides/slide43.xml" ContentType="application/vnd.openxmlformats-officedocument.presentationml.slide+xml"/>
  <Override PartName="/ppt/slides/slide7.xml" ContentType="application/vnd.openxmlformats-officedocument.presentationml.slide+xml"/>
  <Override PartName="/ppt/slides/slide24.xml" ContentType="application/vnd.openxmlformats-officedocument.presentationml.slide+xml"/>
  <Override PartName="/ppt/slides/slide11.xml" ContentType="application/vnd.openxmlformats-officedocument.presentationml.slide+xml"/>
  <Override PartName="/ppt/slides/slide8.xml" ContentType="application/vnd.openxmlformats-officedocument.presentationml.slide+xml"/>
  <Override PartName="/ppt/slides/slide25.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26.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49.xml" ContentType="application/vnd.openxmlformats-officedocument.presentationml.slide+xml"/>
  <Override PartName="/ppt/slides/slide14.xml" ContentType="application/vnd.openxmlformats-officedocument.presentationml.slide+xml"/>
  <Override PartName="/ppt/slides/slide48.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44.xml" ContentType="application/vnd.openxmlformats-officedocument.presentationml.slide+xml"/>
  <Override PartName="/ppt/slides/slide19.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64.xml" ContentType="application/vnd.openxmlformats-officedocument.presentationml.slide+xml"/>
  <Override PartName="/ppt/slides/slide3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5.xml" ContentType="application/vnd.openxmlformats-officedocument.presentationml.slide+xml"/>
  <Override PartName="/ppt/slides/_rels/slide22.xml.rels" ContentType="application/vnd.openxmlformats-package.relationships+xml"/>
  <Override PartName="/ppt/slides/_rels/slide35.xml.rels" ContentType="application/vnd.openxmlformats-package.relationships+xml"/>
  <Override PartName="/ppt/slides/_rels/slide45.xml.rels" ContentType="application/vnd.openxmlformats-package.relationships+xml"/>
  <Override PartName="/ppt/slides/_rels/slide18.xml.rels" ContentType="application/vnd.openxmlformats-package.relationships+xml"/>
  <Override PartName="/ppt/slides/_rels/slide1.xml.rels" ContentType="application/vnd.openxmlformats-package.relationships+xml"/>
  <Override PartName="/ppt/slides/_rels/slide36.xml.rels" ContentType="application/vnd.openxmlformats-package.relationships+xml"/>
  <Override PartName="/ppt/slides/_rels/slide20.xml.rels" ContentType="application/vnd.openxmlformats-package.relationships+xml"/>
  <Override PartName="/ppt/slides/_rels/slide46.xml.rels" ContentType="application/vnd.openxmlformats-package.relationships+xml"/>
  <Override PartName="/ppt/slides/_rels/slide2.xml.rels" ContentType="application/vnd.openxmlformats-package.relationships+xml"/>
  <Override PartName="/ppt/slides/_rels/slide37.xml.rels" ContentType="application/vnd.openxmlformats-package.relationships+xml"/>
  <Override PartName="/ppt/slides/_rels/slide47.xml.rels" ContentType="application/vnd.openxmlformats-package.relationships+xml"/>
  <Override PartName="/ppt/slides/_rels/slide3.xml.rels" ContentType="application/vnd.openxmlformats-package.relationships+xml"/>
  <Override PartName="/ppt/slides/_rels/slide38.xml.rels" ContentType="application/vnd.openxmlformats-package.relationships+xml"/>
  <Override PartName="/ppt/slides/_rels/slide40.xml.rels" ContentType="application/vnd.openxmlformats-package.relationships+xml"/>
  <Override PartName="/ppt/slides/_rels/slide4.xml.rels" ContentType="application/vnd.openxmlformats-package.relationships+xml"/>
  <Override PartName="/ppt/slides/_rels/slide21.xml.rels" ContentType="application/vnd.openxmlformats-package.relationships+xml"/>
  <Override PartName="/ppt/slides/_rels/slide64.xml.rels" ContentType="application/vnd.openxmlformats-package.relationships+xml"/>
  <Override PartName="/ppt/slides/_rels/slide39.xml.rels" ContentType="application/vnd.openxmlformats-package.relationships+xml"/>
  <Override PartName="/ppt/slides/_rels/slide41.xml.rels" ContentType="application/vnd.openxmlformats-package.relationships+xml"/>
  <Override PartName="/ppt/slides/_rels/slide5.xml.rels" ContentType="application/vnd.openxmlformats-package.relationships+xml"/>
  <Override PartName="/ppt/slides/_rels/slide50.xml.rels" ContentType="application/vnd.openxmlformats-package.relationships+xml"/>
  <Override PartName="/ppt/slides/_rels/slide42.xml.rels" ContentType="application/vnd.openxmlformats-package.relationships+xml"/>
  <Override PartName="/ppt/slides/_rels/slide6.xml.rels" ContentType="application/vnd.openxmlformats-package.relationships+xml"/>
  <Override PartName="/ppt/slides/_rels/slide23.xml.rels" ContentType="application/vnd.openxmlformats-package.relationships+xml"/>
  <Override PartName="/ppt/slides/_rels/slide51.xml.rels" ContentType="application/vnd.openxmlformats-package.relationships+xml"/>
  <Override PartName="/ppt/slides/_rels/slide43.xml.rels" ContentType="application/vnd.openxmlformats-package.relationships+xml"/>
  <Override PartName="/ppt/slides/_rels/slide7.xml.rels" ContentType="application/vnd.openxmlformats-package.relationships+xml"/>
  <Override PartName="/ppt/slides/_rels/slide24.xml.rels" ContentType="application/vnd.openxmlformats-package.relationships+xml"/>
  <Override PartName="/ppt/slides/_rels/slide52.xml.rels" ContentType="application/vnd.openxmlformats-package.relationships+xml"/>
  <Override PartName="/ppt/slides/_rels/slide11.xml.rels" ContentType="application/vnd.openxmlformats-package.relationships+xml"/>
  <Override PartName="/ppt/slides/_rels/slide8.xml.rels" ContentType="application/vnd.openxmlformats-package.relationships+xml"/>
  <Override PartName="/ppt/slides/_rels/slide25.xml.rels" ContentType="application/vnd.openxmlformats-package.relationships+xml"/>
  <Override PartName="/ppt/slides/_rels/slide53.xml.rels" ContentType="application/vnd.openxmlformats-package.relationships+xml"/>
  <Override PartName="/ppt/slides/_rels/slide10.xml.rels" ContentType="application/vnd.openxmlformats-package.relationships+xml"/>
  <Override PartName="/ppt/slides/_rels/slide9.xml.rels" ContentType="application/vnd.openxmlformats-package.relationships+xml"/>
  <Override PartName="/ppt/slides/_rels/slide26.xml.rels" ContentType="application/vnd.openxmlformats-package.relationships+xml"/>
  <Override PartName="/ppt/slides/_rels/slide12.xml.rels" ContentType="application/vnd.openxmlformats-package.relationships+xml"/>
  <Override PartName="/ppt/slides/_rels/slide13.xml.rels" ContentType="application/vnd.openxmlformats-package.relationships+xml"/>
  <Override PartName="/ppt/slides/_rels/slide49.xml.rels" ContentType="application/vnd.openxmlformats-package.relationships+xml"/>
  <Override PartName="/ppt/slides/_rels/slide14.xml.rels" ContentType="application/vnd.openxmlformats-package.relationships+xml"/>
  <Override PartName="/ppt/slides/_rels/slide48.xml.rels" ContentType="application/vnd.openxmlformats-package.relationships+xml"/>
  <Override PartName="/ppt/slides/_rels/slide15.xml.rels" ContentType="application/vnd.openxmlformats-package.relationships+xml"/>
  <Override PartName="/ppt/slides/_rels/slide16.xml.rels" ContentType="application/vnd.openxmlformats-package.relationships+xml"/>
  <Override PartName="/ppt/slides/_rels/slide17.xml.rels" ContentType="application/vnd.openxmlformats-package.relationships+xml"/>
  <Override PartName="/ppt/slides/_rels/slide44.xml.rels" ContentType="application/vnd.openxmlformats-package.relationships+xml"/>
  <Override PartName="/ppt/slides/_rels/slide19.xml.rels" ContentType="application/vnd.openxmlformats-package.relationships+xml"/>
  <Override PartName="/ppt/slides/_rels/slide27.xml.rels" ContentType="application/vnd.openxmlformats-package.relationships+xml"/>
  <Override PartName="/ppt/slides/_rels/slide28.xml.rels" ContentType="application/vnd.openxmlformats-package.relationships+xml"/>
  <Override PartName="/ppt/slides/_rels/slide29.xml.rels" ContentType="application/vnd.openxmlformats-package.relationships+xml"/>
  <Override PartName="/ppt/slides/_rels/slide30.xml.rels" ContentType="application/vnd.openxmlformats-package.relationships+xml"/>
  <Override PartName="/ppt/slides/_rels/slide31.xml.rels" ContentType="application/vnd.openxmlformats-package.relationships+xml"/>
  <Override PartName="/ppt/slides/_rels/slide32.xml.rels" ContentType="application/vnd.openxmlformats-package.relationships+xml"/>
  <Override PartName="/ppt/slides/_rels/slide33.xml.rels" ContentType="application/vnd.openxmlformats-package.relationships+xml"/>
  <Override PartName="/ppt/slides/_rels/slide34.xml.rels" ContentType="application/vnd.openxmlformats-package.relationships+xml"/>
  <Override PartName="/ppt/slides/_rels/slide54.xml.rels" ContentType="application/vnd.openxmlformats-package.relationships+xml"/>
  <Override PartName="/ppt/slides/_rels/slide55.xml.rels" ContentType="application/vnd.openxmlformats-package.relationships+xml"/>
  <Override PartName="/ppt/slides/_rels/slide56.xml.rels" ContentType="application/vnd.openxmlformats-package.relationships+xml"/>
  <Override PartName="/ppt/slides/_rels/slide57.xml.rels" ContentType="application/vnd.openxmlformats-package.relationships+xml"/>
  <Override PartName="/ppt/slides/_rels/slide58.xml.rels" ContentType="application/vnd.openxmlformats-package.relationships+xml"/>
  <Override PartName="/ppt/slides/_rels/slide59.xml.rels" ContentType="application/vnd.openxmlformats-package.relationships+xml"/>
  <Override PartName="/ppt/slides/_rels/slide60.xml.rels" ContentType="application/vnd.openxmlformats-package.relationships+xml"/>
  <Override PartName="/ppt/slides/_rels/slide61.xml.rels" ContentType="application/vnd.openxmlformats-package.relationships+xml"/>
  <Override PartName="/ppt/slides/_rels/slide62.xml.rels" ContentType="application/vnd.openxmlformats-package.relationships+xml"/>
  <Override PartName="/ppt/slides/_rels/slide63.xml.rels" ContentType="application/vnd.openxmlformats-package.relationships+xml"/>
  <Override PartName="/ppt/slides/_rels/slide65.xml.rels" ContentType="application/vnd.openxmlformats-package.relationships+xml"/>
  <Override PartName="/ppt/slideMasters/slideMaster1.xml" ContentType="application/vnd.openxmlformats-officedocument.presentationml.slideMaster+xml"/>
  <Override PartName="/ppt/slideMasters/_rels/slideMaster1.xml.rels" ContentType="application/vnd.openxmlformats-package.relationships+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7.xml" ContentType="application/vnd.openxmlformats-officedocument.presentationml.notesSlide+xml"/>
  <Override PartName="/ppt/notesSlides/notesSlide5.xml" ContentType="application/vnd.openxmlformats-officedocument.presentationml.notesSlide+xml"/>
  <Override PartName="/ppt/notesSlides/notesSlide63.xml" ContentType="application/vnd.openxmlformats-officedocument.presentationml.notesSlide+xml"/>
  <Override PartName="/ppt/notesSlides/notesSlide58.xml" ContentType="application/vnd.openxmlformats-officedocument.presentationml.notesSlide+xml"/>
  <Override PartName="/ppt/notesSlides/notesSlide6.xml" ContentType="application/vnd.openxmlformats-officedocument.presentationml.notesSlide+xml"/>
  <Override PartName="/ppt/notesSlides/notesSlide62.xml" ContentType="application/vnd.openxmlformats-officedocument.presentationml.notesSlide+xml"/>
  <Override PartName="/ppt/notesSlides/notesSlide59.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29.xml" ContentType="application/vnd.openxmlformats-officedocument.presentationml.notesSlide+xml"/>
  <Override PartName="/ppt/notesSlides/notesSlide12.xml" ContentType="application/vnd.openxmlformats-officedocument.presentationml.notesSlide+xml"/>
  <Override PartName="/ppt/notesSlides/notesSlide28.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_rels/notesSlide53.xml.rels" ContentType="application/vnd.openxmlformats-package.relationships+xml"/>
  <Override PartName="/ppt/notesSlides/_rels/notesSlide55.xml.rels" ContentType="application/vnd.openxmlformats-package.relationships+xml"/>
  <Override PartName="/ppt/notesSlides/_rels/notesSlide44.xml.rels" ContentType="application/vnd.openxmlformats-package.relationships+xml"/>
  <Override PartName="/ppt/notesSlides/_rels/notesSlide45.xml.rels" ContentType="application/vnd.openxmlformats-package.relationships+xml"/>
  <Override PartName="/ppt/notesSlides/_rels/notesSlide54.xml.rels" ContentType="application/vnd.openxmlformats-package.relationships+xml"/>
  <Override PartName="/ppt/notesSlides/_rels/notesSlide1.xml.rels" ContentType="application/vnd.openxmlformats-package.relationships+xml"/>
  <Override PartName="/ppt/notesSlides/_rels/notesSlide39.xml.rels" ContentType="application/vnd.openxmlformats-package.relationships+xml"/>
  <Override PartName="/ppt/notesSlides/_rels/notesSlide46.xml.rels" ContentType="application/vnd.openxmlformats-package.relationships+xml"/>
  <Override PartName="/ppt/notesSlides/_rels/notesSlide2.xml.rels" ContentType="application/vnd.openxmlformats-package.relationships+xml"/>
  <Override PartName="/ppt/notesSlides/_rels/notesSlide3.xml.rels" ContentType="application/vnd.openxmlformats-package.relationships+xml"/>
  <Override PartName="/ppt/notesSlides/_rels/notesSlide56.xml.rels" ContentType="application/vnd.openxmlformats-package.relationships+xml"/>
  <Override PartName="/ppt/notesSlides/_rels/notesSlide38.xml.rels" ContentType="application/vnd.openxmlformats-package.relationships+xml"/>
  <Override PartName="/ppt/notesSlides/_rels/notesSlide47.xml.rels" ContentType="application/vnd.openxmlformats-package.relationships+xml"/>
  <Override PartName="/ppt/notesSlides/_rels/notesSlide4.xml.rels" ContentType="application/vnd.openxmlformats-package.relationships+xml"/>
  <Override PartName="/ppt/notesSlides/_rels/notesSlide57.xml.rels" ContentType="application/vnd.openxmlformats-package.relationships+xml"/>
  <Override PartName="/ppt/notesSlides/_rels/notesSlide37.xml.rels" ContentType="application/vnd.openxmlformats-package.relationships+xml"/>
  <Override PartName="/ppt/notesSlides/_rels/notesSlide48.xml.rels" ContentType="application/vnd.openxmlformats-package.relationships+xml"/>
  <Override PartName="/ppt/notesSlides/_rels/notesSlide5.xml.rels" ContentType="application/vnd.openxmlformats-package.relationships+xml"/>
  <Override PartName="/ppt/notesSlides/_rels/notesSlide63.xml.rels" ContentType="application/vnd.openxmlformats-package.relationships+xml"/>
  <Override PartName="/ppt/notesSlides/_rels/notesSlide58.xml.rels" ContentType="application/vnd.openxmlformats-package.relationships+xml"/>
  <Override PartName="/ppt/notesSlides/_rels/notesSlide36.xml.rels" ContentType="application/vnd.openxmlformats-package.relationships+xml"/>
  <Override PartName="/ppt/notesSlides/_rels/notesSlide49.xml.rels" ContentType="application/vnd.openxmlformats-package.relationships+xml"/>
  <Override PartName="/ppt/notesSlides/_rels/notesSlide6.xml.rels" ContentType="application/vnd.openxmlformats-package.relationships+xml"/>
  <Override PartName="/ppt/notesSlides/_rels/notesSlide62.xml.rels" ContentType="application/vnd.openxmlformats-package.relationships+xml"/>
  <Override PartName="/ppt/notesSlides/_rels/notesSlide59.xml.rels" ContentType="application/vnd.openxmlformats-package.relationships+xml"/>
  <Override PartName="/ppt/notesSlides/_rels/notesSlide60.xml.rels" ContentType="application/vnd.openxmlformats-package.relationships+xml"/>
  <Override PartName="/ppt/notesSlides/_rels/notesSlide7.xml.rels" ContentType="application/vnd.openxmlformats-package.relationships+xml"/>
  <Override PartName="/ppt/notesSlides/_rels/notesSlide61.xml.rels" ContentType="application/vnd.openxmlformats-package.relationships+xml"/>
  <Override PartName="/ppt/notesSlides/_rels/notesSlide8.xml.rels" ContentType="application/vnd.openxmlformats-package.relationships+xml"/>
  <Override PartName="/ppt/notesSlides/_rels/notesSlide9.xml.rels" ContentType="application/vnd.openxmlformats-package.relationships+xml"/>
  <Override PartName="/ppt/notesSlides/_rels/notesSlide10.xml.rels" ContentType="application/vnd.openxmlformats-package.relationships+xml"/>
  <Override PartName="/ppt/notesSlides/_rels/notesSlide11.xml.rels" ContentType="application/vnd.openxmlformats-package.relationships+xml"/>
  <Override PartName="/ppt/notesSlides/_rels/notesSlide29.xml.rels" ContentType="application/vnd.openxmlformats-package.relationships+xml"/>
  <Override PartName="/ppt/notesSlides/_rels/notesSlide12.xml.rels" ContentType="application/vnd.openxmlformats-package.relationships+xml"/>
  <Override PartName="/ppt/notesSlides/_rels/notesSlide28.xml.rels" ContentType="application/vnd.openxmlformats-package.relationships+xml"/>
  <Override PartName="/ppt/notesSlides/_rels/notesSlide13.xml.rels" ContentType="application/vnd.openxmlformats-package.relationships+xml"/>
  <Override PartName="/ppt/notesSlides/_rels/notesSlide14.xml.rels" ContentType="application/vnd.openxmlformats-package.relationships+xml"/>
  <Override PartName="/ppt/notesSlides/_rels/notesSlide15.xml.rels" ContentType="application/vnd.openxmlformats-package.relationships+xml"/>
  <Override PartName="/ppt/notesSlides/_rels/notesSlide16.xml.rels" ContentType="application/vnd.openxmlformats-package.relationships+xml"/>
  <Override PartName="/ppt/notesSlides/_rels/notesSlide17.xml.rels" ContentType="application/vnd.openxmlformats-package.relationships+xml"/>
  <Override PartName="/ppt/notesSlides/_rels/notesSlide23.xml.rels" ContentType="application/vnd.openxmlformats-package.relationships+xml"/>
  <Override PartName="/ppt/notesSlides/_rels/notesSlide18.xml.rels" ContentType="application/vnd.openxmlformats-package.relationships+xml"/>
  <Override PartName="/ppt/notesSlides/_rels/notesSlide22.xml.rels" ContentType="application/vnd.openxmlformats-package.relationships+xml"/>
  <Override PartName="/ppt/notesSlides/_rels/notesSlide19.xml.rels" ContentType="application/vnd.openxmlformats-package.relationships+xml"/>
  <Override PartName="/ppt/notesSlides/_rels/notesSlide20.xml.rels" ContentType="application/vnd.openxmlformats-package.relationships+xml"/>
  <Override PartName="/ppt/notesSlides/_rels/notesSlide21.xml.rels" ContentType="application/vnd.openxmlformats-package.relationships+xml"/>
  <Override PartName="/ppt/notesSlides/_rels/notesSlide24.xml.rels" ContentType="application/vnd.openxmlformats-package.relationships+xml"/>
  <Override PartName="/ppt/notesSlides/_rels/notesSlide25.xml.rels" ContentType="application/vnd.openxmlformats-package.relationships+xml"/>
  <Override PartName="/ppt/notesSlides/_rels/notesSlide26.xml.rels" ContentType="application/vnd.openxmlformats-package.relationships+xml"/>
  <Override PartName="/ppt/notesSlides/_rels/notesSlide27.xml.rels" ContentType="application/vnd.openxmlformats-package.relationships+xml"/>
  <Override PartName="/ppt/notesSlides/_rels/notesSlide30.xml.rels" ContentType="application/vnd.openxmlformats-package.relationships+xml"/>
  <Override PartName="/ppt/notesSlides/_rels/notesSlide31.xml.rels" ContentType="application/vnd.openxmlformats-package.relationships+xml"/>
  <Override PartName="/ppt/notesSlides/_rels/notesSlide32.xml.rels" ContentType="application/vnd.openxmlformats-package.relationships+xml"/>
  <Override PartName="/ppt/notesSlides/_rels/notesSlide33.xml.rels" ContentType="application/vnd.openxmlformats-package.relationships+xml"/>
  <Override PartName="/ppt/notesSlides/_rels/notesSlide34.xml.rels" ContentType="application/vnd.openxmlformats-package.relationships+xml"/>
  <Override PartName="/ppt/notesSlides/_rels/notesSlide35.xml.rels" ContentType="application/vnd.openxmlformats-package.relationships+xml"/>
  <Override PartName="/ppt/notesSlides/_rels/notesSlide40.xml.rels" ContentType="application/vnd.openxmlformats-package.relationships+xml"/>
  <Override PartName="/ppt/notesSlides/_rels/notesSlide41.xml.rels" ContentType="application/vnd.openxmlformats-package.relationships+xml"/>
  <Override PartName="/ppt/notesSlides/_rels/notesSlide42.xml.rels" ContentType="application/vnd.openxmlformats-package.relationships+xml"/>
  <Override PartName="/ppt/notesSlides/_rels/notesSlide43.xml.rels" ContentType="application/vnd.openxmlformats-package.relationships+xml"/>
  <Override PartName="/ppt/notesSlides/_rels/notesSlide50.xml.rels" ContentType="application/vnd.openxmlformats-package.relationships+xml"/>
  <Override PartName="/ppt/notesSlides/_rels/notesSlide51.xml.rels" ContentType="application/vnd.openxmlformats-package.relationships+xml"/>
  <Override PartName="/ppt/notesSlides/_rels/notesSlide52.xml.rels" ContentType="application/vnd.openxmlformats-package.relationships+xml"/>
  <Override PartName="/ppt/notesSlides/_rels/notesSlide64.xml.rels" ContentType="application/vnd.openxmlformats-package.relationship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23.xml" ContentType="application/vnd.openxmlformats-officedocument.presentationml.notesSlide+xml"/>
  <Override PartName="/ppt/notesSlides/notesSlide18.xml" ContentType="application/vnd.openxmlformats-officedocument.presentationml.notesSlide+xml"/>
  <Override PartName="/ppt/notesSlides/notesSlide22.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49.xml" ContentType="application/vnd.openxmlformats-officedocument.presentationml.notesSlide+xml"/>
  <Override PartName="/ppt/notesSlides/notesSlide36.xml" ContentType="application/vnd.openxmlformats-officedocument.presentationml.notesSlide+xml"/>
  <Override PartName="/ppt/notesSlides/notesSlide48.xml" ContentType="application/vnd.openxmlformats-officedocument.presentationml.notesSlide+xml"/>
  <Override PartName="/ppt/notesSlides/notesSlide37.xml" ContentType="application/vnd.openxmlformats-officedocument.presentationml.notesSlide+xml"/>
  <Override PartName="/ppt/notesSlides/notesSlide47.xml" ContentType="application/vnd.openxmlformats-officedocument.presentationml.notesSlide+xml"/>
  <Override PartName="/ppt/notesSlides/notesSlide38.xml" ContentType="application/vnd.openxmlformats-officedocument.presentationml.notesSlide+xml"/>
  <Override PartName="/ppt/notesSlides/notesSlide46.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4.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_rels/slideLayout1.xml.rels" ContentType="application/vnd.openxmlformats-package.relationships+xml"/>
  <Override PartName="/ppt/slideLayouts/_rels/slideLayout2.xml.rels" ContentType="application/vnd.openxmlformats-package.relationships+xml"/>
  <Override PartName="/ppt/slideLayouts/_rels/slideLayout3.xml.rels" ContentType="application/vnd.openxmlformats-package.relationships+xml"/>
  <Override PartName="/ppt/slideLayouts/_rels/slideLayout4.xml.rels" ContentType="application/vnd.openxmlformats-package.relationships+xml"/>
  <Override PartName="/ppt/slideLayouts/_rels/slideLayout5.xml.rels" ContentType="application/vnd.openxmlformats-package.relationships+xml"/>
  <Override PartName="/ppt/slideLayouts/_rels/slideLayout6.xml.rels" ContentType="application/vnd.openxmlformats-package.relationships+xml"/>
  <Override PartName="/ppt/slideLayouts/_rels/slideLayout7.xml.rels" ContentType="application/vnd.openxmlformats-package.relationships+xml"/>
  <Override PartName="/ppt/slideLayouts/_rels/slideLayout8.xml.rels" ContentType="application/vnd.openxmlformats-package.relationships+xml"/>
  <Override PartName="/ppt/slideLayouts/_rels/slideLayout9.xml.rels" ContentType="application/vnd.openxmlformats-package.relationships+xml"/>
  <Override PartName="/ppt/slideLayouts/_rels/slideLayout10.xml.rels" ContentType="application/vnd.openxmlformats-package.relationships+xml"/>
  <Override PartName="/ppt/slideLayouts/_rels/slideLayout11.xml.rels" ContentType="application/vnd.openxmlformats-package.relationships+xml"/>
  <Override PartName="/ppt/presProps.xml" ContentType="application/vnd.openxmlformats-officedocument.presentationml.presProps+xml"/>
  <Override PartName="/ppt/_rels/presentation.xml.rels" ContentType="application/vnd.openxmlformats-package.relationships+xml"/>
  <Override PartName="/_rels/.rels" ContentType="application/vnd.openxmlformats-package.relationships+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Lst>
  <p:notesMasterIdLst>
    <p:notesMasterId r:id="rId3"/>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11" r:id="rId59"/>
    <p:sldId id="312" r:id="rId60"/>
    <p:sldId id="313" r:id="rId61"/>
    <p:sldId id="314" r:id="rId62"/>
    <p:sldId id="315" r:id="rId63"/>
    <p:sldId id="316" r:id="rId64"/>
    <p:sldId id="317" r:id="rId65"/>
    <p:sldId id="318" r:id="rId66"/>
    <p:sldId id="319" r:id="rId67"/>
    <p:sldId id="320" r:id="rId68"/>
  </p:sldIdLst>
  <p:sldSz cx="6858000" cy="9144000"/>
  <p:notesSz cx="6858000" cy="9144000"/>
</p:presentation>
</file>

<file path=ppt/presProps.xml><?xml version="1.0" encoding="utf-8"?>
<p:presentationPr xmlns:a="http://schemas.openxmlformats.org/drawingml/2006/main" xmlns:p="http://schemas.openxmlformats.org/presentationml/2006/main" xmlns:r="http://schemas.openxmlformats.org/officeDocument/2006/relationships">
  <p:showPr showNarration="1"/>
</p:presentationPr>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notesMaster" Target="notesMasters/notesMaster1.xml"/><Relationship Id="rId4" Type="http://schemas.openxmlformats.org/officeDocument/2006/relationships/slide" Target="slides/slide1.xml"/><Relationship Id="rId5" Type="http://schemas.openxmlformats.org/officeDocument/2006/relationships/slide" Target="slides/slide2.xml"/><Relationship Id="rId6" Type="http://schemas.openxmlformats.org/officeDocument/2006/relationships/slide" Target="slides/slide3.xml"/><Relationship Id="rId7" Type="http://schemas.openxmlformats.org/officeDocument/2006/relationships/slide" Target="slides/slide4.xml"/><Relationship Id="rId8" Type="http://schemas.openxmlformats.org/officeDocument/2006/relationships/slide" Target="slides/slide5.xml"/><Relationship Id="rId9" Type="http://schemas.openxmlformats.org/officeDocument/2006/relationships/slide" Target="slides/slide6.xml"/><Relationship Id="rId10" Type="http://schemas.openxmlformats.org/officeDocument/2006/relationships/slide" Target="slides/slide7.xml"/><Relationship Id="rId11" Type="http://schemas.openxmlformats.org/officeDocument/2006/relationships/slide" Target="slides/slide8.xml"/><Relationship Id="rId12" Type="http://schemas.openxmlformats.org/officeDocument/2006/relationships/slide" Target="slides/slide9.xml"/><Relationship Id="rId13" Type="http://schemas.openxmlformats.org/officeDocument/2006/relationships/slide" Target="slides/slide10.xml"/><Relationship Id="rId14" Type="http://schemas.openxmlformats.org/officeDocument/2006/relationships/slide" Target="slides/slide11.xml"/><Relationship Id="rId15" Type="http://schemas.openxmlformats.org/officeDocument/2006/relationships/slide" Target="slides/slide12.xml"/><Relationship Id="rId16" Type="http://schemas.openxmlformats.org/officeDocument/2006/relationships/slide" Target="slides/slide13.xml"/><Relationship Id="rId17" Type="http://schemas.openxmlformats.org/officeDocument/2006/relationships/slide" Target="slides/slide14.xml"/><Relationship Id="rId18" Type="http://schemas.openxmlformats.org/officeDocument/2006/relationships/slide" Target="slides/slide15.xml"/><Relationship Id="rId19" Type="http://schemas.openxmlformats.org/officeDocument/2006/relationships/slide" Target="slides/slide16.xml"/><Relationship Id="rId20" Type="http://schemas.openxmlformats.org/officeDocument/2006/relationships/slide" Target="slides/slide17.xml"/><Relationship Id="rId21" Type="http://schemas.openxmlformats.org/officeDocument/2006/relationships/slide" Target="slides/slide18.xml"/><Relationship Id="rId22" Type="http://schemas.openxmlformats.org/officeDocument/2006/relationships/slide" Target="slides/slide19.xml"/><Relationship Id="rId23" Type="http://schemas.openxmlformats.org/officeDocument/2006/relationships/slide" Target="slides/slide20.xml"/><Relationship Id="rId24" Type="http://schemas.openxmlformats.org/officeDocument/2006/relationships/slide" Target="slides/slide21.xml"/><Relationship Id="rId25" Type="http://schemas.openxmlformats.org/officeDocument/2006/relationships/slide" Target="slides/slide22.xml"/><Relationship Id="rId26" Type="http://schemas.openxmlformats.org/officeDocument/2006/relationships/slide" Target="slides/slide23.xml"/><Relationship Id="rId27" Type="http://schemas.openxmlformats.org/officeDocument/2006/relationships/slide" Target="slides/slide24.xml"/><Relationship Id="rId28" Type="http://schemas.openxmlformats.org/officeDocument/2006/relationships/slide" Target="slides/slide25.xml"/><Relationship Id="rId29" Type="http://schemas.openxmlformats.org/officeDocument/2006/relationships/slide" Target="slides/slide26.xml"/><Relationship Id="rId30" Type="http://schemas.openxmlformats.org/officeDocument/2006/relationships/slide" Target="slides/slide27.xml"/><Relationship Id="rId31" Type="http://schemas.openxmlformats.org/officeDocument/2006/relationships/slide" Target="slides/slide28.xml"/><Relationship Id="rId32" Type="http://schemas.openxmlformats.org/officeDocument/2006/relationships/slide" Target="slides/slide29.xml"/><Relationship Id="rId33" Type="http://schemas.openxmlformats.org/officeDocument/2006/relationships/slide" Target="slides/slide30.xml"/><Relationship Id="rId34" Type="http://schemas.openxmlformats.org/officeDocument/2006/relationships/slide" Target="slides/slide31.xml"/><Relationship Id="rId35" Type="http://schemas.openxmlformats.org/officeDocument/2006/relationships/slide" Target="slides/slide32.xml"/><Relationship Id="rId36" Type="http://schemas.openxmlformats.org/officeDocument/2006/relationships/slide" Target="slides/slide33.xml"/><Relationship Id="rId37" Type="http://schemas.openxmlformats.org/officeDocument/2006/relationships/slide" Target="slides/slide34.xml"/><Relationship Id="rId38" Type="http://schemas.openxmlformats.org/officeDocument/2006/relationships/slide" Target="slides/slide35.xml"/><Relationship Id="rId39" Type="http://schemas.openxmlformats.org/officeDocument/2006/relationships/slide" Target="slides/slide36.xml"/><Relationship Id="rId40" Type="http://schemas.openxmlformats.org/officeDocument/2006/relationships/slide" Target="slides/slide37.xml"/><Relationship Id="rId41" Type="http://schemas.openxmlformats.org/officeDocument/2006/relationships/slide" Target="slides/slide38.xml"/><Relationship Id="rId42" Type="http://schemas.openxmlformats.org/officeDocument/2006/relationships/slide" Target="slides/slide39.xml"/><Relationship Id="rId43" Type="http://schemas.openxmlformats.org/officeDocument/2006/relationships/slide" Target="slides/slide40.xml"/><Relationship Id="rId44" Type="http://schemas.openxmlformats.org/officeDocument/2006/relationships/slide" Target="slides/slide41.xml"/><Relationship Id="rId45" Type="http://schemas.openxmlformats.org/officeDocument/2006/relationships/slide" Target="slides/slide42.xml"/><Relationship Id="rId46" Type="http://schemas.openxmlformats.org/officeDocument/2006/relationships/slide" Target="slides/slide43.xml"/><Relationship Id="rId47" Type="http://schemas.openxmlformats.org/officeDocument/2006/relationships/slide" Target="slides/slide44.xml"/><Relationship Id="rId48" Type="http://schemas.openxmlformats.org/officeDocument/2006/relationships/slide" Target="slides/slide45.xml"/><Relationship Id="rId49" Type="http://schemas.openxmlformats.org/officeDocument/2006/relationships/slide" Target="slides/slide46.xml"/><Relationship Id="rId50" Type="http://schemas.openxmlformats.org/officeDocument/2006/relationships/slide" Target="slides/slide47.xml"/><Relationship Id="rId51" Type="http://schemas.openxmlformats.org/officeDocument/2006/relationships/slide" Target="slides/slide48.xml"/><Relationship Id="rId52" Type="http://schemas.openxmlformats.org/officeDocument/2006/relationships/slide" Target="slides/slide49.xml"/><Relationship Id="rId53" Type="http://schemas.openxmlformats.org/officeDocument/2006/relationships/slide" Target="slides/slide50.xml"/><Relationship Id="rId54" Type="http://schemas.openxmlformats.org/officeDocument/2006/relationships/slide" Target="slides/slide51.xml"/><Relationship Id="rId55" Type="http://schemas.openxmlformats.org/officeDocument/2006/relationships/slide" Target="slides/slide52.xml"/><Relationship Id="rId56" Type="http://schemas.openxmlformats.org/officeDocument/2006/relationships/slide" Target="slides/slide53.xml"/><Relationship Id="rId57" Type="http://schemas.openxmlformats.org/officeDocument/2006/relationships/slide" Target="slides/slide54.xml"/><Relationship Id="rId58" Type="http://schemas.openxmlformats.org/officeDocument/2006/relationships/slide" Target="slides/slide55.xml"/><Relationship Id="rId59" Type="http://schemas.openxmlformats.org/officeDocument/2006/relationships/slide" Target="slides/slide56.xml"/><Relationship Id="rId60" Type="http://schemas.openxmlformats.org/officeDocument/2006/relationships/slide" Target="slides/slide57.xml"/><Relationship Id="rId61" Type="http://schemas.openxmlformats.org/officeDocument/2006/relationships/slide" Target="slides/slide58.xml"/><Relationship Id="rId62" Type="http://schemas.openxmlformats.org/officeDocument/2006/relationships/slide" Target="slides/slide59.xml"/><Relationship Id="rId63" Type="http://schemas.openxmlformats.org/officeDocument/2006/relationships/slide" Target="slides/slide60.xml"/><Relationship Id="rId64" Type="http://schemas.openxmlformats.org/officeDocument/2006/relationships/slide" Target="slides/slide61.xml"/><Relationship Id="rId65" Type="http://schemas.openxmlformats.org/officeDocument/2006/relationships/slide" Target="slides/slide62.xml"/><Relationship Id="rId66" Type="http://schemas.openxmlformats.org/officeDocument/2006/relationships/slide" Target="slides/slide63.xml"/><Relationship Id="rId67" Type="http://schemas.openxmlformats.org/officeDocument/2006/relationships/slide" Target="slides/slide64.xml"/><Relationship Id="rId68" Type="http://schemas.openxmlformats.org/officeDocument/2006/relationships/slide" Target="slides/slide65.xml"/><Relationship Id="rId69" Type="http://schemas.openxmlformats.org/officeDocument/2006/relationships/presProps" Target="presProps.xml"/>
</Relationships>
</file>

<file path=ppt/notesMasters/_rels/notesMaster1.xml.rels><?xml version="1.0" encoding="UTF-8"?>
<Relationships xmlns="http://schemas.openxmlformats.org/package/2006/relationships"><Relationship Id="rId1" Type="http://schemas.openxmlformats.org/officeDocument/2006/relationships/theme" Target="../theme/theme12.xml"/>
</Relationships>
</file>

<file path=ppt/notesMasters/notesMaster1.xml><?xml version="1.0" encoding="utf-8"?>
<p:notes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61" name="PlaceHolder 1"/>
          <p:cNvSpPr>
            <a:spLocks noGrp="1"/>
          </p:cNvSpPr>
          <p:nvPr>
            <p:ph type="sldImg"/>
          </p:nvPr>
        </p:nvSpPr>
        <p:spPr>
          <a:xfrm>
            <a:off x="216000" y="812520"/>
            <a:ext cx="7127280" cy="4008960"/>
          </a:xfrm>
          <a:prstGeom prst="rect">
            <a:avLst/>
          </a:prstGeom>
          <a:noFill/>
          <a:ln w="0">
            <a:noFill/>
          </a:ln>
        </p:spPr>
        <p:txBody>
          <a:bodyPr lIns="0" rIns="0" tIns="0" bIns="0" anchor="ctr">
            <a:noAutofit/>
          </a:bodyPr>
          <a:p>
            <a:r>
              <a:rPr b="0" lang="pt-BR" sz="1400" strike="noStrike" u="none">
                <a:solidFill>
                  <a:srgbClr val="000000"/>
                </a:solidFill>
                <a:effectLst/>
                <a:uFillTx/>
                <a:latin typeface="Arial"/>
              </a:rPr>
              <a:t>Clique para mover o slide</a:t>
            </a:r>
            <a:endParaRPr b="0" lang="pt-BR" sz="1400" strike="noStrike" u="none">
              <a:solidFill>
                <a:srgbClr val="000000"/>
              </a:solidFill>
              <a:effectLst/>
              <a:uFillTx/>
              <a:latin typeface="Arial"/>
            </a:endParaRPr>
          </a:p>
        </p:txBody>
      </p:sp>
      <p:sp>
        <p:nvSpPr>
          <p:cNvPr id="62" name="PlaceHolder 2"/>
          <p:cNvSpPr>
            <a:spLocks noGrp="1"/>
          </p:cNvSpPr>
          <p:nvPr>
            <p:ph type="body"/>
          </p:nvPr>
        </p:nvSpPr>
        <p:spPr>
          <a:xfrm>
            <a:off x="756000" y="5078520"/>
            <a:ext cx="6047640" cy="4811040"/>
          </a:xfrm>
          <a:prstGeom prst="rect">
            <a:avLst/>
          </a:prstGeom>
          <a:noFill/>
          <a:ln w="0">
            <a:noFill/>
          </a:ln>
        </p:spPr>
        <p:txBody>
          <a:bodyPr lIns="0" rIns="0" tIns="0" bIns="0" anchor="t">
            <a:noAutofit/>
          </a:bodyPr>
          <a:p>
            <a:pPr indent="0">
              <a:buNone/>
            </a:pPr>
            <a:r>
              <a:rPr b="0" lang="pt-BR" sz="2000" strike="noStrike" u="none">
                <a:solidFill>
                  <a:srgbClr val="000000"/>
                </a:solidFill>
                <a:effectLst/>
                <a:uFillTx/>
                <a:latin typeface="Arial"/>
              </a:rPr>
              <a:t>Clique para editar o formato de notas</a:t>
            </a:r>
            <a:endParaRPr b="0" lang="pt-BR" sz="2000" strike="noStrike" u="none">
              <a:solidFill>
                <a:srgbClr val="000000"/>
              </a:solidFill>
              <a:effectLst/>
              <a:uFillTx/>
              <a:latin typeface="Arial"/>
            </a:endParaRPr>
          </a:p>
        </p:txBody>
      </p:sp>
      <p:sp>
        <p:nvSpPr>
          <p:cNvPr id="63" name="PlaceHolder 3"/>
          <p:cNvSpPr>
            <a:spLocks noGrp="1"/>
          </p:cNvSpPr>
          <p:nvPr>
            <p:ph type="hdr"/>
          </p:nvPr>
        </p:nvSpPr>
        <p:spPr>
          <a:xfrm>
            <a:off x="0" y="0"/>
            <a:ext cx="3280680" cy="534240"/>
          </a:xfrm>
          <a:prstGeom prst="rect">
            <a:avLst/>
          </a:prstGeom>
          <a:noFill/>
          <a:ln w="0">
            <a:noFill/>
          </a:ln>
        </p:spPr>
        <p:txBody>
          <a:bodyPr lIns="0" rIns="0" tIns="0" bIns="0" anchor="t">
            <a:noAutofit/>
          </a:bodyPr>
          <a:p>
            <a:pPr indent="0">
              <a:buNone/>
            </a:pPr>
            <a:r>
              <a:rPr b="0" lang="pt-BR" sz="1400" strike="noStrike" u="none">
                <a:solidFill>
                  <a:srgbClr val="000000"/>
                </a:solidFill>
                <a:effectLst/>
                <a:uFillTx/>
                <a:latin typeface="Times New Roman"/>
              </a:rPr>
              <a:t>&lt;cabeçalho&gt;</a:t>
            </a:r>
            <a:endParaRPr b="0" lang="pt-BR" sz="1400" strike="noStrike" u="none">
              <a:solidFill>
                <a:srgbClr val="000000"/>
              </a:solidFill>
              <a:effectLst/>
              <a:uFillTx/>
              <a:latin typeface="Times New Roman"/>
            </a:endParaRPr>
          </a:p>
        </p:txBody>
      </p:sp>
      <p:sp>
        <p:nvSpPr>
          <p:cNvPr id="64" name="PlaceHolder 4"/>
          <p:cNvSpPr>
            <a:spLocks noGrp="1"/>
          </p:cNvSpPr>
          <p:nvPr>
            <p:ph type="dt" idx="34"/>
          </p:nvPr>
        </p:nvSpPr>
        <p:spPr>
          <a:xfrm>
            <a:off x="4278960" y="0"/>
            <a:ext cx="3280680" cy="534240"/>
          </a:xfrm>
          <a:prstGeom prst="rect">
            <a:avLst/>
          </a:prstGeom>
          <a:noFill/>
          <a:ln w="0">
            <a:noFill/>
          </a:ln>
        </p:spPr>
        <p:txBody>
          <a:bodyPr lIns="0" rIns="0" tIns="0" bIns="0" anchor="t">
            <a:noAutofit/>
          </a:bodyPr>
          <a:lstStyle>
            <a:lvl1pPr indent="0" algn="r">
              <a:buNone/>
              <a:defRPr b="0" lang="pt-BR" sz="1400" strike="noStrike" u="none">
                <a:solidFill>
                  <a:srgbClr val="000000"/>
                </a:solidFill>
                <a:effectLst/>
                <a:uFillTx/>
                <a:latin typeface="Times New Roman"/>
              </a:defRPr>
            </a:lvl1pPr>
          </a:lstStyle>
          <a:p>
            <a:pPr indent="0" algn="r">
              <a:buNone/>
            </a:pPr>
            <a:r>
              <a:rPr b="0" lang="pt-BR" sz="1400" strike="noStrike" u="none">
                <a:solidFill>
                  <a:srgbClr val="000000"/>
                </a:solidFill>
                <a:effectLst/>
                <a:uFillTx/>
                <a:latin typeface="Times New Roman"/>
              </a:rPr>
              <a:t>&lt;data/hora&gt;</a:t>
            </a:r>
            <a:endParaRPr b="0" lang="pt-BR" sz="1400" strike="noStrike" u="none">
              <a:solidFill>
                <a:srgbClr val="000000"/>
              </a:solidFill>
              <a:effectLst/>
              <a:uFillTx/>
              <a:latin typeface="Times New Roman"/>
            </a:endParaRPr>
          </a:p>
        </p:txBody>
      </p:sp>
      <p:sp>
        <p:nvSpPr>
          <p:cNvPr id="65" name="PlaceHolder 5"/>
          <p:cNvSpPr>
            <a:spLocks noGrp="1"/>
          </p:cNvSpPr>
          <p:nvPr>
            <p:ph type="ftr" idx="35"/>
          </p:nvPr>
        </p:nvSpPr>
        <p:spPr>
          <a:xfrm>
            <a:off x="0" y="10157400"/>
            <a:ext cx="3280680" cy="534240"/>
          </a:xfrm>
          <a:prstGeom prst="rect">
            <a:avLst/>
          </a:prstGeom>
          <a:noFill/>
          <a:ln w="0">
            <a:noFill/>
          </a:ln>
        </p:spPr>
        <p:txBody>
          <a:bodyPr lIns="0" rIns="0" tIns="0" bIns="0" anchor="b">
            <a:noAutofit/>
          </a:bodyPr>
          <a:lstStyle>
            <a:lvl1pPr indent="0">
              <a:buNone/>
              <a:defRPr b="0" lang="pt-BR" sz="1400" strike="noStrike" u="none">
                <a:solidFill>
                  <a:srgbClr val="000000"/>
                </a:solidFill>
                <a:effectLst/>
                <a:uFillTx/>
                <a:latin typeface="Times New Roman"/>
              </a:defRPr>
            </a:lvl1pPr>
          </a:lstStyle>
          <a:p>
            <a:pPr indent="0">
              <a:buNone/>
            </a:pPr>
            <a:r>
              <a:rPr b="0" lang="pt-BR" sz="1400" strike="noStrike" u="none">
                <a:solidFill>
                  <a:srgbClr val="000000"/>
                </a:solidFill>
                <a:effectLst/>
                <a:uFillTx/>
                <a:latin typeface="Times New Roman"/>
              </a:rPr>
              <a:t>&lt;rodapé&gt;</a:t>
            </a:r>
            <a:endParaRPr b="0" lang="pt-BR" sz="1400" strike="noStrike" u="none">
              <a:solidFill>
                <a:srgbClr val="000000"/>
              </a:solidFill>
              <a:effectLst/>
              <a:uFillTx/>
              <a:latin typeface="Times New Roman"/>
            </a:endParaRPr>
          </a:p>
        </p:txBody>
      </p:sp>
      <p:sp>
        <p:nvSpPr>
          <p:cNvPr id="66" name="PlaceHolder 6"/>
          <p:cNvSpPr>
            <a:spLocks noGrp="1"/>
          </p:cNvSpPr>
          <p:nvPr>
            <p:ph type="sldNum" idx="36"/>
          </p:nvPr>
        </p:nvSpPr>
        <p:spPr>
          <a:xfrm>
            <a:off x="4278960" y="10157400"/>
            <a:ext cx="3280680" cy="534240"/>
          </a:xfrm>
          <a:prstGeom prst="rect">
            <a:avLst/>
          </a:prstGeom>
          <a:noFill/>
          <a:ln w="0">
            <a:noFill/>
          </a:ln>
        </p:spPr>
        <p:txBody>
          <a:bodyPr lIns="0" rIns="0" tIns="0" bIns="0" anchor="b">
            <a:noAutofit/>
          </a:bodyPr>
          <a:lstStyle>
            <a:lvl1pPr indent="0" algn="r">
              <a:buNone/>
              <a:defRPr b="0" lang="pt-BR" sz="1400" strike="noStrike" u="none">
                <a:solidFill>
                  <a:srgbClr val="000000"/>
                </a:solidFill>
                <a:effectLst/>
                <a:uFillTx/>
                <a:latin typeface="Times New Roman"/>
              </a:defRPr>
            </a:lvl1pPr>
          </a:lstStyle>
          <a:p>
            <a:pPr indent="0" algn="r">
              <a:buNone/>
            </a:pPr>
            <a:fld id="{995B1490-DC25-4B52-AE96-D660688F1FA1}" type="slidenum">
              <a:rPr b="0" lang="pt-BR" sz="1400" strike="noStrike" u="none">
                <a:solidFill>
                  <a:srgbClr val="000000"/>
                </a:solidFill>
                <a:effectLst/>
                <a:uFillTx/>
                <a:latin typeface="Times New Roman"/>
              </a:rPr>
              <a:t>&lt;número&gt;</a:t>
            </a:fld>
            <a:endParaRPr b="0" lang="pt-BR" sz="1400" strike="noStrike" u="none">
              <a:solidFill>
                <a:srgbClr val="000000"/>
              </a:solidFill>
              <a:effectLst/>
              <a:uFillTx/>
              <a:latin typeface="Times New Roman"/>
            </a:endParaRPr>
          </a:p>
        </p:txBody>
      </p:sp>
    </p:spTree>
  </p:cSld>
  <p:clrMap bg1="lt1" bg2="lt2" tx1="dk1" tx2="dk2" accent1="accent1" accent2="accent2" accent3="accent3" accent4="accent4" accent5="accent5" accent6="accent6" hlink="hlink" folHlink="folHlink"/>
</p:notesMaster>
</file>

<file path=ppt/notesSlides/_rels/notesSlide1.xml.rels><?xml version="1.0" encoding="UTF-8"?>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
</Relationships>
</file>

<file path=ppt/notesSlides/_rels/notesSlide2.xml.rels><?xml version="1.0" encoding="UTF-8"?>
<Relationships xmlns="http://schemas.openxmlformats.org/package/2006/relationships"><Relationship Id="rId1" Type="http://schemas.openxmlformats.org/officeDocument/2006/relationships/slide" Target="../slides/slide2.xml"/><Relationship Id="rId2" Type="http://schemas.openxmlformats.org/officeDocument/2006/relationships/notesMaster" Target="../notesMasters/notesMaster1.xml"/>
</Relationships>
</file>

<file path=ppt/notesSlides/_rels/notesSlide3.xml.rels><?xml version="1.0" encoding="UTF-8"?>
<Relationships xmlns="http://schemas.openxmlformats.org/package/2006/relationships"><Relationship Id="rId1" Type="http://schemas.openxmlformats.org/officeDocument/2006/relationships/slide" Target="../slides/slide3.xml"/><Relationship Id="rId2" Type="http://schemas.openxmlformats.org/officeDocument/2006/relationships/notesMaster" Target="../notesMasters/notesMaster1.xml"/>
</Relationships>
</file>

<file path=ppt/notesSlides/_rels/notesSlide4.xml.rels><?xml version="1.0" encoding="UTF-8"?>
<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
</Relationships>
</file>

<file path=ppt/notesSlides/_rels/notesSlide5.xml.rels><?xml version="1.0" encoding="UTF-8"?>
<Relationships xmlns="http://schemas.openxmlformats.org/package/2006/relationships"><Relationship Id="rId1" Type="http://schemas.openxmlformats.org/officeDocument/2006/relationships/slide" Target="../slides/slide5.xml"/><Relationship Id="rId2" Type="http://schemas.openxmlformats.org/officeDocument/2006/relationships/notesMaster" Target="../notesMasters/notesMaster1.xml"/>
</Relationships>
</file>

<file path=ppt/notesSlides/_rels/notesSlide6.xml.rels><?xml version="1.0" encoding="UTF-8"?>
<Relationships xmlns="http://schemas.openxmlformats.org/package/2006/relationships"><Relationship Id="rId1" Type="http://schemas.openxmlformats.org/officeDocument/2006/relationships/slide" Target="../slides/slide6.xml"/><Relationship Id="rId2" Type="http://schemas.openxmlformats.org/officeDocument/2006/relationships/notesMaster" Target="../notesMasters/notesMaster1.xml"/>
</Relationships>
</file>

<file path=ppt/notesSlides/_rels/notesSlide7.xml.rels><?xml version="1.0" encoding="UTF-8"?>
<Relationships xmlns="http://schemas.openxmlformats.org/package/2006/relationships"><Relationship Id="rId1" Type="http://schemas.openxmlformats.org/officeDocument/2006/relationships/slide" Target="../slides/slide7.xml"/><Relationship Id="rId2" Type="http://schemas.openxmlformats.org/officeDocument/2006/relationships/notesMaster" Target="../notesMasters/notesMaster1.xml"/>
</Relationships>
</file>

<file path=ppt/notesSlides/_rels/notesSlide8.xml.rels><?xml version="1.0" encoding="UTF-8"?>
<Relationships xmlns="http://schemas.openxmlformats.org/package/2006/relationships"><Relationship Id="rId1" Type="http://schemas.openxmlformats.org/officeDocument/2006/relationships/slide" Target="../slides/slide8.xml"/><Relationship Id="rId2" Type="http://schemas.openxmlformats.org/officeDocument/2006/relationships/notesMaster" Target="../notesMasters/notesMaster1.xml"/>
</Relationships>
</file>

<file path=ppt/notesSlides/_rels/notesSlide9.xml.rels><?xml version="1.0" encoding="UTF-8"?>
<Relationships xmlns="http://schemas.openxmlformats.org/package/2006/relationships"><Relationship Id="rId1" Type="http://schemas.openxmlformats.org/officeDocument/2006/relationships/slide" Target="../slides/slide9.xml"/><Relationship Id="rId2" Type="http://schemas.openxmlformats.org/officeDocument/2006/relationships/notesMaster" Target="../notesMasters/notesMaster1.xml"/>
</Relationships>
</file>

<file path=ppt/notesSlides/_rels/notesSlide10.xml.rels><?xml version="1.0" encoding="UTF-8"?>
<Relationships xmlns="http://schemas.openxmlformats.org/package/2006/relationships"><Relationship Id="rId1" Type="http://schemas.openxmlformats.org/officeDocument/2006/relationships/slide" Target="../slides/slide10.xml"/><Relationship Id="rId2" Type="http://schemas.openxmlformats.org/officeDocument/2006/relationships/notesMaster" Target="../notesMasters/notesMaster1.xml"/>
</Relationships>
</file>

<file path=ppt/notesSlides/_rels/notesSlide11.xml.rels><?xml version="1.0" encoding="UTF-8"?>
<Relationships xmlns="http://schemas.openxmlformats.org/package/2006/relationships"><Relationship Id="rId1" Type="http://schemas.openxmlformats.org/officeDocument/2006/relationships/slide" Target="../slides/slide11.xml"/><Relationship Id="rId2" Type="http://schemas.openxmlformats.org/officeDocument/2006/relationships/notesMaster" Target="../notesMasters/notesMaster1.xml"/>
</Relationships>
</file>

<file path=ppt/notesSlides/_rels/notesSlide12.xml.rels><?xml version="1.0" encoding="UTF-8"?>
<Relationships xmlns="http://schemas.openxmlformats.org/package/2006/relationships"><Relationship Id="rId1" Type="http://schemas.openxmlformats.org/officeDocument/2006/relationships/slide" Target="../slides/slide12.xml"/><Relationship Id="rId2" Type="http://schemas.openxmlformats.org/officeDocument/2006/relationships/notesMaster" Target="../notesMasters/notesMaster1.xml"/>
</Relationships>
</file>

<file path=ppt/notesSlides/_rels/notesSlide13.xml.rels><?xml version="1.0" encoding="UTF-8"?>
<Relationships xmlns="http://schemas.openxmlformats.org/package/2006/relationships"><Relationship Id="rId1" Type="http://schemas.openxmlformats.org/officeDocument/2006/relationships/slide" Target="../slides/slide13.xml"/><Relationship Id="rId2" Type="http://schemas.openxmlformats.org/officeDocument/2006/relationships/notesMaster" Target="../notesMasters/notesMaster1.xml"/>
</Relationships>
</file>

<file path=ppt/notesSlides/_rels/notesSlide14.xml.rels><?xml version="1.0" encoding="UTF-8"?>
<Relationships xmlns="http://schemas.openxmlformats.org/package/2006/relationships"><Relationship Id="rId1" Type="http://schemas.openxmlformats.org/officeDocument/2006/relationships/slide" Target="../slides/slide14.xml"/><Relationship Id="rId2" Type="http://schemas.openxmlformats.org/officeDocument/2006/relationships/notesMaster" Target="../notesMasters/notesMaster1.xml"/>
</Relationships>
</file>

<file path=ppt/notesSlides/_rels/notesSlide15.xml.rels><?xml version="1.0" encoding="UTF-8"?>
<Relationships xmlns="http://schemas.openxmlformats.org/package/2006/relationships"><Relationship Id="rId1" Type="http://schemas.openxmlformats.org/officeDocument/2006/relationships/slide" Target="../slides/slide15.xml"/><Relationship Id="rId2" Type="http://schemas.openxmlformats.org/officeDocument/2006/relationships/notesMaster" Target="../notesMasters/notesMaster1.xml"/>
</Relationships>
</file>

<file path=ppt/notesSlides/_rels/notesSlide16.xml.rels><?xml version="1.0" encoding="UTF-8"?>
<Relationships xmlns="http://schemas.openxmlformats.org/package/2006/relationships"><Relationship Id="rId1" Type="http://schemas.openxmlformats.org/officeDocument/2006/relationships/slide" Target="../slides/slide16.xml"/><Relationship Id="rId2" Type="http://schemas.openxmlformats.org/officeDocument/2006/relationships/notesMaster" Target="../notesMasters/notesMaster1.xml"/>
</Relationships>
</file>

<file path=ppt/notesSlides/_rels/notesSlide17.xml.rels><?xml version="1.0" encoding="UTF-8"?>
<Relationships xmlns="http://schemas.openxmlformats.org/package/2006/relationships"><Relationship Id="rId1" Type="http://schemas.openxmlformats.org/officeDocument/2006/relationships/slide" Target="../slides/slide17.xml"/><Relationship Id="rId2" Type="http://schemas.openxmlformats.org/officeDocument/2006/relationships/notesMaster" Target="../notesMasters/notesMaster1.xml"/>
</Relationships>
</file>

<file path=ppt/notesSlides/_rels/notesSlide18.xml.rels><?xml version="1.0" encoding="UTF-8"?>
<Relationships xmlns="http://schemas.openxmlformats.org/package/2006/relationships"><Relationship Id="rId1" Type="http://schemas.openxmlformats.org/officeDocument/2006/relationships/slide" Target="../slides/slide18.xml"/><Relationship Id="rId2" Type="http://schemas.openxmlformats.org/officeDocument/2006/relationships/notesMaster" Target="../notesMasters/notesMaster1.xml"/>
</Relationships>
</file>

<file path=ppt/notesSlides/_rels/notesSlide19.xml.rels><?xml version="1.0" encoding="UTF-8"?>
<Relationships xmlns="http://schemas.openxmlformats.org/package/2006/relationships"><Relationship Id="rId1" Type="http://schemas.openxmlformats.org/officeDocument/2006/relationships/slide" Target="../slides/slide19.xml"/><Relationship Id="rId2" Type="http://schemas.openxmlformats.org/officeDocument/2006/relationships/notesMaster" Target="../notesMasters/notesMaster1.xml"/>
</Relationships>
</file>

<file path=ppt/notesSlides/_rels/notesSlide20.xml.rels><?xml version="1.0" encoding="UTF-8"?>
<Relationships xmlns="http://schemas.openxmlformats.org/package/2006/relationships"><Relationship Id="rId1" Type="http://schemas.openxmlformats.org/officeDocument/2006/relationships/slide" Target="../slides/slide20.xml"/><Relationship Id="rId2" Type="http://schemas.openxmlformats.org/officeDocument/2006/relationships/notesMaster" Target="../notesMasters/notesMaster1.xml"/>
</Relationships>
</file>

<file path=ppt/notesSlides/_rels/notesSlide21.xml.rels><?xml version="1.0" encoding="UTF-8"?>
<Relationships xmlns="http://schemas.openxmlformats.org/package/2006/relationships"><Relationship Id="rId1" Type="http://schemas.openxmlformats.org/officeDocument/2006/relationships/slide" Target="../slides/slide21.xml"/><Relationship Id="rId2" Type="http://schemas.openxmlformats.org/officeDocument/2006/relationships/notesMaster" Target="../notesMasters/notesMaster1.xml"/>
</Relationships>
</file>

<file path=ppt/notesSlides/_rels/notesSlide22.xml.rels><?xml version="1.0" encoding="UTF-8"?>
<Relationships xmlns="http://schemas.openxmlformats.org/package/2006/relationships"><Relationship Id="rId1" Type="http://schemas.openxmlformats.org/officeDocument/2006/relationships/slide" Target="../slides/slide22.xml"/><Relationship Id="rId2" Type="http://schemas.openxmlformats.org/officeDocument/2006/relationships/notesMaster" Target="../notesMasters/notesMaster1.xml"/>
</Relationships>
</file>

<file path=ppt/notesSlides/_rels/notesSlide23.xml.rels><?xml version="1.0" encoding="UTF-8"?>
<Relationships xmlns="http://schemas.openxmlformats.org/package/2006/relationships"><Relationship Id="rId1" Type="http://schemas.openxmlformats.org/officeDocument/2006/relationships/slide" Target="../slides/slide23.xml"/><Relationship Id="rId2" Type="http://schemas.openxmlformats.org/officeDocument/2006/relationships/notesMaster" Target="../notesMasters/notesMaster1.xml"/>
</Relationships>
</file>

<file path=ppt/notesSlides/_rels/notesSlide24.xml.rels><?xml version="1.0" encoding="UTF-8"?>
<Relationships xmlns="http://schemas.openxmlformats.org/package/2006/relationships"><Relationship Id="rId1" Type="http://schemas.openxmlformats.org/officeDocument/2006/relationships/slide" Target="../slides/slide24.xml"/><Relationship Id="rId2" Type="http://schemas.openxmlformats.org/officeDocument/2006/relationships/notesMaster" Target="../notesMasters/notesMaster1.xml"/>
</Relationships>
</file>

<file path=ppt/notesSlides/_rels/notesSlide25.xml.rels><?xml version="1.0" encoding="UTF-8"?>
<Relationships xmlns="http://schemas.openxmlformats.org/package/2006/relationships"><Relationship Id="rId1" Type="http://schemas.openxmlformats.org/officeDocument/2006/relationships/slide" Target="../slides/slide25.xml"/><Relationship Id="rId2" Type="http://schemas.openxmlformats.org/officeDocument/2006/relationships/notesMaster" Target="../notesMasters/notesMaster1.xml"/>
</Relationships>
</file>

<file path=ppt/notesSlides/_rels/notesSlide26.xml.rels><?xml version="1.0" encoding="UTF-8"?>
<Relationships xmlns="http://schemas.openxmlformats.org/package/2006/relationships"><Relationship Id="rId1" Type="http://schemas.openxmlformats.org/officeDocument/2006/relationships/slide" Target="../slides/slide26.xml"/><Relationship Id="rId2" Type="http://schemas.openxmlformats.org/officeDocument/2006/relationships/notesMaster" Target="../notesMasters/notesMaster1.xml"/>
</Relationships>
</file>

<file path=ppt/notesSlides/_rels/notesSlide27.xml.rels><?xml version="1.0" encoding="UTF-8"?>
<Relationships xmlns="http://schemas.openxmlformats.org/package/2006/relationships"><Relationship Id="rId1" Type="http://schemas.openxmlformats.org/officeDocument/2006/relationships/slide" Target="../slides/slide27.xml"/><Relationship Id="rId2" Type="http://schemas.openxmlformats.org/officeDocument/2006/relationships/notesMaster" Target="../notesMasters/notesMaster1.xml"/>
</Relationships>
</file>

<file path=ppt/notesSlides/_rels/notesSlide28.xml.rels><?xml version="1.0" encoding="UTF-8"?>
<Relationships xmlns="http://schemas.openxmlformats.org/package/2006/relationships"><Relationship Id="rId1" Type="http://schemas.openxmlformats.org/officeDocument/2006/relationships/slide" Target="../slides/slide28.xml"/><Relationship Id="rId2" Type="http://schemas.openxmlformats.org/officeDocument/2006/relationships/notesMaster" Target="../notesMasters/notesMaster1.xml"/>
</Relationships>
</file>

<file path=ppt/notesSlides/_rels/notesSlide29.xml.rels><?xml version="1.0" encoding="UTF-8"?>
<Relationships xmlns="http://schemas.openxmlformats.org/package/2006/relationships"><Relationship Id="rId1" Type="http://schemas.openxmlformats.org/officeDocument/2006/relationships/slide" Target="../slides/slide29.xml"/><Relationship Id="rId2" Type="http://schemas.openxmlformats.org/officeDocument/2006/relationships/notesMaster" Target="../notesMasters/notesMaster1.xml"/>
</Relationships>
</file>

<file path=ppt/notesSlides/_rels/notesSlide30.xml.rels><?xml version="1.0" encoding="UTF-8"?>
<Relationships xmlns="http://schemas.openxmlformats.org/package/2006/relationships"><Relationship Id="rId1" Type="http://schemas.openxmlformats.org/officeDocument/2006/relationships/slide" Target="../slides/slide30.xml"/><Relationship Id="rId2" Type="http://schemas.openxmlformats.org/officeDocument/2006/relationships/notesMaster" Target="../notesMasters/notesMaster1.xml"/>
</Relationships>
</file>

<file path=ppt/notesSlides/_rels/notesSlide31.xml.rels><?xml version="1.0" encoding="UTF-8"?>
<Relationships xmlns="http://schemas.openxmlformats.org/package/2006/relationships"><Relationship Id="rId1" Type="http://schemas.openxmlformats.org/officeDocument/2006/relationships/slide" Target="../slides/slide31.xml"/><Relationship Id="rId2" Type="http://schemas.openxmlformats.org/officeDocument/2006/relationships/notesMaster" Target="../notesMasters/notesMaster1.xml"/>
</Relationships>
</file>

<file path=ppt/notesSlides/_rels/notesSlide32.xml.rels><?xml version="1.0" encoding="UTF-8"?>
<Relationships xmlns="http://schemas.openxmlformats.org/package/2006/relationships"><Relationship Id="rId1" Type="http://schemas.openxmlformats.org/officeDocument/2006/relationships/slide" Target="../slides/slide32.xml"/><Relationship Id="rId2" Type="http://schemas.openxmlformats.org/officeDocument/2006/relationships/notesMaster" Target="../notesMasters/notesMaster1.xml"/>
</Relationships>
</file>

<file path=ppt/notesSlides/_rels/notesSlide33.xml.rels><?xml version="1.0" encoding="UTF-8"?>
<Relationships xmlns="http://schemas.openxmlformats.org/package/2006/relationships"><Relationship Id="rId1" Type="http://schemas.openxmlformats.org/officeDocument/2006/relationships/slide" Target="../slides/slide33.xml"/><Relationship Id="rId2" Type="http://schemas.openxmlformats.org/officeDocument/2006/relationships/notesMaster" Target="../notesMasters/notesMaster1.xml"/>
</Relationships>
</file>

<file path=ppt/notesSlides/_rels/notesSlide34.xml.rels><?xml version="1.0" encoding="UTF-8"?>
<Relationships xmlns="http://schemas.openxmlformats.org/package/2006/relationships"><Relationship Id="rId1" Type="http://schemas.openxmlformats.org/officeDocument/2006/relationships/slide" Target="../slides/slide34.xml"/><Relationship Id="rId2" Type="http://schemas.openxmlformats.org/officeDocument/2006/relationships/notesMaster" Target="../notesMasters/notesMaster1.xml"/>
</Relationships>
</file>

<file path=ppt/notesSlides/_rels/notesSlide35.xml.rels><?xml version="1.0" encoding="UTF-8"?>
<Relationships xmlns="http://schemas.openxmlformats.org/package/2006/relationships"><Relationship Id="rId1" Type="http://schemas.openxmlformats.org/officeDocument/2006/relationships/slide" Target="../slides/slide35.xml"/><Relationship Id="rId2" Type="http://schemas.openxmlformats.org/officeDocument/2006/relationships/notesMaster" Target="../notesMasters/notesMaster1.xml"/>
</Relationships>
</file>

<file path=ppt/notesSlides/_rels/notesSlide36.xml.rels><?xml version="1.0" encoding="UTF-8"?>
<Relationships xmlns="http://schemas.openxmlformats.org/package/2006/relationships"><Relationship Id="rId1" Type="http://schemas.openxmlformats.org/officeDocument/2006/relationships/slide" Target="../slides/slide36.xml"/><Relationship Id="rId2" Type="http://schemas.openxmlformats.org/officeDocument/2006/relationships/notesMaster" Target="../notesMasters/notesMaster1.xml"/>
</Relationships>
</file>

<file path=ppt/notesSlides/_rels/notesSlide37.xml.rels><?xml version="1.0" encoding="UTF-8"?>
<Relationships xmlns="http://schemas.openxmlformats.org/package/2006/relationships"><Relationship Id="rId1" Type="http://schemas.openxmlformats.org/officeDocument/2006/relationships/slide" Target="../slides/slide37.xml"/><Relationship Id="rId2" Type="http://schemas.openxmlformats.org/officeDocument/2006/relationships/notesMaster" Target="../notesMasters/notesMaster1.xml"/>
</Relationships>
</file>

<file path=ppt/notesSlides/_rels/notesSlide38.xml.rels><?xml version="1.0" encoding="UTF-8"?>
<Relationships xmlns="http://schemas.openxmlformats.org/package/2006/relationships"><Relationship Id="rId1" Type="http://schemas.openxmlformats.org/officeDocument/2006/relationships/slide" Target="../slides/slide38.xml"/><Relationship Id="rId2" Type="http://schemas.openxmlformats.org/officeDocument/2006/relationships/notesMaster" Target="../notesMasters/notesMaster1.xml"/>
</Relationships>
</file>

<file path=ppt/notesSlides/_rels/notesSlide39.xml.rels><?xml version="1.0" encoding="UTF-8"?>
<Relationships xmlns="http://schemas.openxmlformats.org/package/2006/relationships"><Relationship Id="rId1" Type="http://schemas.openxmlformats.org/officeDocument/2006/relationships/slide" Target="../slides/slide39.xml"/><Relationship Id="rId2" Type="http://schemas.openxmlformats.org/officeDocument/2006/relationships/notesMaster" Target="../notesMasters/notesMaster1.xml"/>
</Relationships>
</file>

<file path=ppt/notesSlides/_rels/notesSlide40.xml.rels><?xml version="1.0" encoding="UTF-8"?>
<Relationships xmlns="http://schemas.openxmlformats.org/package/2006/relationships"><Relationship Id="rId1" Type="http://schemas.openxmlformats.org/officeDocument/2006/relationships/slide" Target="../slides/slide40.xml"/><Relationship Id="rId2" Type="http://schemas.openxmlformats.org/officeDocument/2006/relationships/notesMaster" Target="../notesMasters/notesMaster1.xml"/>
</Relationships>
</file>

<file path=ppt/notesSlides/_rels/notesSlide41.xml.rels><?xml version="1.0" encoding="UTF-8"?>
<Relationships xmlns="http://schemas.openxmlformats.org/package/2006/relationships"><Relationship Id="rId1" Type="http://schemas.openxmlformats.org/officeDocument/2006/relationships/slide" Target="../slides/slide41.xml"/><Relationship Id="rId2" Type="http://schemas.openxmlformats.org/officeDocument/2006/relationships/notesMaster" Target="../notesMasters/notesMaster1.xml"/>
</Relationships>
</file>

<file path=ppt/notesSlides/_rels/notesSlide42.xml.rels><?xml version="1.0" encoding="UTF-8"?>
<Relationships xmlns="http://schemas.openxmlformats.org/package/2006/relationships"><Relationship Id="rId1" Type="http://schemas.openxmlformats.org/officeDocument/2006/relationships/slide" Target="../slides/slide42.xml"/><Relationship Id="rId2" Type="http://schemas.openxmlformats.org/officeDocument/2006/relationships/notesMaster" Target="../notesMasters/notesMaster1.xml"/>
</Relationships>
</file>

<file path=ppt/notesSlides/_rels/notesSlide43.xml.rels><?xml version="1.0" encoding="UTF-8"?>
<Relationships xmlns="http://schemas.openxmlformats.org/package/2006/relationships"><Relationship Id="rId1" Type="http://schemas.openxmlformats.org/officeDocument/2006/relationships/slide" Target="../slides/slide43.xml"/><Relationship Id="rId2" Type="http://schemas.openxmlformats.org/officeDocument/2006/relationships/notesMaster" Target="../notesMasters/notesMaster1.xml"/>
</Relationships>
</file>

<file path=ppt/notesSlides/_rels/notesSlide44.xml.rels><?xml version="1.0" encoding="UTF-8"?>
<Relationships xmlns="http://schemas.openxmlformats.org/package/2006/relationships"><Relationship Id="rId1" Type="http://schemas.openxmlformats.org/officeDocument/2006/relationships/slide" Target="../slides/slide44.xml"/><Relationship Id="rId2" Type="http://schemas.openxmlformats.org/officeDocument/2006/relationships/notesMaster" Target="../notesMasters/notesMaster1.xml"/>
</Relationships>
</file>

<file path=ppt/notesSlides/_rels/notesSlide45.xml.rels><?xml version="1.0" encoding="UTF-8"?>
<Relationships xmlns="http://schemas.openxmlformats.org/package/2006/relationships"><Relationship Id="rId1" Type="http://schemas.openxmlformats.org/officeDocument/2006/relationships/slide" Target="../slides/slide45.xml"/><Relationship Id="rId2" Type="http://schemas.openxmlformats.org/officeDocument/2006/relationships/notesMaster" Target="../notesMasters/notesMaster1.xml"/>
</Relationships>
</file>

<file path=ppt/notesSlides/_rels/notesSlide46.xml.rels><?xml version="1.0" encoding="UTF-8"?>
<Relationships xmlns="http://schemas.openxmlformats.org/package/2006/relationships"><Relationship Id="rId1" Type="http://schemas.openxmlformats.org/officeDocument/2006/relationships/slide" Target="../slides/slide46.xml"/><Relationship Id="rId2" Type="http://schemas.openxmlformats.org/officeDocument/2006/relationships/notesMaster" Target="../notesMasters/notesMaster1.xml"/>
</Relationships>
</file>

<file path=ppt/notesSlides/_rels/notesSlide47.xml.rels><?xml version="1.0" encoding="UTF-8"?>
<Relationships xmlns="http://schemas.openxmlformats.org/package/2006/relationships"><Relationship Id="rId1" Type="http://schemas.openxmlformats.org/officeDocument/2006/relationships/slide" Target="../slides/slide47.xml"/><Relationship Id="rId2" Type="http://schemas.openxmlformats.org/officeDocument/2006/relationships/notesMaster" Target="../notesMasters/notesMaster1.xml"/>
</Relationships>
</file>

<file path=ppt/notesSlides/_rels/notesSlide48.xml.rels><?xml version="1.0" encoding="UTF-8"?>
<Relationships xmlns="http://schemas.openxmlformats.org/package/2006/relationships"><Relationship Id="rId1" Type="http://schemas.openxmlformats.org/officeDocument/2006/relationships/slide" Target="../slides/slide48.xml"/><Relationship Id="rId2" Type="http://schemas.openxmlformats.org/officeDocument/2006/relationships/notesMaster" Target="../notesMasters/notesMaster1.xml"/>
</Relationships>
</file>

<file path=ppt/notesSlides/_rels/notesSlide49.xml.rels><?xml version="1.0" encoding="UTF-8"?>
<Relationships xmlns="http://schemas.openxmlformats.org/package/2006/relationships"><Relationship Id="rId1" Type="http://schemas.openxmlformats.org/officeDocument/2006/relationships/slide" Target="../slides/slide49.xml"/><Relationship Id="rId2" Type="http://schemas.openxmlformats.org/officeDocument/2006/relationships/notesMaster" Target="../notesMasters/notesMaster1.xml"/>
</Relationships>
</file>

<file path=ppt/notesSlides/_rels/notesSlide50.xml.rels><?xml version="1.0" encoding="UTF-8"?>
<Relationships xmlns="http://schemas.openxmlformats.org/package/2006/relationships"><Relationship Id="rId1" Type="http://schemas.openxmlformats.org/officeDocument/2006/relationships/slide" Target="../slides/slide50.xml"/><Relationship Id="rId2" Type="http://schemas.openxmlformats.org/officeDocument/2006/relationships/notesMaster" Target="../notesMasters/notesMaster1.xml"/>
</Relationships>
</file>

<file path=ppt/notesSlides/_rels/notesSlide51.xml.rels><?xml version="1.0" encoding="UTF-8"?>
<Relationships xmlns="http://schemas.openxmlformats.org/package/2006/relationships"><Relationship Id="rId1" Type="http://schemas.openxmlformats.org/officeDocument/2006/relationships/slide" Target="../slides/slide51.xml"/><Relationship Id="rId2" Type="http://schemas.openxmlformats.org/officeDocument/2006/relationships/notesMaster" Target="../notesMasters/notesMaster1.xml"/>
</Relationships>
</file>

<file path=ppt/notesSlides/_rels/notesSlide52.xml.rels><?xml version="1.0" encoding="UTF-8"?>
<Relationships xmlns="http://schemas.openxmlformats.org/package/2006/relationships"><Relationship Id="rId1" Type="http://schemas.openxmlformats.org/officeDocument/2006/relationships/slide" Target="../slides/slide52.xml"/><Relationship Id="rId2" Type="http://schemas.openxmlformats.org/officeDocument/2006/relationships/notesMaster" Target="../notesMasters/notesMaster1.xml"/>
</Relationships>
</file>

<file path=ppt/notesSlides/_rels/notesSlide53.xml.rels><?xml version="1.0" encoding="UTF-8"?>
<Relationships xmlns="http://schemas.openxmlformats.org/package/2006/relationships"><Relationship Id="rId1" Type="http://schemas.openxmlformats.org/officeDocument/2006/relationships/slide" Target="../slides/slide53.xml"/><Relationship Id="rId2" Type="http://schemas.openxmlformats.org/officeDocument/2006/relationships/notesMaster" Target="../notesMasters/notesMaster1.xml"/>
</Relationships>
</file>

<file path=ppt/notesSlides/_rels/notesSlide54.xml.rels><?xml version="1.0" encoding="UTF-8"?>
<Relationships xmlns="http://schemas.openxmlformats.org/package/2006/relationships"><Relationship Id="rId1" Type="http://schemas.openxmlformats.org/officeDocument/2006/relationships/slide" Target="../slides/slide54.xml"/><Relationship Id="rId2" Type="http://schemas.openxmlformats.org/officeDocument/2006/relationships/notesMaster" Target="../notesMasters/notesMaster1.xml"/>
</Relationships>
</file>

<file path=ppt/notesSlides/_rels/notesSlide55.xml.rels><?xml version="1.0" encoding="UTF-8"?>
<Relationships xmlns="http://schemas.openxmlformats.org/package/2006/relationships"><Relationship Id="rId1" Type="http://schemas.openxmlformats.org/officeDocument/2006/relationships/slide" Target="../slides/slide55.xml"/><Relationship Id="rId2" Type="http://schemas.openxmlformats.org/officeDocument/2006/relationships/notesMaster" Target="../notesMasters/notesMaster1.xml"/>
</Relationships>
</file>

<file path=ppt/notesSlides/_rels/notesSlide56.xml.rels><?xml version="1.0" encoding="UTF-8"?>
<Relationships xmlns="http://schemas.openxmlformats.org/package/2006/relationships"><Relationship Id="rId1" Type="http://schemas.openxmlformats.org/officeDocument/2006/relationships/slide" Target="../slides/slide56.xml"/><Relationship Id="rId2" Type="http://schemas.openxmlformats.org/officeDocument/2006/relationships/notesMaster" Target="../notesMasters/notesMaster1.xml"/>
</Relationships>
</file>

<file path=ppt/notesSlides/_rels/notesSlide57.xml.rels><?xml version="1.0" encoding="UTF-8"?>
<Relationships xmlns="http://schemas.openxmlformats.org/package/2006/relationships"><Relationship Id="rId1" Type="http://schemas.openxmlformats.org/officeDocument/2006/relationships/slide" Target="../slides/slide57.xml"/><Relationship Id="rId2" Type="http://schemas.openxmlformats.org/officeDocument/2006/relationships/notesMaster" Target="../notesMasters/notesMaster1.xml"/>
</Relationships>
</file>

<file path=ppt/notesSlides/_rels/notesSlide58.xml.rels><?xml version="1.0" encoding="UTF-8"?>
<Relationships xmlns="http://schemas.openxmlformats.org/package/2006/relationships"><Relationship Id="rId1" Type="http://schemas.openxmlformats.org/officeDocument/2006/relationships/slide" Target="../slides/slide58.xml"/><Relationship Id="rId2" Type="http://schemas.openxmlformats.org/officeDocument/2006/relationships/notesMaster" Target="../notesMasters/notesMaster1.xml"/>
</Relationships>
</file>

<file path=ppt/notesSlides/_rels/notesSlide59.xml.rels><?xml version="1.0" encoding="UTF-8"?>
<Relationships xmlns="http://schemas.openxmlformats.org/package/2006/relationships"><Relationship Id="rId1" Type="http://schemas.openxmlformats.org/officeDocument/2006/relationships/slide" Target="../slides/slide59.xml"/><Relationship Id="rId2" Type="http://schemas.openxmlformats.org/officeDocument/2006/relationships/notesMaster" Target="../notesMasters/notesMaster1.xml"/>
</Relationships>
</file>

<file path=ppt/notesSlides/_rels/notesSlide60.xml.rels><?xml version="1.0" encoding="UTF-8"?>
<Relationships xmlns="http://schemas.openxmlformats.org/package/2006/relationships"><Relationship Id="rId1" Type="http://schemas.openxmlformats.org/officeDocument/2006/relationships/slide" Target="../slides/slide60.xml"/><Relationship Id="rId2" Type="http://schemas.openxmlformats.org/officeDocument/2006/relationships/notesMaster" Target="../notesMasters/notesMaster1.xml"/>
</Relationships>
</file>

<file path=ppt/notesSlides/_rels/notesSlide61.xml.rels><?xml version="1.0" encoding="UTF-8"?>
<Relationships xmlns="http://schemas.openxmlformats.org/package/2006/relationships"><Relationship Id="rId1" Type="http://schemas.openxmlformats.org/officeDocument/2006/relationships/slide" Target="../slides/slide61.xml"/><Relationship Id="rId2" Type="http://schemas.openxmlformats.org/officeDocument/2006/relationships/notesMaster" Target="../notesMasters/notesMaster1.xml"/>
</Relationships>
</file>

<file path=ppt/notesSlides/_rels/notesSlide62.xml.rels><?xml version="1.0" encoding="UTF-8"?>
<Relationships xmlns="http://schemas.openxmlformats.org/package/2006/relationships"><Relationship Id="rId1" Type="http://schemas.openxmlformats.org/officeDocument/2006/relationships/slide" Target="../slides/slide62.xml"/><Relationship Id="rId2" Type="http://schemas.openxmlformats.org/officeDocument/2006/relationships/notesMaster" Target="../notesMasters/notesMaster1.xml"/>
</Relationships>
</file>

<file path=ppt/notesSlides/_rels/notesSlide63.xml.rels><?xml version="1.0" encoding="UTF-8"?>
<Relationships xmlns="http://schemas.openxmlformats.org/package/2006/relationships"><Relationship Id="rId1" Type="http://schemas.openxmlformats.org/officeDocument/2006/relationships/slide" Target="../slides/slide63.xml"/><Relationship Id="rId2" Type="http://schemas.openxmlformats.org/officeDocument/2006/relationships/notesMaster" Target="../notesMasters/notesMaster1.xml"/>
</Relationships>
</file>

<file path=ppt/notesSlides/_rels/notesSlide64.xml.rels><?xml version="1.0" encoding="UTF-8"?>
<Relationships xmlns="http://schemas.openxmlformats.org/package/2006/relationships"><Relationship Id="rId1" Type="http://schemas.openxmlformats.org/officeDocument/2006/relationships/slide" Target="../slides/slide64.xml"/><Relationship Id="rId2" Type="http://schemas.openxmlformats.org/officeDocument/2006/relationships/notesMaster" Target="../notesMasters/notesMaster1.xml"/>
</Relationships>
</file>

<file path=ppt/notesSlides/notesSlide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49" name="PlaceHolder 1"/>
          <p:cNvSpPr>
            <a:spLocks noGrp="1"/>
          </p:cNvSpPr>
          <p:nvPr>
            <p:ph type="sldImg"/>
          </p:nvPr>
        </p:nvSpPr>
        <p:spPr>
          <a:xfrm>
            <a:off x="2857680" y="512640"/>
            <a:ext cx="3428640" cy="2566800"/>
          </a:xfrm>
          <a:prstGeom prst="rect">
            <a:avLst/>
          </a:prstGeom>
          <a:ln w="0">
            <a:noFill/>
          </a:ln>
        </p:spPr>
      </p:sp>
      <p:sp>
        <p:nvSpPr>
          <p:cNvPr id="750" name="PlaceHolder 2"/>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751" name="PlaceHolder 3"/>
          <p:cNvSpPr>
            <a:spLocks noGrp="1"/>
          </p:cNvSpPr>
          <p:nvPr>
            <p:ph type="sldNum" idx="104"/>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800" strike="noStrike" u="none">
                <a:solidFill>
                  <a:srgbClr val="000000"/>
                </a:solidFill>
                <a:effectLst/>
                <a:uFillTx/>
                <a:latin typeface="Times New Roman"/>
              </a:defRPr>
            </a:lvl1pPr>
          </a:lstStyle>
          <a:p>
            <a:pPr indent="0" algn="r">
              <a:lnSpc>
                <a:spcPct val="100000"/>
              </a:lnSpc>
              <a:buNone/>
              <a:tabLst>
                <a:tab algn="l" pos="0"/>
              </a:tabLst>
            </a:pPr>
            <a:fld id="{60A3BA08-A208-43E4-8EB4-C1D0B2A785DC}" type="slidenum">
              <a:rPr b="0" lang="en-US" sz="1800" strike="noStrike" u="none">
                <a:solidFill>
                  <a:srgbClr val="000000"/>
                </a:solidFill>
                <a:effectLst/>
                <a:uFillTx/>
                <a:latin typeface="Times New Roman"/>
              </a:rPr>
              <a:t>46</a:t>
            </a:fld>
            <a:endParaRPr b="0" lang="pt-BR" sz="1800" strike="noStrike" u="none">
              <a:solidFill>
                <a:srgbClr val="000000"/>
              </a:solidFill>
              <a:effectLst/>
              <a:uFillTx/>
              <a:latin typeface="Times New Roman"/>
            </a:endParaRPr>
          </a:p>
        </p:txBody>
      </p:sp>
    </p:spTree>
  </p:cSld>
</p:notes>
</file>

<file path=ppt/notesSlides/notesSlide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52"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753" name="PlaceHolder 2"/>
          <p:cNvSpPr>
            <a:spLocks noGrp="1"/>
          </p:cNvSpPr>
          <p:nvPr>
            <p:ph type="dt" idx="105"/>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754" name="PlaceHolder 3"/>
          <p:cNvSpPr>
            <a:spLocks noGrp="1"/>
          </p:cNvSpPr>
          <p:nvPr>
            <p:ph type="sldImg"/>
          </p:nvPr>
        </p:nvSpPr>
        <p:spPr>
          <a:xfrm>
            <a:off x="2857680" y="512640"/>
            <a:ext cx="3428640" cy="2566800"/>
          </a:xfrm>
          <a:prstGeom prst="rect">
            <a:avLst/>
          </a:prstGeom>
          <a:ln w="0">
            <a:noFill/>
          </a:ln>
        </p:spPr>
      </p:sp>
      <p:sp>
        <p:nvSpPr>
          <p:cNvPr id="755"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756" name="PlaceHolder 5"/>
          <p:cNvSpPr>
            <a:spLocks noGrp="1"/>
          </p:cNvSpPr>
          <p:nvPr>
            <p:ph type="ftr" idx="106"/>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757" name="PlaceHolder 6"/>
          <p:cNvSpPr>
            <a:spLocks noGrp="1"/>
          </p:cNvSpPr>
          <p:nvPr>
            <p:ph type="sldNum" idx="107"/>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3.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58"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759" name="PlaceHolder 2"/>
          <p:cNvSpPr>
            <a:spLocks noGrp="1"/>
          </p:cNvSpPr>
          <p:nvPr>
            <p:ph type="dt" idx="108"/>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760" name="PlaceHolder 3"/>
          <p:cNvSpPr>
            <a:spLocks noGrp="1"/>
          </p:cNvSpPr>
          <p:nvPr>
            <p:ph type="sldImg"/>
          </p:nvPr>
        </p:nvSpPr>
        <p:spPr>
          <a:xfrm>
            <a:off x="2857680" y="512640"/>
            <a:ext cx="3428640" cy="2566800"/>
          </a:xfrm>
          <a:prstGeom prst="rect">
            <a:avLst/>
          </a:prstGeom>
          <a:ln w="0">
            <a:noFill/>
          </a:ln>
        </p:spPr>
      </p:sp>
      <p:sp>
        <p:nvSpPr>
          <p:cNvPr id="761"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762" name="PlaceHolder 5"/>
          <p:cNvSpPr>
            <a:spLocks noGrp="1"/>
          </p:cNvSpPr>
          <p:nvPr>
            <p:ph type="ftr" idx="109"/>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763" name="PlaceHolder 6"/>
          <p:cNvSpPr>
            <a:spLocks noGrp="1"/>
          </p:cNvSpPr>
          <p:nvPr>
            <p:ph type="sldNum" idx="110"/>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4.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64"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765" name="PlaceHolder 2"/>
          <p:cNvSpPr>
            <a:spLocks noGrp="1"/>
          </p:cNvSpPr>
          <p:nvPr>
            <p:ph type="dt" idx="111"/>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766" name="PlaceHolder 3"/>
          <p:cNvSpPr>
            <a:spLocks noGrp="1"/>
          </p:cNvSpPr>
          <p:nvPr>
            <p:ph type="sldImg"/>
          </p:nvPr>
        </p:nvSpPr>
        <p:spPr>
          <a:xfrm>
            <a:off x="2857680" y="512640"/>
            <a:ext cx="3428640" cy="2566800"/>
          </a:xfrm>
          <a:prstGeom prst="rect">
            <a:avLst/>
          </a:prstGeom>
          <a:ln w="0">
            <a:noFill/>
          </a:ln>
        </p:spPr>
      </p:sp>
      <p:sp>
        <p:nvSpPr>
          <p:cNvPr id="767"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768" name="PlaceHolder 5"/>
          <p:cNvSpPr>
            <a:spLocks noGrp="1"/>
          </p:cNvSpPr>
          <p:nvPr>
            <p:ph type="ftr" idx="112"/>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769" name="PlaceHolder 6"/>
          <p:cNvSpPr>
            <a:spLocks noGrp="1"/>
          </p:cNvSpPr>
          <p:nvPr>
            <p:ph type="sldNum" idx="113"/>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5.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70"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771" name="PlaceHolder 2"/>
          <p:cNvSpPr>
            <a:spLocks noGrp="1"/>
          </p:cNvSpPr>
          <p:nvPr>
            <p:ph type="dt" idx="114"/>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772" name="PlaceHolder 3"/>
          <p:cNvSpPr>
            <a:spLocks noGrp="1"/>
          </p:cNvSpPr>
          <p:nvPr>
            <p:ph type="sldImg"/>
          </p:nvPr>
        </p:nvSpPr>
        <p:spPr>
          <a:xfrm>
            <a:off x="2857680" y="512640"/>
            <a:ext cx="3428640" cy="2566800"/>
          </a:xfrm>
          <a:prstGeom prst="rect">
            <a:avLst/>
          </a:prstGeom>
          <a:ln w="0">
            <a:noFill/>
          </a:ln>
        </p:spPr>
      </p:sp>
      <p:sp>
        <p:nvSpPr>
          <p:cNvPr id="773"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774" name="PlaceHolder 5"/>
          <p:cNvSpPr>
            <a:spLocks noGrp="1"/>
          </p:cNvSpPr>
          <p:nvPr>
            <p:ph type="ftr" idx="115"/>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775" name="PlaceHolder 6"/>
          <p:cNvSpPr>
            <a:spLocks noGrp="1"/>
          </p:cNvSpPr>
          <p:nvPr>
            <p:ph type="sldNum" idx="116"/>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6.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76"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777" name="PlaceHolder 2"/>
          <p:cNvSpPr>
            <a:spLocks noGrp="1"/>
          </p:cNvSpPr>
          <p:nvPr>
            <p:ph type="dt" idx="117"/>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778" name="PlaceHolder 3"/>
          <p:cNvSpPr>
            <a:spLocks noGrp="1"/>
          </p:cNvSpPr>
          <p:nvPr>
            <p:ph type="sldImg"/>
          </p:nvPr>
        </p:nvSpPr>
        <p:spPr>
          <a:xfrm>
            <a:off x="2857680" y="512640"/>
            <a:ext cx="3428640" cy="2566800"/>
          </a:xfrm>
          <a:prstGeom prst="rect">
            <a:avLst/>
          </a:prstGeom>
          <a:ln w="0">
            <a:noFill/>
          </a:ln>
        </p:spPr>
      </p:sp>
      <p:sp>
        <p:nvSpPr>
          <p:cNvPr id="779"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780" name="PlaceHolder 5"/>
          <p:cNvSpPr>
            <a:spLocks noGrp="1"/>
          </p:cNvSpPr>
          <p:nvPr>
            <p:ph type="ftr" idx="118"/>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781" name="PlaceHolder 6"/>
          <p:cNvSpPr>
            <a:spLocks noGrp="1"/>
          </p:cNvSpPr>
          <p:nvPr>
            <p:ph type="sldNum" idx="119"/>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7.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82"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783" name="PlaceHolder 2"/>
          <p:cNvSpPr>
            <a:spLocks noGrp="1"/>
          </p:cNvSpPr>
          <p:nvPr>
            <p:ph type="dt" idx="120"/>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784" name="PlaceHolder 3"/>
          <p:cNvSpPr>
            <a:spLocks noGrp="1"/>
          </p:cNvSpPr>
          <p:nvPr>
            <p:ph type="sldImg"/>
          </p:nvPr>
        </p:nvSpPr>
        <p:spPr>
          <a:xfrm>
            <a:off x="2857680" y="512640"/>
            <a:ext cx="3428640" cy="2566800"/>
          </a:xfrm>
          <a:prstGeom prst="rect">
            <a:avLst/>
          </a:prstGeom>
          <a:ln w="0">
            <a:noFill/>
          </a:ln>
        </p:spPr>
      </p:sp>
      <p:sp>
        <p:nvSpPr>
          <p:cNvPr id="785"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786" name="PlaceHolder 5"/>
          <p:cNvSpPr>
            <a:spLocks noGrp="1"/>
          </p:cNvSpPr>
          <p:nvPr>
            <p:ph type="ftr" idx="121"/>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787" name="PlaceHolder 6"/>
          <p:cNvSpPr>
            <a:spLocks noGrp="1"/>
          </p:cNvSpPr>
          <p:nvPr>
            <p:ph type="sldNum" idx="122"/>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8.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88"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789" name="PlaceHolder 2"/>
          <p:cNvSpPr>
            <a:spLocks noGrp="1"/>
          </p:cNvSpPr>
          <p:nvPr>
            <p:ph type="dt" idx="123"/>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790" name="PlaceHolder 3"/>
          <p:cNvSpPr>
            <a:spLocks noGrp="1"/>
          </p:cNvSpPr>
          <p:nvPr>
            <p:ph type="sldImg"/>
          </p:nvPr>
        </p:nvSpPr>
        <p:spPr>
          <a:xfrm>
            <a:off x="2857680" y="512640"/>
            <a:ext cx="3428640" cy="2566800"/>
          </a:xfrm>
          <a:prstGeom prst="rect">
            <a:avLst/>
          </a:prstGeom>
          <a:ln w="0">
            <a:noFill/>
          </a:ln>
        </p:spPr>
      </p:sp>
      <p:sp>
        <p:nvSpPr>
          <p:cNvPr id="791"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792" name="PlaceHolder 5"/>
          <p:cNvSpPr>
            <a:spLocks noGrp="1"/>
          </p:cNvSpPr>
          <p:nvPr>
            <p:ph type="ftr" idx="124"/>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793" name="PlaceHolder 6"/>
          <p:cNvSpPr>
            <a:spLocks noGrp="1"/>
          </p:cNvSpPr>
          <p:nvPr>
            <p:ph type="sldNum" idx="125"/>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9.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94"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795" name="PlaceHolder 2"/>
          <p:cNvSpPr>
            <a:spLocks noGrp="1"/>
          </p:cNvSpPr>
          <p:nvPr>
            <p:ph type="dt" idx="126"/>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796" name="PlaceHolder 3"/>
          <p:cNvSpPr>
            <a:spLocks noGrp="1"/>
          </p:cNvSpPr>
          <p:nvPr>
            <p:ph type="sldImg"/>
          </p:nvPr>
        </p:nvSpPr>
        <p:spPr>
          <a:xfrm>
            <a:off x="2857680" y="512640"/>
            <a:ext cx="3428640" cy="2566800"/>
          </a:xfrm>
          <a:prstGeom prst="rect">
            <a:avLst/>
          </a:prstGeom>
          <a:ln w="0">
            <a:noFill/>
          </a:ln>
        </p:spPr>
      </p:sp>
      <p:sp>
        <p:nvSpPr>
          <p:cNvPr id="797"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798" name="PlaceHolder 5"/>
          <p:cNvSpPr>
            <a:spLocks noGrp="1"/>
          </p:cNvSpPr>
          <p:nvPr>
            <p:ph type="ftr" idx="127"/>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799" name="PlaceHolder 6"/>
          <p:cNvSpPr>
            <a:spLocks noGrp="1"/>
          </p:cNvSpPr>
          <p:nvPr>
            <p:ph type="sldNum" idx="128"/>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10.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00"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801" name="PlaceHolder 2"/>
          <p:cNvSpPr>
            <a:spLocks noGrp="1"/>
          </p:cNvSpPr>
          <p:nvPr>
            <p:ph type="dt" idx="129"/>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802" name="PlaceHolder 3"/>
          <p:cNvSpPr>
            <a:spLocks noGrp="1"/>
          </p:cNvSpPr>
          <p:nvPr>
            <p:ph type="sldImg"/>
          </p:nvPr>
        </p:nvSpPr>
        <p:spPr>
          <a:xfrm>
            <a:off x="2857680" y="512640"/>
            <a:ext cx="3428640" cy="2566800"/>
          </a:xfrm>
          <a:prstGeom prst="rect">
            <a:avLst/>
          </a:prstGeom>
          <a:ln w="0">
            <a:noFill/>
          </a:ln>
        </p:spPr>
      </p:sp>
      <p:sp>
        <p:nvSpPr>
          <p:cNvPr id="803"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804" name="PlaceHolder 5"/>
          <p:cNvSpPr>
            <a:spLocks noGrp="1"/>
          </p:cNvSpPr>
          <p:nvPr>
            <p:ph type="ftr" idx="130"/>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805" name="PlaceHolder 6"/>
          <p:cNvSpPr>
            <a:spLocks noGrp="1"/>
          </p:cNvSpPr>
          <p:nvPr>
            <p:ph type="sldNum" idx="131"/>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1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06"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807" name="PlaceHolder 2"/>
          <p:cNvSpPr>
            <a:spLocks noGrp="1"/>
          </p:cNvSpPr>
          <p:nvPr>
            <p:ph type="dt" idx="132"/>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808" name="PlaceHolder 3"/>
          <p:cNvSpPr>
            <a:spLocks noGrp="1"/>
          </p:cNvSpPr>
          <p:nvPr>
            <p:ph type="sldImg"/>
          </p:nvPr>
        </p:nvSpPr>
        <p:spPr>
          <a:xfrm>
            <a:off x="2857680" y="512640"/>
            <a:ext cx="3428640" cy="2566800"/>
          </a:xfrm>
          <a:prstGeom prst="rect">
            <a:avLst/>
          </a:prstGeom>
          <a:ln w="0">
            <a:noFill/>
          </a:ln>
        </p:spPr>
      </p:sp>
      <p:sp>
        <p:nvSpPr>
          <p:cNvPr id="809"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810" name="PlaceHolder 5"/>
          <p:cNvSpPr>
            <a:spLocks noGrp="1"/>
          </p:cNvSpPr>
          <p:nvPr>
            <p:ph type="ftr" idx="133"/>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811" name="PlaceHolder 6"/>
          <p:cNvSpPr>
            <a:spLocks noGrp="1"/>
          </p:cNvSpPr>
          <p:nvPr>
            <p:ph type="sldNum" idx="134"/>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1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12"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813" name="PlaceHolder 2"/>
          <p:cNvSpPr>
            <a:spLocks noGrp="1"/>
          </p:cNvSpPr>
          <p:nvPr>
            <p:ph type="dt" idx="135"/>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814" name="PlaceHolder 3"/>
          <p:cNvSpPr>
            <a:spLocks noGrp="1"/>
          </p:cNvSpPr>
          <p:nvPr>
            <p:ph type="sldImg"/>
          </p:nvPr>
        </p:nvSpPr>
        <p:spPr>
          <a:xfrm>
            <a:off x="2857680" y="512640"/>
            <a:ext cx="3428640" cy="2566800"/>
          </a:xfrm>
          <a:prstGeom prst="rect">
            <a:avLst/>
          </a:prstGeom>
          <a:ln w="0">
            <a:noFill/>
          </a:ln>
        </p:spPr>
      </p:sp>
      <p:sp>
        <p:nvSpPr>
          <p:cNvPr id="815"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816" name="PlaceHolder 5"/>
          <p:cNvSpPr>
            <a:spLocks noGrp="1"/>
          </p:cNvSpPr>
          <p:nvPr>
            <p:ph type="ftr" idx="136"/>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817" name="PlaceHolder 6"/>
          <p:cNvSpPr>
            <a:spLocks noGrp="1"/>
          </p:cNvSpPr>
          <p:nvPr>
            <p:ph type="sldNum" idx="137"/>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13.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18"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819" name="PlaceHolder 2"/>
          <p:cNvSpPr>
            <a:spLocks noGrp="1"/>
          </p:cNvSpPr>
          <p:nvPr>
            <p:ph type="dt" idx="138"/>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820" name="PlaceHolder 3"/>
          <p:cNvSpPr>
            <a:spLocks noGrp="1"/>
          </p:cNvSpPr>
          <p:nvPr>
            <p:ph type="sldImg"/>
          </p:nvPr>
        </p:nvSpPr>
        <p:spPr>
          <a:xfrm>
            <a:off x="2857680" y="512640"/>
            <a:ext cx="3428640" cy="2566800"/>
          </a:xfrm>
          <a:prstGeom prst="rect">
            <a:avLst/>
          </a:prstGeom>
          <a:ln w="0">
            <a:noFill/>
          </a:ln>
        </p:spPr>
      </p:sp>
      <p:sp>
        <p:nvSpPr>
          <p:cNvPr id="821"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822" name="PlaceHolder 5"/>
          <p:cNvSpPr>
            <a:spLocks noGrp="1"/>
          </p:cNvSpPr>
          <p:nvPr>
            <p:ph type="ftr" idx="139"/>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823" name="PlaceHolder 6"/>
          <p:cNvSpPr>
            <a:spLocks noGrp="1"/>
          </p:cNvSpPr>
          <p:nvPr>
            <p:ph type="sldNum" idx="140"/>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14.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24"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825" name="PlaceHolder 2"/>
          <p:cNvSpPr>
            <a:spLocks noGrp="1"/>
          </p:cNvSpPr>
          <p:nvPr>
            <p:ph type="dt" idx="141"/>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826" name="PlaceHolder 3"/>
          <p:cNvSpPr>
            <a:spLocks noGrp="1"/>
          </p:cNvSpPr>
          <p:nvPr>
            <p:ph type="sldImg"/>
          </p:nvPr>
        </p:nvSpPr>
        <p:spPr>
          <a:xfrm>
            <a:off x="2857680" y="512640"/>
            <a:ext cx="3428640" cy="2566800"/>
          </a:xfrm>
          <a:prstGeom prst="rect">
            <a:avLst/>
          </a:prstGeom>
          <a:ln w="0">
            <a:noFill/>
          </a:ln>
        </p:spPr>
      </p:sp>
      <p:sp>
        <p:nvSpPr>
          <p:cNvPr id="827"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828" name="PlaceHolder 5"/>
          <p:cNvSpPr>
            <a:spLocks noGrp="1"/>
          </p:cNvSpPr>
          <p:nvPr>
            <p:ph type="ftr" idx="142"/>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829" name="PlaceHolder 6"/>
          <p:cNvSpPr>
            <a:spLocks noGrp="1"/>
          </p:cNvSpPr>
          <p:nvPr>
            <p:ph type="sldNum" idx="143"/>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15.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30"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831" name="PlaceHolder 2"/>
          <p:cNvSpPr>
            <a:spLocks noGrp="1"/>
          </p:cNvSpPr>
          <p:nvPr>
            <p:ph type="dt" idx="144"/>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832" name="PlaceHolder 3"/>
          <p:cNvSpPr>
            <a:spLocks noGrp="1"/>
          </p:cNvSpPr>
          <p:nvPr>
            <p:ph type="sldImg"/>
          </p:nvPr>
        </p:nvSpPr>
        <p:spPr>
          <a:xfrm>
            <a:off x="2857680" y="512640"/>
            <a:ext cx="3428640" cy="2566800"/>
          </a:xfrm>
          <a:prstGeom prst="rect">
            <a:avLst/>
          </a:prstGeom>
          <a:ln w="0">
            <a:noFill/>
          </a:ln>
        </p:spPr>
      </p:sp>
      <p:sp>
        <p:nvSpPr>
          <p:cNvPr id="833"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834" name="PlaceHolder 5"/>
          <p:cNvSpPr>
            <a:spLocks noGrp="1"/>
          </p:cNvSpPr>
          <p:nvPr>
            <p:ph type="ftr" idx="145"/>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835" name="PlaceHolder 6"/>
          <p:cNvSpPr>
            <a:spLocks noGrp="1"/>
          </p:cNvSpPr>
          <p:nvPr>
            <p:ph type="sldNum" idx="146"/>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16.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36"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837" name="PlaceHolder 2"/>
          <p:cNvSpPr>
            <a:spLocks noGrp="1"/>
          </p:cNvSpPr>
          <p:nvPr>
            <p:ph type="dt" idx="147"/>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838" name="PlaceHolder 3"/>
          <p:cNvSpPr>
            <a:spLocks noGrp="1"/>
          </p:cNvSpPr>
          <p:nvPr>
            <p:ph type="sldImg"/>
          </p:nvPr>
        </p:nvSpPr>
        <p:spPr>
          <a:xfrm>
            <a:off x="2857680" y="512640"/>
            <a:ext cx="3428640" cy="2566800"/>
          </a:xfrm>
          <a:prstGeom prst="rect">
            <a:avLst/>
          </a:prstGeom>
          <a:ln w="0">
            <a:noFill/>
          </a:ln>
        </p:spPr>
      </p:sp>
      <p:sp>
        <p:nvSpPr>
          <p:cNvPr id="839"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840" name="PlaceHolder 5"/>
          <p:cNvSpPr>
            <a:spLocks noGrp="1"/>
          </p:cNvSpPr>
          <p:nvPr>
            <p:ph type="ftr" idx="148"/>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841" name="PlaceHolder 6"/>
          <p:cNvSpPr>
            <a:spLocks noGrp="1"/>
          </p:cNvSpPr>
          <p:nvPr>
            <p:ph type="sldNum" idx="149"/>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17.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42"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843" name="PlaceHolder 2"/>
          <p:cNvSpPr>
            <a:spLocks noGrp="1"/>
          </p:cNvSpPr>
          <p:nvPr>
            <p:ph type="dt" idx="150"/>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844" name="PlaceHolder 3"/>
          <p:cNvSpPr>
            <a:spLocks noGrp="1"/>
          </p:cNvSpPr>
          <p:nvPr>
            <p:ph type="sldImg"/>
          </p:nvPr>
        </p:nvSpPr>
        <p:spPr>
          <a:xfrm>
            <a:off x="2857680" y="512640"/>
            <a:ext cx="3428640" cy="2566800"/>
          </a:xfrm>
          <a:prstGeom prst="rect">
            <a:avLst/>
          </a:prstGeom>
          <a:ln w="0">
            <a:noFill/>
          </a:ln>
        </p:spPr>
      </p:sp>
      <p:sp>
        <p:nvSpPr>
          <p:cNvPr id="845"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846" name="PlaceHolder 5"/>
          <p:cNvSpPr>
            <a:spLocks noGrp="1"/>
          </p:cNvSpPr>
          <p:nvPr>
            <p:ph type="ftr" idx="151"/>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847" name="PlaceHolder 6"/>
          <p:cNvSpPr>
            <a:spLocks noGrp="1"/>
          </p:cNvSpPr>
          <p:nvPr>
            <p:ph type="sldNum" idx="152"/>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18.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48"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849" name="PlaceHolder 2"/>
          <p:cNvSpPr>
            <a:spLocks noGrp="1"/>
          </p:cNvSpPr>
          <p:nvPr>
            <p:ph type="dt" idx="153"/>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850" name="PlaceHolder 3"/>
          <p:cNvSpPr>
            <a:spLocks noGrp="1"/>
          </p:cNvSpPr>
          <p:nvPr>
            <p:ph type="sldImg"/>
          </p:nvPr>
        </p:nvSpPr>
        <p:spPr>
          <a:xfrm>
            <a:off x="2857680" y="512640"/>
            <a:ext cx="3428640" cy="2566800"/>
          </a:xfrm>
          <a:prstGeom prst="rect">
            <a:avLst/>
          </a:prstGeom>
          <a:ln w="0">
            <a:noFill/>
          </a:ln>
        </p:spPr>
      </p:sp>
      <p:sp>
        <p:nvSpPr>
          <p:cNvPr id="851"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852" name="PlaceHolder 5"/>
          <p:cNvSpPr>
            <a:spLocks noGrp="1"/>
          </p:cNvSpPr>
          <p:nvPr>
            <p:ph type="ftr" idx="154"/>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853" name="PlaceHolder 6"/>
          <p:cNvSpPr>
            <a:spLocks noGrp="1"/>
          </p:cNvSpPr>
          <p:nvPr>
            <p:ph type="sldNum" idx="155"/>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19.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54"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855" name="PlaceHolder 2"/>
          <p:cNvSpPr>
            <a:spLocks noGrp="1"/>
          </p:cNvSpPr>
          <p:nvPr>
            <p:ph type="dt" idx="156"/>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856" name="PlaceHolder 3"/>
          <p:cNvSpPr>
            <a:spLocks noGrp="1"/>
          </p:cNvSpPr>
          <p:nvPr>
            <p:ph type="sldImg"/>
          </p:nvPr>
        </p:nvSpPr>
        <p:spPr>
          <a:xfrm>
            <a:off x="2857680" y="512640"/>
            <a:ext cx="3428640" cy="2566800"/>
          </a:xfrm>
          <a:prstGeom prst="rect">
            <a:avLst/>
          </a:prstGeom>
          <a:ln w="0">
            <a:noFill/>
          </a:ln>
        </p:spPr>
      </p:sp>
      <p:sp>
        <p:nvSpPr>
          <p:cNvPr id="857"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858" name="PlaceHolder 5"/>
          <p:cNvSpPr>
            <a:spLocks noGrp="1"/>
          </p:cNvSpPr>
          <p:nvPr>
            <p:ph type="ftr" idx="157"/>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859" name="PlaceHolder 6"/>
          <p:cNvSpPr>
            <a:spLocks noGrp="1"/>
          </p:cNvSpPr>
          <p:nvPr>
            <p:ph type="sldNum" idx="158"/>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20.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60" name="PlaceHolder 1"/>
          <p:cNvSpPr>
            <a:spLocks noGrp="1"/>
          </p:cNvSpPr>
          <p:nvPr>
            <p:ph type="sldImg"/>
          </p:nvPr>
        </p:nvSpPr>
        <p:spPr>
          <a:xfrm>
            <a:off x="2857680" y="512640"/>
            <a:ext cx="3428640" cy="2566800"/>
          </a:xfrm>
          <a:prstGeom prst="rect">
            <a:avLst/>
          </a:prstGeom>
          <a:ln w="0">
            <a:noFill/>
          </a:ln>
        </p:spPr>
      </p:sp>
      <p:sp>
        <p:nvSpPr>
          <p:cNvPr id="861" name="PlaceHolder 2"/>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862" name="PlaceHolder 3"/>
          <p:cNvSpPr>
            <a:spLocks noGrp="1"/>
          </p:cNvSpPr>
          <p:nvPr>
            <p:ph type="sldNum" idx="159"/>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800" strike="noStrike" u="none">
                <a:solidFill>
                  <a:srgbClr val="000000"/>
                </a:solidFill>
                <a:effectLst/>
                <a:uFillTx/>
                <a:latin typeface="Times New Roman"/>
              </a:defRPr>
            </a:lvl1pPr>
          </a:lstStyle>
          <a:p>
            <a:pPr indent="0" algn="r">
              <a:lnSpc>
                <a:spcPct val="100000"/>
              </a:lnSpc>
              <a:buNone/>
              <a:tabLst>
                <a:tab algn="l" pos="0"/>
              </a:tabLst>
            </a:pPr>
            <a:fld id="{70BD11B6-46F1-4F74-852D-FA06AAF5D172}" type="slidenum">
              <a:rPr b="0" lang="en-US" sz="1800" strike="noStrike" u="none">
                <a:solidFill>
                  <a:srgbClr val="000000"/>
                </a:solidFill>
                <a:effectLst/>
                <a:uFillTx/>
                <a:latin typeface="Times New Roman"/>
              </a:rPr>
              <a:t>46</a:t>
            </a:fld>
            <a:endParaRPr b="0" lang="pt-BR" sz="1800" strike="noStrike" u="none">
              <a:solidFill>
                <a:srgbClr val="000000"/>
              </a:solidFill>
              <a:effectLst/>
              <a:uFillTx/>
              <a:latin typeface="Times New Roman"/>
            </a:endParaRPr>
          </a:p>
        </p:txBody>
      </p:sp>
    </p:spTree>
  </p:cSld>
</p:notes>
</file>

<file path=ppt/notesSlides/notesSlide2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63" name="PlaceHolder 1"/>
          <p:cNvSpPr>
            <a:spLocks noGrp="1"/>
          </p:cNvSpPr>
          <p:nvPr>
            <p:ph type="sldImg"/>
          </p:nvPr>
        </p:nvSpPr>
        <p:spPr>
          <a:xfrm>
            <a:off x="2857680" y="512640"/>
            <a:ext cx="3428640" cy="2566800"/>
          </a:xfrm>
          <a:prstGeom prst="rect">
            <a:avLst/>
          </a:prstGeom>
          <a:ln w="0">
            <a:noFill/>
          </a:ln>
        </p:spPr>
      </p:sp>
      <p:sp>
        <p:nvSpPr>
          <p:cNvPr id="864" name="PlaceHolder 2"/>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865" name="PlaceHolder 3"/>
          <p:cNvSpPr>
            <a:spLocks noGrp="1"/>
          </p:cNvSpPr>
          <p:nvPr>
            <p:ph type="sldNum" idx="160"/>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800" strike="noStrike" u="none">
                <a:solidFill>
                  <a:srgbClr val="000000"/>
                </a:solidFill>
                <a:effectLst/>
                <a:uFillTx/>
                <a:latin typeface="Times New Roman"/>
              </a:defRPr>
            </a:lvl1pPr>
          </a:lstStyle>
          <a:p>
            <a:pPr indent="0" algn="r">
              <a:lnSpc>
                <a:spcPct val="100000"/>
              </a:lnSpc>
              <a:buNone/>
              <a:tabLst>
                <a:tab algn="l" pos="0"/>
              </a:tabLst>
            </a:pPr>
            <a:fld id="{2E895E8E-9E82-47E6-BD1A-8046DDDAB041}" type="slidenum">
              <a:rPr b="0" lang="en-US" sz="1800" strike="noStrike" u="none">
                <a:solidFill>
                  <a:srgbClr val="000000"/>
                </a:solidFill>
                <a:effectLst/>
                <a:uFillTx/>
                <a:latin typeface="Times New Roman"/>
              </a:rPr>
              <a:t>46</a:t>
            </a:fld>
            <a:endParaRPr b="0" lang="pt-BR" sz="1800" strike="noStrike" u="none">
              <a:solidFill>
                <a:srgbClr val="000000"/>
              </a:solidFill>
              <a:effectLst/>
              <a:uFillTx/>
              <a:latin typeface="Times New Roman"/>
            </a:endParaRPr>
          </a:p>
        </p:txBody>
      </p:sp>
    </p:spTree>
  </p:cSld>
</p:notes>
</file>

<file path=ppt/notesSlides/notesSlide2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66"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867" name="PlaceHolder 2"/>
          <p:cNvSpPr>
            <a:spLocks noGrp="1"/>
          </p:cNvSpPr>
          <p:nvPr>
            <p:ph type="dt" idx="161"/>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868" name="PlaceHolder 3"/>
          <p:cNvSpPr>
            <a:spLocks noGrp="1"/>
          </p:cNvSpPr>
          <p:nvPr>
            <p:ph type="sldImg"/>
          </p:nvPr>
        </p:nvSpPr>
        <p:spPr>
          <a:xfrm>
            <a:off x="2857680" y="512640"/>
            <a:ext cx="3428640" cy="2566800"/>
          </a:xfrm>
          <a:prstGeom prst="rect">
            <a:avLst/>
          </a:prstGeom>
          <a:ln w="0">
            <a:noFill/>
          </a:ln>
        </p:spPr>
      </p:sp>
      <p:sp>
        <p:nvSpPr>
          <p:cNvPr id="869"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870" name="PlaceHolder 5"/>
          <p:cNvSpPr>
            <a:spLocks noGrp="1"/>
          </p:cNvSpPr>
          <p:nvPr>
            <p:ph type="ftr" idx="162"/>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871" name="PlaceHolder 6"/>
          <p:cNvSpPr>
            <a:spLocks noGrp="1"/>
          </p:cNvSpPr>
          <p:nvPr>
            <p:ph type="sldNum" idx="163"/>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23.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72" name="PlaceHolder 1"/>
          <p:cNvSpPr>
            <a:spLocks noGrp="1"/>
          </p:cNvSpPr>
          <p:nvPr>
            <p:ph type="sldImg"/>
          </p:nvPr>
        </p:nvSpPr>
        <p:spPr>
          <a:xfrm>
            <a:off x="2857680" y="512640"/>
            <a:ext cx="3428640" cy="2566800"/>
          </a:xfrm>
          <a:prstGeom prst="rect">
            <a:avLst/>
          </a:prstGeom>
          <a:ln w="0">
            <a:noFill/>
          </a:ln>
        </p:spPr>
      </p:sp>
      <p:sp>
        <p:nvSpPr>
          <p:cNvPr id="873" name="PlaceHolder 2"/>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874" name="PlaceHolder 3"/>
          <p:cNvSpPr>
            <a:spLocks noGrp="1"/>
          </p:cNvSpPr>
          <p:nvPr>
            <p:ph type="sldNum" idx="164"/>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800" strike="noStrike" u="none">
                <a:solidFill>
                  <a:srgbClr val="000000"/>
                </a:solidFill>
                <a:effectLst/>
                <a:uFillTx/>
                <a:latin typeface="Times New Roman"/>
              </a:defRPr>
            </a:lvl1pPr>
          </a:lstStyle>
          <a:p>
            <a:pPr indent="0" algn="r">
              <a:lnSpc>
                <a:spcPct val="100000"/>
              </a:lnSpc>
              <a:buNone/>
              <a:tabLst>
                <a:tab algn="l" pos="0"/>
              </a:tabLst>
            </a:pPr>
            <a:fld id="{C2A6F42E-F1B3-4418-A52F-D75BD9D53711}" type="slidenum">
              <a:rPr b="0" lang="en-US" sz="1800" strike="noStrike" u="none">
                <a:solidFill>
                  <a:srgbClr val="000000"/>
                </a:solidFill>
                <a:effectLst/>
                <a:uFillTx/>
                <a:latin typeface="Times New Roman"/>
              </a:rPr>
              <a:t>46</a:t>
            </a:fld>
            <a:endParaRPr b="0" lang="pt-BR" sz="1800" strike="noStrike" u="none">
              <a:solidFill>
                <a:srgbClr val="000000"/>
              </a:solidFill>
              <a:effectLst/>
              <a:uFillTx/>
              <a:latin typeface="Times New Roman"/>
            </a:endParaRPr>
          </a:p>
        </p:txBody>
      </p:sp>
    </p:spTree>
  </p:cSld>
</p:notes>
</file>

<file path=ppt/notesSlides/notesSlide24.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75"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876" name="PlaceHolder 2"/>
          <p:cNvSpPr>
            <a:spLocks noGrp="1"/>
          </p:cNvSpPr>
          <p:nvPr>
            <p:ph type="dt" idx="165"/>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877" name="PlaceHolder 3"/>
          <p:cNvSpPr>
            <a:spLocks noGrp="1"/>
          </p:cNvSpPr>
          <p:nvPr>
            <p:ph type="sldImg"/>
          </p:nvPr>
        </p:nvSpPr>
        <p:spPr>
          <a:xfrm>
            <a:off x="2857680" y="512640"/>
            <a:ext cx="3428640" cy="2566800"/>
          </a:xfrm>
          <a:prstGeom prst="rect">
            <a:avLst/>
          </a:prstGeom>
          <a:ln w="0">
            <a:noFill/>
          </a:ln>
        </p:spPr>
      </p:sp>
      <p:sp>
        <p:nvSpPr>
          <p:cNvPr id="878"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Arial"/>
            </a:endParaRPr>
          </a:p>
        </p:txBody>
      </p:sp>
      <p:sp>
        <p:nvSpPr>
          <p:cNvPr id="879" name="PlaceHolder 5"/>
          <p:cNvSpPr>
            <a:spLocks noGrp="1"/>
          </p:cNvSpPr>
          <p:nvPr>
            <p:ph type="ftr" idx="166"/>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880" name="PlaceHolder 6"/>
          <p:cNvSpPr>
            <a:spLocks noGrp="1"/>
          </p:cNvSpPr>
          <p:nvPr>
            <p:ph type="sldNum" idx="167"/>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25.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81"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882" name="PlaceHolder 2"/>
          <p:cNvSpPr>
            <a:spLocks noGrp="1"/>
          </p:cNvSpPr>
          <p:nvPr>
            <p:ph type="dt" idx="168"/>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883" name="PlaceHolder 3"/>
          <p:cNvSpPr>
            <a:spLocks noGrp="1"/>
          </p:cNvSpPr>
          <p:nvPr>
            <p:ph type="sldImg"/>
          </p:nvPr>
        </p:nvSpPr>
        <p:spPr>
          <a:xfrm>
            <a:off x="2857680" y="512640"/>
            <a:ext cx="3428640" cy="2566800"/>
          </a:xfrm>
          <a:prstGeom prst="rect">
            <a:avLst/>
          </a:prstGeom>
          <a:ln w="0">
            <a:noFill/>
          </a:ln>
        </p:spPr>
      </p:sp>
      <p:sp>
        <p:nvSpPr>
          <p:cNvPr id="884"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Arial"/>
            </a:endParaRPr>
          </a:p>
        </p:txBody>
      </p:sp>
      <p:sp>
        <p:nvSpPr>
          <p:cNvPr id="885" name="PlaceHolder 5"/>
          <p:cNvSpPr>
            <a:spLocks noGrp="1"/>
          </p:cNvSpPr>
          <p:nvPr>
            <p:ph type="ftr" idx="169"/>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886" name="PlaceHolder 6"/>
          <p:cNvSpPr>
            <a:spLocks noGrp="1"/>
          </p:cNvSpPr>
          <p:nvPr>
            <p:ph type="sldNum" idx="170"/>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26.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87"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888" name="PlaceHolder 2"/>
          <p:cNvSpPr>
            <a:spLocks noGrp="1"/>
          </p:cNvSpPr>
          <p:nvPr>
            <p:ph type="dt" idx="171"/>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889" name="PlaceHolder 3"/>
          <p:cNvSpPr>
            <a:spLocks noGrp="1"/>
          </p:cNvSpPr>
          <p:nvPr>
            <p:ph type="sldImg"/>
          </p:nvPr>
        </p:nvSpPr>
        <p:spPr>
          <a:xfrm>
            <a:off x="2857680" y="512640"/>
            <a:ext cx="3428640" cy="2566800"/>
          </a:xfrm>
          <a:prstGeom prst="rect">
            <a:avLst/>
          </a:prstGeom>
          <a:ln w="0">
            <a:noFill/>
          </a:ln>
        </p:spPr>
      </p:sp>
      <p:sp>
        <p:nvSpPr>
          <p:cNvPr id="890"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Arial"/>
            </a:endParaRPr>
          </a:p>
        </p:txBody>
      </p:sp>
      <p:sp>
        <p:nvSpPr>
          <p:cNvPr id="891" name="PlaceHolder 5"/>
          <p:cNvSpPr>
            <a:spLocks noGrp="1"/>
          </p:cNvSpPr>
          <p:nvPr>
            <p:ph type="ftr" idx="172"/>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892" name="PlaceHolder 6"/>
          <p:cNvSpPr>
            <a:spLocks noGrp="1"/>
          </p:cNvSpPr>
          <p:nvPr>
            <p:ph type="sldNum" idx="173"/>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27.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93"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894" name="PlaceHolder 2"/>
          <p:cNvSpPr>
            <a:spLocks noGrp="1"/>
          </p:cNvSpPr>
          <p:nvPr>
            <p:ph type="dt" idx="174"/>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895" name="PlaceHolder 3"/>
          <p:cNvSpPr>
            <a:spLocks noGrp="1"/>
          </p:cNvSpPr>
          <p:nvPr>
            <p:ph type="sldImg"/>
          </p:nvPr>
        </p:nvSpPr>
        <p:spPr>
          <a:xfrm>
            <a:off x="2857680" y="512640"/>
            <a:ext cx="3428640" cy="2566800"/>
          </a:xfrm>
          <a:prstGeom prst="rect">
            <a:avLst/>
          </a:prstGeom>
          <a:ln w="0">
            <a:noFill/>
          </a:ln>
        </p:spPr>
      </p:sp>
      <p:sp>
        <p:nvSpPr>
          <p:cNvPr id="896"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897" name="PlaceHolder 5"/>
          <p:cNvSpPr>
            <a:spLocks noGrp="1"/>
          </p:cNvSpPr>
          <p:nvPr>
            <p:ph type="ftr" idx="175"/>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898" name="PlaceHolder 6"/>
          <p:cNvSpPr>
            <a:spLocks noGrp="1"/>
          </p:cNvSpPr>
          <p:nvPr>
            <p:ph type="sldNum" idx="176"/>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28.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99"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900" name="PlaceHolder 2"/>
          <p:cNvSpPr>
            <a:spLocks noGrp="1"/>
          </p:cNvSpPr>
          <p:nvPr>
            <p:ph type="dt" idx="177"/>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901" name="PlaceHolder 3"/>
          <p:cNvSpPr>
            <a:spLocks noGrp="1"/>
          </p:cNvSpPr>
          <p:nvPr>
            <p:ph type="sldImg"/>
          </p:nvPr>
        </p:nvSpPr>
        <p:spPr>
          <a:xfrm>
            <a:off x="2857680" y="512640"/>
            <a:ext cx="3428640" cy="2566800"/>
          </a:xfrm>
          <a:prstGeom prst="rect">
            <a:avLst/>
          </a:prstGeom>
          <a:ln w="0">
            <a:noFill/>
          </a:ln>
        </p:spPr>
      </p:sp>
      <p:sp>
        <p:nvSpPr>
          <p:cNvPr id="902"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903" name="PlaceHolder 5"/>
          <p:cNvSpPr>
            <a:spLocks noGrp="1"/>
          </p:cNvSpPr>
          <p:nvPr>
            <p:ph type="ftr" idx="178"/>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904" name="PlaceHolder 6"/>
          <p:cNvSpPr>
            <a:spLocks noGrp="1"/>
          </p:cNvSpPr>
          <p:nvPr>
            <p:ph type="sldNum" idx="179"/>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29.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05"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906" name="PlaceHolder 2"/>
          <p:cNvSpPr>
            <a:spLocks noGrp="1"/>
          </p:cNvSpPr>
          <p:nvPr>
            <p:ph type="dt" idx="180"/>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907" name="PlaceHolder 3"/>
          <p:cNvSpPr>
            <a:spLocks noGrp="1"/>
          </p:cNvSpPr>
          <p:nvPr>
            <p:ph type="sldImg"/>
          </p:nvPr>
        </p:nvSpPr>
        <p:spPr>
          <a:xfrm>
            <a:off x="2857680" y="512640"/>
            <a:ext cx="3428640" cy="2566800"/>
          </a:xfrm>
          <a:prstGeom prst="rect">
            <a:avLst/>
          </a:prstGeom>
          <a:ln w="0">
            <a:noFill/>
          </a:ln>
        </p:spPr>
      </p:sp>
      <p:sp>
        <p:nvSpPr>
          <p:cNvPr id="908"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909" name="PlaceHolder 5"/>
          <p:cNvSpPr>
            <a:spLocks noGrp="1"/>
          </p:cNvSpPr>
          <p:nvPr>
            <p:ph type="ftr" idx="181"/>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910" name="PlaceHolder 6"/>
          <p:cNvSpPr>
            <a:spLocks noGrp="1"/>
          </p:cNvSpPr>
          <p:nvPr>
            <p:ph type="sldNum" idx="182"/>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30.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11"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912" name="PlaceHolder 2"/>
          <p:cNvSpPr>
            <a:spLocks noGrp="1"/>
          </p:cNvSpPr>
          <p:nvPr>
            <p:ph type="dt" idx="183"/>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913" name="PlaceHolder 3"/>
          <p:cNvSpPr>
            <a:spLocks noGrp="1"/>
          </p:cNvSpPr>
          <p:nvPr>
            <p:ph type="sldImg"/>
          </p:nvPr>
        </p:nvSpPr>
        <p:spPr>
          <a:xfrm>
            <a:off x="2857680" y="512640"/>
            <a:ext cx="3428640" cy="2566800"/>
          </a:xfrm>
          <a:prstGeom prst="rect">
            <a:avLst/>
          </a:prstGeom>
          <a:ln w="0">
            <a:noFill/>
          </a:ln>
        </p:spPr>
      </p:sp>
      <p:sp>
        <p:nvSpPr>
          <p:cNvPr id="914"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915" name="PlaceHolder 5"/>
          <p:cNvSpPr>
            <a:spLocks noGrp="1"/>
          </p:cNvSpPr>
          <p:nvPr>
            <p:ph type="ftr" idx="184"/>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916" name="PlaceHolder 6"/>
          <p:cNvSpPr>
            <a:spLocks noGrp="1"/>
          </p:cNvSpPr>
          <p:nvPr>
            <p:ph type="sldNum" idx="185"/>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3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17"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918" name="PlaceHolder 2"/>
          <p:cNvSpPr>
            <a:spLocks noGrp="1"/>
          </p:cNvSpPr>
          <p:nvPr>
            <p:ph type="dt" idx="186"/>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919" name="PlaceHolder 3"/>
          <p:cNvSpPr>
            <a:spLocks noGrp="1"/>
          </p:cNvSpPr>
          <p:nvPr>
            <p:ph type="sldImg"/>
          </p:nvPr>
        </p:nvSpPr>
        <p:spPr>
          <a:xfrm>
            <a:off x="2857680" y="512640"/>
            <a:ext cx="3428640" cy="2566800"/>
          </a:xfrm>
          <a:prstGeom prst="rect">
            <a:avLst/>
          </a:prstGeom>
          <a:ln w="0">
            <a:noFill/>
          </a:ln>
        </p:spPr>
      </p:sp>
      <p:sp>
        <p:nvSpPr>
          <p:cNvPr id="920"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921" name="PlaceHolder 5"/>
          <p:cNvSpPr>
            <a:spLocks noGrp="1"/>
          </p:cNvSpPr>
          <p:nvPr>
            <p:ph type="ftr" idx="187"/>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922" name="PlaceHolder 6"/>
          <p:cNvSpPr>
            <a:spLocks noGrp="1"/>
          </p:cNvSpPr>
          <p:nvPr>
            <p:ph type="sldNum" idx="188"/>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3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23"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924" name="PlaceHolder 2"/>
          <p:cNvSpPr>
            <a:spLocks noGrp="1"/>
          </p:cNvSpPr>
          <p:nvPr>
            <p:ph type="dt" idx="189"/>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925" name="PlaceHolder 3"/>
          <p:cNvSpPr>
            <a:spLocks noGrp="1"/>
          </p:cNvSpPr>
          <p:nvPr>
            <p:ph type="sldImg"/>
          </p:nvPr>
        </p:nvSpPr>
        <p:spPr>
          <a:xfrm>
            <a:off x="2857680" y="512640"/>
            <a:ext cx="3428640" cy="2566800"/>
          </a:xfrm>
          <a:prstGeom prst="rect">
            <a:avLst/>
          </a:prstGeom>
          <a:ln w="0">
            <a:noFill/>
          </a:ln>
        </p:spPr>
      </p:sp>
      <p:sp>
        <p:nvSpPr>
          <p:cNvPr id="926"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Arial"/>
            </a:endParaRPr>
          </a:p>
        </p:txBody>
      </p:sp>
      <p:sp>
        <p:nvSpPr>
          <p:cNvPr id="927" name="PlaceHolder 5"/>
          <p:cNvSpPr>
            <a:spLocks noGrp="1"/>
          </p:cNvSpPr>
          <p:nvPr>
            <p:ph type="ftr" idx="190"/>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928" name="PlaceHolder 6"/>
          <p:cNvSpPr>
            <a:spLocks noGrp="1"/>
          </p:cNvSpPr>
          <p:nvPr>
            <p:ph type="sldNum" idx="191"/>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33.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29"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930" name="PlaceHolder 2"/>
          <p:cNvSpPr>
            <a:spLocks noGrp="1"/>
          </p:cNvSpPr>
          <p:nvPr>
            <p:ph type="dt" idx="192"/>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931" name="PlaceHolder 3"/>
          <p:cNvSpPr>
            <a:spLocks noGrp="1"/>
          </p:cNvSpPr>
          <p:nvPr>
            <p:ph type="sldImg"/>
          </p:nvPr>
        </p:nvSpPr>
        <p:spPr>
          <a:xfrm>
            <a:off x="2857680" y="512640"/>
            <a:ext cx="3428640" cy="2566800"/>
          </a:xfrm>
          <a:prstGeom prst="rect">
            <a:avLst/>
          </a:prstGeom>
          <a:ln w="0">
            <a:noFill/>
          </a:ln>
        </p:spPr>
      </p:sp>
      <p:sp>
        <p:nvSpPr>
          <p:cNvPr id="932"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Arial"/>
            </a:endParaRPr>
          </a:p>
        </p:txBody>
      </p:sp>
      <p:sp>
        <p:nvSpPr>
          <p:cNvPr id="933" name="PlaceHolder 5"/>
          <p:cNvSpPr>
            <a:spLocks noGrp="1"/>
          </p:cNvSpPr>
          <p:nvPr>
            <p:ph type="ftr" idx="193"/>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934" name="PlaceHolder 6"/>
          <p:cNvSpPr>
            <a:spLocks noGrp="1"/>
          </p:cNvSpPr>
          <p:nvPr>
            <p:ph type="sldNum" idx="194"/>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34.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35"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936" name="PlaceHolder 2"/>
          <p:cNvSpPr>
            <a:spLocks noGrp="1"/>
          </p:cNvSpPr>
          <p:nvPr>
            <p:ph type="dt" idx="195"/>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937" name="PlaceHolder 3"/>
          <p:cNvSpPr>
            <a:spLocks noGrp="1"/>
          </p:cNvSpPr>
          <p:nvPr>
            <p:ph type="sldImg"/>
          </p:nvPr>
        </p:nvSpPr>
        <p:spPr>
          <a:xfrm>
            <a:off x="2857680" y="512640"/>
            <a:ext cx="3428640" cy="2566800"/>
          </a:xfrm>
          <a:prstGeom prst="rect">
            <a:avLst/>
          </a:prstGeom>
          <a:ln w="0">
            <a:noFill/>
          </a:ln>
        </p:spPr>
      </p:sp>
      <p:sp>
        <p:nvSpPr>
          <p:cNvPr id="938"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Arial"/>
            </a:endParaRPr>
          </a:p>
        </p:txBody>
      </p:sp>
      <p:sp>
        <p:nvSpPr>
          <p:cNvPr id="939" name="PlaceHolder 5"/>
          <p:cNvSpPr>
            <a:spLocks noGrp="1"/>
          </p:cNvSpPr>
          <p:nvPr>
            <p:ph type="ftr" idx="196"/>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940" name="PlaceHolder 6"/>
          <p:cNvSpPr>
            <a:spLocks noGrp="1"/>
          </p:cNvSpPr>
          <p:nvPr>
            <p:ph type="sldNum" idx="197"/>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35.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41"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942" name="PlaceHolder 2"/>
          <p:cNvSpPr>
            <a:spLocks noGrp="1"/>
          </p:cNvSpPr>
          <p:nvPr>
            <p:ph type="dt" idx="198"/>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943" name="PlaceHolder 3"/>
          <p:cNvSpPr>
            <a:spLocks noGrp="1"/>
          </p:cNvSpPr>
          <p:nvPr>
            <p:ph type="sldImg"/>
          </p:nvPr>
        </p:nvSpPr>
        <p:spPr>
          <a:xfrm>
            <a:off x="2857680" y="512640"/>
            <a:ext cx="3428640" cy="2566800"/>
          </a:xfrm>
          <a:prstGeom prst="rect">
            <a:avLst/>
          </a:prstGeom>
          <a:ln w="0">
            <a:noFill/>
          </a:ln>
        </p:spPr>
      </p:sp>
      <p:sp>
        <p:nvSpPr>
          <p:cNvPr id="944"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Arial"/>
            </a:endParaRPr>
          </a:p>
        </p:txBody>
      </p:sp>
      <p:sp>
        <p:nvSpPr>
          <p:cNvPr id="945" name="PlaceHolder 5"/>
          <p:cNvSpPr>
            <a:spLocks noGrp="1"/>
          </p:cNvSpPr>
          <p:nvPr>
            <p:ph type="ftr" idx="199"/>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946" name="PlaceHolder 6"/>
          <p:cNvSpPr>
            <a:spLocks noGrp="1"/>
          </p:cNvSpPr>
          <p:nvPr>
            <p:ph type="sldNum" idx="200"/>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36.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47"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948" name="PlaceHolder 2"/>
          <p:cNvSpPr>
            <a:spLocks noGrp="1"/>
          </p:cNvSpPr>
          <p:nvPr>
            <p:ph type="dt" idx="201"/>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949" name="PlaceHolder 3"/>
          <p:cNvSpPr>
            <a:spLocks noGrp="1"/>
          </p:cNvSpPr>
          <p:nvPr>
            <p:ph type="sldImg"/>
          </p:nvPr>
        </p:nvSpPr>
        <p:spPr>
          <a:xfrm>
            <a:off x="2857680" y="512640"/>
            <a:ext cx="3428640" cy="2566800"/>
          </a:xfrm>
          <a:prstGeom prst="rect">
            <a:avLst/>
          </a:prstGeom>
          <a:ln w="0">
            <a:noFill/>
          </a:ln>
        </p:spPr>
      </p:sp>
      <p:sp>
        <p:nvSpPr>
          <p:cNvPr id="950"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951" name="PlaceHolder 5"/>
          <p:cNvSpPr>
            <a:spLocks noGrp="1"/>
          </p:cNvSpPr>
          <p:nvPr>
            <p:ph type="ftr" idx="202"/>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952" name="PlaceHolder 6"/>
          <p:cNvSpPr>
            <a:spLocks noGrp="1"/>
          </p:cNvSpPr>
          <p:nvPr>
            <p:ph type="sldNum" idx="203"/>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37.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53"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954" name="PlaceHolder 2"/>
          <p:cNvSpPr>
            <a:spLocks noGrp="1"/>
          </p:cNvSpPr>
          <p:nvPr>
            <p:ph type="dt" idx="204"/>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955" name="PlaceHolder 3"/>
          <p:cNvSpPr>
            <a:spLocks noGrp="1"/>
          </p:cNvSpPr>
          <p:nvPr>
            <p:ph type="sldImg"/>
          </p:nvPr>
        </p:nvSpPr>
        <p:spPr>
          <a:xfrm>
            <a:off x="2857680" y="512640"/>
            <a:ext cx="3428640" cy="2566800"/>
          </a:xfrm>
          <a:prstGeom prst="rect">
            <a:avLst/>
          </a:prstGeom>
          <a:ln w="0">
            <a:noFill/>
          </a:ln>
        </p:spPr>
      </p:sp>
      <p:sp>
        <p:nvSpPr>
          <p:cNvPr id="956"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957" name="PlaceHolder 5"/>
          <p:cNvSpPr>
            <a:spLocks noGrp="1"/>
          </p:cNvSpPr>
          <p:nvPr>
            <p:ph type="ftr" idx="205"/>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958" name="PlaceHolder 6"/>
          <p:cNvSpPr>
            <a:spLocks noGrp="1"/>
          </p:cNvSpPr>
          <p:nvPr>
            <p:ph type="sldNum" idx="206"/>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38.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59"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960" name="PlaceHolder 2"/>
          <p:cNvSpPr>
            <a:spLocks noGrp="1"/>
          </p:cNvSpPr>
          <p:nvPr>
            <p:ph type="dt" idx="207"/>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961" name="PlaceHolder 3"/>
          <p:cNvSpPr>
            <a:spLocks noGrp="1"/>
          </p:cNvSpPr>
          <p:nvPr>
            <p:ph type="sldImg"/>
          </p:nvPr>
        </p:nvSpPr>
        <p:spPr>
          <a:xfrm>
            <a:off x="2857680" y="512640"/>
            <a:ext cx="3428640" cy="2566800"/>
          </a:xfrm>
          <a:prstGeom prst="rect">
            <a:avLst/>
          </a:prstGeom>
          <a:ln w="0">
            <a:noFill/>
          </a:ln>
        </p:spPr>
      </p:sp>
      <p:sp>
        <p:nvSpPr>
          <p:cNvPr id="962"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963" name="PlaceHolder 5"/>
          <p:cNvSpPr>
            <a:spLocks noGrp="1"/>
          </p:cNvSpPr>
          <p:nvPr>
            <p:ph type="ftr" idx="208"/>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964" name="PlaceHolder 6"/>
          <p:cNvSpPr>
            <a:spLocks noGrp="1"/>
          </p:cNvSpPr>
          <p:nvPr>
            <p:ph type="sldNum" idx="209"/>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39.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65"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966" name="PlaceHolder 2"/>
          <p:cNvSpPr>
            <a:spLocks noGrp="1"/>
          </p:cNvSpPr>
          <p:nvPr>
            <p:ph type="dt" idx="210"/>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967" name="PlaceHolder 3"/>
          <p:cNvSpPr>
            <a:spLocks noGrp="1"/>
          </p:cNvSpPr>
          <p:nvPr>
            <p:ph type="sldImg"/>
          </p:nvPr>
        </p:nvSpPr>
        <p:spPr>
          <a:xfrm>
            <a:off x="2857680" y="512640"/>
            <a:ext cx="3428640" cy="2566800"/>
          </a:xfrm>
          <a:prstGeom prst="rect">
            <a:avLst/>
          </a:prstGeom>
          <a:ln w="0">
            <a:noFill/>
          </a:ln>
        </p:spPr>
      </p:sp>
      <p:sp>
        <p:nvSpPr>
          <p:cNvPr id="968"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Arial"/>
            </a:endParaRPr>
          </a:p>
        </p:txBody>
      </p:sp>
      <p:sp>
        <p:nvSpPr>
          <p:cNvPr id="969" name="PlaceHolder 5"/>
          <p:cNvSpPr>
            <a:spLocks noGrp="1"/>
          </p:cNvSpPr>
          <p:nvPr>
            <p:ph type="ftr" idx="211"/>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970" name="PlaceHolder 6"/>
          <p:cNvSpPr>
            <a:spLocks noGrp="1"/>
          </p:cNvSpPr>
          <p:nvPr>
            <p:ph type="sldNum" idx="212"/>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40.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71"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972" name="PlaceHolder 2"/>
          <p:cNvSpPr>
            <a:spLocks noGrp="1"/>
          </p:cNvSpPr>
          <p:nvPr>
            <p:ph type="dt" idx="213"/>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973" name="PlaceHolder 3"/>
          <p:cNvSpPr>
            <a:spLocks noGrp="1"/>
          </p:cNvSpPr>
          <p:nvPr>
            <p:ph type="sldImg"/>
          </p:nvPr>
        </p:nvSpPr>
        <p:spPr>
          <a:xfrm>
            <a:off x="2857680" y="512640"/>
            <a:ext cx="3428640" cy="2566800"/>
          </a:xfrm>
          <a:prstGeom prst="rect">
            <a:avLst/>
          </a:prstGeom>
          <a:ln w="0">
            <a:noFill/>
          </a:ln>
        </p:spPr>
      </p:sp>
      <p:sp>
        <p:nvSpPr>
          <p:cNvPr id="974"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Arial"/>
            </a:endParaRPr>
          </a:p>
        </p:txBody>
      </p:sp>
      <p:sp>
        <p:nvSpPr>
          <p:cNvPr id="975" name="PlaceHolder 5"/>
          <p:cNvSpPr>
            <a:spLocks noGrp="1"/>
          </p:cNvSpPr>
          <p:nvPr>
            <p:ph type="ftr" idx="214"/>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976" name="PlaceHolder 6"/>
          <p:cNvSpPr>
            <a:spLocks noGrp="1"/>
          </p:cNvSpPr>
          <p:nvPr>
            <p:ph type="sldNum" idx="215"/>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4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77"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978" name="PlaceHolder 2"/>
          <p:cNvSpPr>
            <a:spLocks noGrp="1"/>
          </p:cNvSpPr>
          <p:nvPr>
            <p:ph type="dt" idx="216"/>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979" name="PlaceHolder 3"/>
          <p:cNvSpPr>
            <a:spLocks noGrp="1"/>
          </p:cNvSpPr>
          <p:nvPr>
            <p:ph type="sldImg"/>
          </p:nvPr>
        </p:nvSpPr>
        <p:spPr>
          <a:xfrm>
            <a:off x="2857680" y="512640"/>
            <a:ext cx="3428640" cy="2566800"/>
          </a:xfrm>
          <a:prstGeom prst="rect">
            <a:avLst/>
          </a:prstGeom>
          <a:ln w="0">
            <a:noFill/>
          </a:ln>
        </p:spPr>
      </p:sp>
      <p:sp>
        <p:nvSpPr>
          <p:cNvPr id="980"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Arial"/>
            </a:endParaRPr>
          </a:p>
        </p:txBody>
      </p:sp>
      <p:sp>
        <p:nvSpPr>
          <p:cNvPr id="981" name="PlaceHolder 5"/>
          <p:cNvSpPr>
            <a:spLocks noGrp="1"/>
          </p:cNvSpPr>
          <p:nvPr>
            <p:ph type="ftr" idx="217"/>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982" name="PlaceHolder 6"/>
          <p:cNvSpPr>
            <a:spLocks noGrp="1"/>
          </p:cNvSpPr>
          <p:nvPr>
            <p:ph type="sldNum" idx="218"/>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4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83"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984" name="PlaceHolder 2"/>
          <p:cNvSpPr>
            <a:spLocks noGrp="1"/>
          </p:cNvSpPr>
          <p:nvPr>
            <p:ph type="dt" idx="219"/>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985" name="PlaceHolder 3"/>
          <p:cNvSpPr>
            <a:spLocks noGrp="1"/>
          </p:cNvSpPr>
          <p:nvPr>
            <p:ph type="sldImg"/>
          </p:nvPr>
        </p:nvSpPr>
        <p:spPr>
          <a:xfrm>
            <a:off x="2857680" y="512640"/>
            <a:ext cx="3428640" cy="2566800"/>
          </a:xfrm>
          <a:prstGeom prst="rect">
            <a:avLst/>
          </a:prstGeom>
          <a:ln w="0">
            <a:noFill/>
          </a:ln>
        </p:spPr>
      </p:sp>
      <p:sp>
        <p:nvSpPr>
          <p:cNvPr id="986"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Arial"/>
            </a:endParaRPr>
          </a:p>
        </p:txBody>
      </p:sp>
      <p:sp>
        <p:nvSpPr>
          <p:cNvPr id="987" name="PlaceHolder 5"/>
          <p:cNvSpPr>
            <a:spLocks noGrp="1"/>
          </p:cNvSpPr>
          <p:nvPr>
            <p:ph type="ftr" idx="220"/>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988" name="PlaceHolder 6"/>
          <p:cNvSpPr>
            <a:spLocks noGrp="1"/>
          </p:cNvSpPr>
          <p:nvPr>
            <p:ph type="sldNum" idx="221"/>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43.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89"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990" name="PlaceHolder 2"/>
          <p:cNvSpPr>
            <a:spLocks noGrp="1"/>
          </p:cNvSpPr>
          <p:nvPr>
            <p:ph type="dt" idx="222"/>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991" name="PlaceHolder 3"/>
          <p:cNvSpPr>
            <a:spLocks noGrp="1"/>
          </p:cNvSpPr>
          <p:nvPr>
            <p:ph type="sldImg"/>
          </p:nvPr>
        </p:nvSpPr>
        <p:spPr>
          <a:xfrm>
            <a:off x="2857680" y="512640"/>
            <a:ext cx="3428640" cy="2566800"/>
          </a:xfrm>
          <a:prstGeom prst="rect">
            <a:avLst/>
          </a:prstGeom>
          <a:ln w="0">
            <a:noFill/>
          </a:ln>
        </p:spPr>
      </p:sp>
      <p:sp>
        <p:nvSpPr>
          <p:cNvPr id="992"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Arial"/>
            </a:endParaRPr>
          </a:p>
        </p:txBody>
      </p:sp>
      <p:sp>
        <p:nvSpPr>
          <p:cNvPr id="993" name="PlaceHolder 5"/>
          <p:cNvSpPr>
            <a:spLocks noGrp="1"/>
          </p:cNvSpPr>
          <p:nvPr>
            <p:ph type="ftr" idx="223"/>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994" name="PlaceHolder 6"/>
          <p:cNvSpPr>
            <a:spLocks noGrp="1"/>
          </p:cNvSpPr>
          <p:nvPr>
            <p:ph type="sldNum" idx="224"/>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44.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95"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996" name="PlaceHolder 2"/>
          <p:cNvSpPr>
            <a:spLocks noGrp="1"/>
          </p:cNvSpPr>
          <p:nvPr>
            <p:ph type="dt" idx="225"/>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997" name="PlaceHolder 3"/>
          <p:cNvSpPr>
            <a:spLocks noGrp="1"/>
          </p:cNvSpPr>
          <p:nvPr>
            <p:ph type="sldImg"/>
          </p:nvPr>
        </p:nvSpPr>
        <p:spPr>
          <a:xfrm>
            <a:off x="2857680" y="512640"/>
            <a:ext cx="3428640" cy="2566800"/>
          </a:xfrm>
          <a:prstGeom prst="rect">
            <a:avLst/>
          </a:prstGeom>
          <a:ln w="0">
            <a:noFill/>
          </a:ln>
        </p:spPr>
      </p:sp>
      <p:sp>
        <p:nvSpPr>
          <p:cNvPr id="998"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Arial"/>
            </a:endParaRPr>
          </a:p>
        </p:txBody>
      </p:sp>
      <p:sp>
        <p:nvSpPr>
          <p:cNvPr id="999" name="PlaceHolder 5"/>
          <p:cNvSpPr>
            <a:spLocks noGrp="1"/>
          </p:cNvSpPr>
          <p:nvPr>
            <p:ph type="ftr" idx="226"/>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1000" name="PlaceHolder 6"/>
          <p:cNvSpPr>
            <a:spLocks noGrp="1"/>
          </p:cNvSpPr>
          <p:nvPr>
            <p:ph type="sldNum" idx="227"/>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45.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01"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1002" name="PlaceHolder 2"/>
          <p:cNvSpPr>
            <a:spLocks noGrp="1"/>
          </p:cNvSpPr>
          <p:nvPr>
            <p:ph type="dt" idx="228"/>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1003" name="PlaceHolder 3"/>
          <p:cNvSpPr>
            <a:spLocks noGrp="1"/>
          </p:cNvSpPr>
          <p:nvPr>
            <p:ph type="sldImg"/>
          </p:nvPr>
        </p:nvSpPr>
        <p:spPr>
          <a:xfrm>
            <a:off x="2857680" y="512640"/>
            <a:ext cx="3428640" cy="2566800"/>
          </a:xfrm>
          <a:prstGeom prst="rect">
            <a:avLst/>
          </a:prstGeom>
          <a:ln w="0">
            <a:noFill/>
          </a:ln>
        </p:spPr>
      </p:sp>
      <p:sp>
        <p:nvSpPr>
          <p:cNvPr id="1004"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1005" name="PlaceHolder 5"/>
          <p:cNvSpPr>
            <a:spLocks noGrp="1"/>
          </p:cNvSpPr>
          <p:nvPr>
            <p:ph type="ftr" idx="229"/>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1006" name="PlaceHolder 6"/>
          <p:cNvSpPr>
            <a:spLocks noGrp="1"/>
          </p:cNvSpPr>
          <p:nvPr>
            <p:ph type="sldNum" idx="230"/>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46.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07"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1008" name="PlaceHolder 2"/>
          <p:cNvSpPr>
            <a:spLocks noGrp="1"/>
          </p:cNvSpPr>
          <p:nvPr>
            <p:ph type="dt" idx="231"/>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1009" name="PlaceHolder 3"/>
          <p:cNvSpPr>
            <a:spLocks noGrp="1"/>
          </p:cNvSpPr>
          <p:nvPr>
            <p:ph type="sldImg"/>
          </p:nvPr>
        </p:nvSpPr>
        <p:spPr>
          <a:xfrm>
            <a:off x="2857680" y="512640"/>
            <a:ext cx="3428640" cy="2566800"/>
          </a:xfrm>
          <a:prstGeom prst="rect">
            <a:avLst/>
          </a:prstGeom>
          <a:ln w="0">
            <a:noFill/>
          </a:ln>
        </p:spPr>
      </p:sp>
      <p:sp>
        <p:nvSpPr>
          <p:cNvPr id="1010"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1011" name="PlaceHolder 5"/>
          <p:cNvSpPr>
            <a:spLocks noGrp="1"/>
          </p:cNvSpPr>
          <p:nvPr>
            <p:ph type="ftr" idx="232"/>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1012" name="PlaceHolder 6"/>
          <p:cNvSpPr>
            <a:spLocks noGrp="1"/>
          </p:cNvSpPr>
          <p:nvPr>
            <p:ph type="sldNum" idx="233"/>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47.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13"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1014" name="PlaceHolder 2"/>
          <p:cNvSpPr>
            <a:spLocks noGrp="1"/>
          </p:cNvSpPr>
          <p:nvPr>
            <p:ph type="dt" idx="234"/>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1015" name="PlaceHolder 3"/>
          <p:cNvSpPr>
            <a:spLocks noGrp="1"/>
          </p:cNvSpPr>
          <p:nvPr>
            <p:ph type="sldImg"/>
          </p:nvPr>
        </p:nvSpPr>
        <p:spPr>
          <a:xfrm>
            <a:off x="2857680" y="512640"/>
            <a:ext cx="3428640" cy="2566800"/>
          </a:xfrm>
          <a:prstGeom prst="rect">
            <a:avLst/>
          </a:prstGeom>
          <a:ln w="0">
            <a:noFill/>
          </a:ln>
        </p:spPr>
      </p:sp>
      <p:sp>
        <p:nvSpPr>
          <p:cNvPr id="1016"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1017" name="PlaceHolder 5"/>
          <p:cNvSpPr>
            <a:spLocks noGrp="1"/>
          </p:cNvSpPr>
          <p:nvPr>
            <p:ph type="ftr" idx="235"/>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1018" name="PlaceHolder 6"/>
          <p:cNvSpPr>
            <a:spLocks noGrp="1"/>
          </p:cNvSpPr>
          <p:nvPr>
            <p:ph type="sldNum" idx="236"/>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48.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19"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1020" name="PlaceHolder 2"/>
          <p:cNvSpPr>
            <a:spLocks noGrp="1"/>
          </p:cNvSpPr>
          <p:nvPr>
            <p:ph type="dt" idx="237"/>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1021" name="PlaceHolder 3"/>
          <p:cNvSpPr>
            <a:spLocks noGrp="1"/>
          </p:cNvSpPr>
          <p:nvPr>
            <p:ph type="sldImg"/>
          </p:nvPr>
        </p:nvSpPr>
        <p:spPr>
          <a:xfrm>
            <a:off x="2857680" y="512640"/>
            <a:ext cx="3428640" cy="2566800"/>
          </a:xfrm>
          <a:prstGeom prst="rect">
            <a:avLst/>
          </a:prstGeom>
          <a:ln w="0">
            <a:noFill/>
          </a:ln>
        </p:spPr>
      </p:sp>
      <p:sp>
        <p:nvSpPr>
          <p:cNvPr id="1022"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Arial"/>
            </a:endParaRPr>
          </a:p>
        </p:txBody>
      </p:sp>
      <p:sp>
        <p:nvSpPr>
          <p:cNvPr id="1023" name="PlaceHolder 5"/>
          <p:cNvSpPr>
            <a:spLocks noGrp="1"/>
          </p:cNvSpPr>
          <p:nvPr>
            <p:ph type="ftr" idx="238"/>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1024" name="PlaceHolder 6"/>
          <p:cNvSpPr>
            <a:spLocks noGrp="1"/>
          </p:cNvSpPr>
          <p:nvPr>
            <p:ph type="sldNum" idx="239"/>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49.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25"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1026" name="PlaceHolder 2"/>
          <p:cNvSpPr>
            <a:spLocks noGrp="1"/>
          </p:cNvSpPr>
          <p:nvPr>
            <p:ph type="dt" idx="240"/>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1027" name="PlaceHolder 3"/>
          <p:cNvSpPr>
            <a:spLocks noGrp="1"/>
          </p:cNvSpPr>
          <p:nvPr>
            <p:ph type="sldImg"/>
          </p:nvPr>
        </p:nvSpPr>
        <p:spPr>
          <a:xfrm>
            <a:off x="2857680" y="512640"/>
            <a:ext cx="3428640" cy="2566800"/>
          </a:xfrm>
          <a:prstGeom prst="rect">
            <a:avLst/>
          </a:prstGeom>
          <a:ln w="0">
            <a:noFill/>
          </a:ln>
        </p:spPr>
      </p:sp>
      <p:sp>
        <p:nvSpPr>
          <p:cNvPr id="1028"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Arial"/>
            </a:endParaRPr>
          </a:p>
        </p:txBody>
      </p:sp>
      <p:sp>
        <p:nvSpPr>
          <p:cNvPr id="1029" name="PlaceHolder 5"/>
          <p:cNvSpPr>
            <a:spLocks noGrp="1"/>
          </p:cNvSpPr>
          <p:nvPr>
            <p:ph type="ftr" idx="241"/>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1030" name="PlaceHolder 6"/>
          <p:cNvSpPr>
            <a:spLocks noGrp="1"/>
          </p:cNvSpPr>
          <p:nvPr>
            <p:ph type="sldNum" idx="242"/>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50.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31"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1032" name="PlaceHolder 2"/>
          <p:cNvSpPr>
            <a:spLocks noGrp="1"/>
          </p:cNvSpPr>
          <p:nvPr>
            <p:ph type="dt" idx="243"/>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1033" name="PlaceHolder 3"/>
          <p:cNvSpPr>
            <a:spLocks noGrp="1"/>
          </p:cNvSpPr>
          <p:nvPr>
            <p:ph type="sldImg"/>
          </p:nvPr>
        </p:nvSpPr>
        <p:spPr>
          <a:xfrm>
            <a:off x="2857680" y="512640"/>
            <a:ext cx="3428640" cy="2566800"/>
          </a:xfrm>
          <a:prstGeom prst="rect">
            <a:avLst/>
          </a:prstGeom>
          <a:ln w="0">
            <a:noFill/>
          </a:ln>
        </p:spPr>
      </p:sp>
      <p:sp>
        <p:nvSpPr>
          <p:cNvPr id="1034"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Arial"/>
            </a:endParaRPr>
          </a:p>
        </p:txBody>
      </p:sp>
      <p:sp>
        <p:nvSpPr>
          <p:cNvPr id="1035" name="PlaceHolder 5"/>
          <p:cNvSpPr>
            <a:spLocks noGrp="1"/>
          </p:cNvSpPr>
          <p:nvPr>
            <p:ph type="ftr" idx="244"/>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1036" name="PlaceHolder 6"/>
          <p:cNvSpPr>
            <a:spLocks noGrp="1"/>
          </p:cNvSpPr>
          <p:nvPr>
            <p:ph type="sldNum" idx="245"/>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5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37"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1038" name="PlaceHolder 2"/>
          <p:cNvSpPr>
            <a:spLocks noGrp="1"/>
          </p:cNvSpPr>
          <p:nvPr>
            <p:ph type="dt" idx="246"/>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1039" name="PlaceHolder 3"/>
          <p:cNvSpPr>
            <a:spLocks noGrp="1"/>
          </p:cNvSpPr>
          <p:nvPr>
            <p:ph type="sldImg"/>
          </p:nvPr>
        </p:nvSpPr>
        <p:spPr>
          <a:xfrm>
            <a:off x="2857680" y="512640"/>
            <a:ext cx="3428640" cy="2566800"/>
          </a:xfrm>
          <a:prstGeom prst="rect">
            <a:avLst/>
          </a:prstGeom>
          <a:ln w="0">
            <a:noFill/>
          </a:ln>
        </p:spPr>
      </p:sp>
      <p:sp>
        <p:nvSpPr>
          <p:cNvPr id="1040"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Arial"/>
            </a:endParaRPr>
          </a:p>
        </p:txBody>
      </p:sp>
      <p:sp>
        <p:nvSpPr>
          <p:cNvPr id="1041" name="PlaceHolder 5"/>
          <p:cNvSpPr>
            <a:spLocks noGrp="1"/>
          </p:cNvSpPr>
          <p:nvPr>
            <p:ph type="ftr" idx="247"/>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1042" name="PlaceHolder 6"/>
          <p:cNvSpPr>
            <a:spLocks noGrp="1"/>
          </p:cNvSpPr>
          <p:nvPr>
            <p:ph type="sldNum" idx="248"/>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5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43"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1044" name="PlaceHolder 2"/>
          <p:cNvSpPr>
            <a:spLocks noGrp="1"/>
          </p:cNvSpPr>
          <p:nvPr>
            <p:ph type="dt" idx="249"/>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1045" name="PlaceHolder 3"/>
          <p:cNvSpPr>
            <a:spLocks noGrp="1"/>
          </p:cNvSpPr>
          <p:nvPr>
            <p:ph type="sldImg"/>
          </p:nvPr>
        </p:nvSpPr>
        <p:spPr>
          <a:xfrm>
            <a:off x="2857680" y="512640"/>
            <a:ext cx="3428640" cy="2566800"/>
          </a:xfrm>
          <a:prstGeom prst="rect">
            <a:avLst/>
          </a:prstGeom>
          <a:ln w="0">
            <a:noFill/>
          </a:ln>
        </p:spPr>
      </p:sp>
      <p:sp>
        <p:nvSpPr>
          <p:cNvPr id="1046"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1047" name="PlaceHolder 5"/>
          <p:cNvSpPr>
            <a:spLocks noGrp="1"/>
          </p:cNvSpPr>
          <p:nvPr>
            <p:ph type="ftr" idx="250"/>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1048" name="PlaceHolder 6"/>
          <p:cNvSpPr>
            <a:spLocks noGrp="1"/>
          </p:cNvSpPr>
          <p:nvPr>
            <p:ph type="sldNum" idx="251"/>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53.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49"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1050" name="PlaceHolder 2"/>
          <p:cNvSpPr>
            <a:spLocks noGrp="1"/>
          </p:cNvSpPr>
          <p:nvPr>
            <p:ph type="dt" idx="252"/>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1051" name="PlaceHolder 3"/>
          <p:cNvSpPr>
            <a:spLocks noGrp="1"/>
          </p:cNvSpPr>
          <p:nvPr>
            <p:ph type="sldImg"/>
          </p:nvPr>
        </p:nvSpPr>
        <p:spPr>
          <a:xfrm>
            <a:off x="2857680" y="512640"/>
            <a:ext cx="3428640" cy="2566800"/>
          </a:xfrm>
          <a:prstGeom prst="rect">
            <a:avLst/>
          </a:prstGeom>
          <a:ln w="0">
            <a:noFill/>
          </a:ln>
        </p:spPr>
      </p:sp>
      <p:sp>
        <p:nvSpPr>
          <p:cNvPr id="1052"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Arial"/>
            </a:endParaRPr>
          </a:p>
        </p:txBody>
      </p:sp>
      <p:sp>
        <p:nvSpPr>
          <p:cNvPr id="1053" name="PlaceHolder 5"/>
          <p:cNvSpPr>
            <a:spLocks noGrp="1"/>
          </p:cNvSpPr>
          <p:nvPr>
            <p:ph type="ftr" idx="253"/>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1054" name="PlaceHolder 6"/>
          <p:cNvSpPr>
            <a:spLocks noGrp="1"/>
          </p:cNvSpPr>
          <p:nvPr>
            <p:ph type="sldNum" idx="254"/>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54.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55"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1056" name="PlaceHolder 2"/>
          <p:cNvSpPr>
            <a:spLocks noGrp="1"/>
          </p:cNvSpPr>
          <p:nvPr>
            <p:ph type="dt" idx="255"/>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1057" name="PlaceHolder 3"/>
          <p:cNvSpPr>
            <a:spLocks noGrp="1"/>
          </p:cNvSpPr>
          <p:nvPr>
            <p:ph type="sldImg"/>
          </p:nvPr>
        </p:nvSpPr>
        <p:spPr>
          <a:xfrm>
            <a:off x="2857680" y="512640"/>
            <a:ext cx="3428640" cy="2566800"/>
          </a:xfrm>
          <a:prstGeom prst="rect">
            <a:avLst/>
          </a:prstGeom>
          <a:ln w="0">
            <a:noFill/>
          </a:ln>
        </p:spPr>
      </p:sp>
      <p:sp>
        <p:nvSpPr>
          <p:cNvPr id="1058"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Arial"/>
            </a:endParaRPr>
          </a:p>
        </p:txBody>
      </p:sp>
      <p:sp>
        <p:nvSpPr>
          <p:cNvPr id="1059" name="PlaceHolder 5"/>
          <p:cNvSpPr>
            <a:spLocks noGrp="1"/>
          </p:cNvSpPr>
          <p:nvPr>
            <p:ph type="ftr" idx="256"/>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1060" name="PlaceHolder 6"/>
          <p:cNvSpPr>
            <a:spLocks noGrp="1"/>
          </p:cNvSpPr>
          <p:nvPr>
            <p:ph type="sldNum" idx="257"/>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55.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61"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1062" name="PlaceHolder 2"/>
          <p:cNvSpPr>
            <a:spLocks noGrp="1"/>
          </p:cNvSpPr>
          <p:nvPr>
            <p:ph type="dt" idx="258"/>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1063" name="PlaceHolder 3"/>
          <p:cNvSpPr>
            <a:spLocks noGrp="1"/>
          </p:cNvSpPr>
          <p:nvPr>
            <p:ph type="sldImg"/>
          </p:nvPr>
        </p:nvSpPr>
        <p:spPr>
          <a:xfrm>
            <a:off x="2857680" y="512640"/>
            <a:ext cx="3428640" cy="2566800"/>
          </a:xfrm>
          <a:prstGeom prst="rect">
            <a:avLst/>
          </a:prstGeom>
          <a:ln w="0">
            <a:noFill/>
          </a:ln>
        </p:spPr>
      </p:sp>
      <p:sp>
        <p:nvSpPr>
          <p:cNvPr id="1064"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Arial"/>
            </a:endParaRPr>
          </a:p>
        </p:txBody>
      </p:sp>
      <p:sp>
        <p:nvSpPr>
          <p:cNvPr id="1065" name="PlaceHolder 5"/>
          <p:cNvSpPr>
            <a:spLocks noGrp="1"/>
          </p:cNvSpPr>
          <p:nvPr>
            <p:ph type="ftr" idx="259"/>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1066" name="PlaceHolder 6"/>
          <p:cNvSpPr>
            <a:spLocks noGrp="1"/>
          </p:cNvSpPr>
          <p:nvPr>
            <p:ph type="sldNum" idx="260"/>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56.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67"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1068" name="PlaceHolder 2"/>
          <p:cNvSpPr>
            <a:spLocks noGrp="1"/>
          </p:cNvSpPr>
          <p:nvPr>
            <p:ph type="dt" idx="261"/>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1069" name="PlaceHolder 3"/>
          <p:cNvSpPr>
            <a:spLocks noGrp="1"/>
          </p:cNvSpPr>
          <p:nvPr>
            <p:ph type="sldImg"/>
          </p:nvPr>
        </p:nvSpPr>
        <p:spPr>
          <a:xfrm>
            <a:off x="2857680" y="512640"/>
            <a:ext cx="3428640" cy="2566800"/>
          </a:xfrm>
          <a:prstGeom prst="rect">
            <a:avLst/>
          </a:prstGeom>
          <a:ln w="0">
            <a:noFill/>
          </a:ln>
        </p:spPr>
      </p:sp>
      <p:sp>
        <p:nvSpPr>
          <p:cNvPr id="1070"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Arial"/>
            </a:endParaRPr>
          </a:p>
        </p:txBody>
      </p:sp>
      <p:sp>
        <p:nvSpPr>
          <p:cNvPr id="1071" name="PlaceHolder 5"/>
          <p:cNvSpPr>
            <a:spLocks noGrp="1"/>
          </p:cNvSpPr>
          <p:nvPr>
            <p:ph type="ftr" idx="262"/>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1072" name="PlaceHolder 6"/>
          <p:cNvSpPr>
            <a:spLocks noGrp="1"/>
          </p:cNvSpPr>
          <p:nvPr>
            <p:ph type="sldNum" idx="263"/>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57.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73" name="PlaceHolder 1"/>
          <p:cNvSpPr>
            <a:spLocks noGrp="1"/>
          </p:cNvSpPr>
          <p:nvPr>
            <p:ph type="sldImg"/>
          </p:nvPr>
        </p:nvSpPr>
        <p:spPr>
          <a:xfrm>
            <a:off x="2857680" y="512640"/>
            <a:ext cx="3428640" cy="2566800"/>
          </a:xfrm>
          <a:prstGeom prst="rect">
            <a:avLst/>
          </a:prstGeom>
          <a:ln w="0">
            <a:noFill/>
          </a:ln>
        </p:spPr>
      </p:sp>
      <p:sp>
        <p:nvSpPr>
          <p:cNvPr id="1074" name="PlaceHolder 2"/>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1075" name="PlaceHolder 3"/>
          <p:cNvSpPr>
            <a:spLocks noGrp="1"/>
          </p:cNvSpPr>
          <p:nvPr>
            <p:ph type="sldNum" idx="264"/>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800" strike="noStrike" u="none">
                <a:solidFill>
                  <a:srgbClr val="000000"/>
                </a:solidFill>
                <a:effectLst/>
                <a:uFillTx/>
                <a:latin typeface="Times New Roman"/>
              </a:defRPr>
            </a:lvl1pPr>
          </a:lstStyle>
          <a:p>
            <a:pPr indent="0" algn="r">
              <a:lnSpc>
                <a:spcPct val="100000"/>
              </a:lnSpc>
              <a:buNone/>
              <a:tabLst>
                <a:tab algn="l" pos="0"/>
              </a:tabLst>
            </a:pPr>
            <a:fld id="{99731E72-2E69-4558-8A09-23D1633F1102}" type="slidenum">
              <a:rPr b="0" lang="en-US" sz="1800" strike="noStrike" u="none">
                <a:solidFill>
                  <a:srgbClr val="000000"/>
                </a:solidFill>
                <a:effectLst/>
                <a:uFillTx/>
                <a:latin typeface="Times New Roman"/>
              </a:rPr>
              <a:t>&lt;número&gt;</a:t>
            </a:fld>
            <a:endParaRPr b="0" lang="pt-BR" sz="1800" strike="noStrike" u="none">
              <a:solidFill>
                <a:srgbClr val="000000"/>
              </a:solidFill>
              <a:effectLst/>
              <a:uFillTx/>
              <a:latin typeface="Times New Roman"/>
            </a:endParaRPr>
          </a:p>
        </p:txBody>
      </p:sp>
    </p:spTree>
  </p:cSld>
</p:notes>
</file>

<file path=ppt/notesSlides/notesSlide58.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76" name="PlaceHolder 1"/>
          <p:cNvSpPr>
            <a:spLocks noGrp="1"/>
          </p:cNvSpPr>
          <p:nvPr>
            <p:ph type="sldImg"/>
          </p:nvPr>
        </p:nvSpPr>
        <p:spPr>
          <a:xfrm>
            <a:off x="2857680" y="512640"/>
            <a:ext cx="3428640" cy="2566800"/>
          </a:xfrm>
          <a:prstGeom prst="rect">
            <a:avLst/>
          </a:prstGeom>
          <a:ln w="0">
            <a:noFill/>
          </a:ln>
        </p:spPr>
      </p:sp>
      <p:sp>
        <p:nvSpPr>
          <p:cNvPr id="1077" name="PlaceHolder 2"/>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1078" name="PlaceHolder 3"/>
          <p:cNvSpPr>
            <a:spLocks noGrp="1"/>
          </p:cNvSpPr>
          <p:nvPr>
            <p:ph type="sldNum" idx="265"/>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800" strike="noStrike" u="none">
                <a:solidFill>
                  <a:srgbClr val="000000"/>
                </a:solidFill>
                <a:effectLst/>
                <a:uFillTx/>
                <a:latin typeface="Times New Roman"/>
              </a:defRPr>
            </a:lvl1pPr>
          </a:lstStyle>
          <a:p>
            <a:pPr indent="0" algn="r">
              <a:lnSpc>
                <a:spcPct val="100000"/>
              </a:lnSpc>
              <a:buNone/>
              <a:tabLst>
                <a:tab algn="l" pos="0"/>
              </a:tabLst>
            </a:pPr>
            <a:fld id="{8E062895-FECB-4079-A090-592BF454D96F}" type="slidenum">
              <a:rPr b="0" lang="en-US" sz="1800" strike="noStrike" u="none">
                <a:solidFill>
                  <a:srgbClr val="000000"/>
                </a:solidFill>
                <a:effectLst/>
                <a:uFillTx/>
                <a:latin typeface="Times New Roman"/>
              </a:rPr>
              <a:t>&lt;número&gt;</a:t>
            </a:fld>
            <a:endParaRPr b="0" lang="pt-BR" sz="1800" strike="noStrike" u="none">
              <a:solidFill>
                <a:srgbClr val="000000"/>
              </a:solidFill>
              <a:effectLst/>
              <a:uFillTx/>
              <a:latin typeface="Times New Roman"/>
            </a:endParaRPr>
          </a:p>
        </p:txBody>
      </p:sp>
    </p:spTree>
  </p:cSld>
</p:notes>
</file>

<file path=ppt/notesSlides/notesSlide59.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79" name="PlaceHolder 1"/>
          <p:cNvSpPr>
            <a:spLocks noGrp="1"/>
          </p:cNvSpPr>
          <p:nvPr>
            <p:ph type="sldImg"/>
          </p:nvPr>
        </p:nvSpPr>
        <p:spPr>
          <a:xfrm>
            <a:off x="2857680" y="512640"/>
            <a:ext cx="3428640" cy="2566800"/>
          </a:xfrm>
          <a:prstGeom prst="rect">
            <a:avLst/>
          </a:prstGeom>
          <a:ln w="0">
            <a:noFill/>
          </a:ln>
        </p:spPr>
      </p:sp>
      <p:sp>
        <p:nvSpPr>
          <p:cNvPr id="1080" name="PlaceHolder 2"/>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1081" name="PlaceHolder 3"/>
          <p:cNvSpPr>
            <a:spLocks noGrp="1"/>
          </p:cNvSpPr>
          <p:nvPr>
            <p:ph type="sldNum" idx="266"/>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800" strike="noStrike" u="none">
                <a:solidFill>
                  <a:srgbClr val="000000"/>
                </a:solidFill>
                <a:effectLst/>
                <a:uFillTx/>
                <a:latin typeface="Times New Roman"/>
              </a:defRPr>
            </a:lvl1pPr>
          </a:lstStyle>
          <a:p>
            <a:pPr indent="0" algn="r">
              <a:lnSpc>
                <a:spcPct val="100000"/>
              </a:lnSpc>
              <a:buNone/>
              <a:tabLst>
                <a:tab algn="l" pos="0"/>
              </a:tabLst>
            </a:pPr>
            <a:fld id="{442C1116-9722-467B-A5A1-CD9E1C14EEA4}" type="slidenum">
              <a:rPr b="0" lang="en-US" sz="1800" strike="noStrike" u="none">
                <a:solidFill>
                  <a:srgbClr val="000000"/>
                </a:solidFill>
                <a:effectLst/>
                <a:uFillTx/>
                <a:latin typeface="Times New Roman"/>
              </a:rPr>
              <a:t>&lt;número&gt;</a:t>
            </a:fld>
            <a:endParaRPr b="0" lang="pt-BR" sz="1800" strike="noStrike" u="none">
              <a:solidFill>
                <a:srgbClr val="000000"/>
              </a:solidFill>
              <a:effectLst/>
              <a:uFillTx/>
              <a:latin typeface="Times New Roman"/>
            </a:endParaRPr>
          </a:p>
        </p:txBody>
      </p:sp>
    </p:spTree>
  </p:cSld>
</p:notes>
</file>

<file path=ppt/notesSlides/notesSlide60.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82" name="PlaceHolder 1"/>
          <p:cNvSpPr>
            <a:spLocks noGrp="1"/>
          </p:cNvSpPr>
          <p:nvPr>
            <p:ph type="sldImg"/>
          </p:nvPr>
        </p:nvSpPr>
        <p:spPr>
          <a:xfrm>
            <a:off x="2857680" y="512640"/>
            <a:ext cx="3428640" cy="2566800"/>
          </a:xfrm>
          <a:prstGeom prst="rect">
            <a:avLst/>
          </a:prstGeom>
          <a:ln w="0">
            <a:noFill/>
          </a:ln>
        </p:spPr>
      </p:sp>
      <p:sp>
        <p:nvSpPr>
          <p:cNvPr id="1083" name="PlaceHolder 2"/>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1084" name="PlaceHolder 3"/>
          <p:cNvSpPr>
            <a:spLocks noGrp="1"/>
          </p:cNvSpPr>
          <p:nvPr>
            <p:ph type="sldNum" idx="267"/>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800" strike="noStrike" u="none">
                <a:solidFill>
                  <a:srgbClr val="000000"/>
                </a:solidFill>
                <a:effectLst/>
                <a:uFillTx/>
                <a:latin typeface="Times New Roman"/>
              </a:defRPr>
            </a:lvl1pPr>
          </a:lstStyle>
          <a:p>
            <a:pPr indent="0" algn="r">
              <a:lnSpc>
                <a:spcPct val="100000"/>
              </a:lnSpc>
              <a:buNone/>
              <a:tabLst>
                <a:tab algn="l" pos="0"/>
              </a:tabLst>
            </a:pPr>
            <a:fld id="{B3AA7A98-6012-41AE-8A94-DBA9A8625572}" type="slidenum">
              <a:rPr b="0" lang="en-US" sz="1800" strike="noStrike" u="none">
                <a:solidFill>
                  <a:srgbClr val="000000"/>
                </a:solidFill>
                <a:effectLst/>
                <a:uFillTx/>
                <a:latin typeface="Times New Roman"/>
              </a:rPr>
              <a:t>&lt;número&gt;</a:t>
            </a:fld>
            <a:endParaRPr b="0" lang="pt-BR" sz="1800" strike="noStrike" u="none">
              <a:solidFill>
                <a:srgbClr val="000000"/>
              </a:solidFill>
              <a:effectLst/>
              <a:uFillTx/>
              <a:latin typeface="Times New Roman"/>
            </a:endParaRPr>
          </a:p>
        </p:txBody>
      </p:sp>
    </p:spTree>
  </p:cSld>
</p:notes>
</file>

<file path=ppt/notesSlides/notesSlide6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85" name="PlaceHolder 1"/>
          <p:cNvSpPr>
            <a:spLocks noGrp="1"/>
          </p:cNvSpPr>
          <p:nvPr>
            <p:ph type="sldImg"/>
          </p:nvPr>
        </p:nvSpPr>
        <p:spPr>
          <a:xfrm>
            <a:off x="2857680" y="512640"/>
            <a:ext cx="3428640" cy="2566800"/>
          </a:xfrm>
          <a:prstGeom prst="rect">
            <a:avLst/>
          </a:prstGeom>
          <a:ln w="0">
            <a:noFill/>
          </a:ln>
        </p:spPr>
      </p:sp>
      <p:sp>
        <p:nvSpPr>
          <p:cNvPr id="1086" name="PlaceHolder 2"/>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1087" name="PlaceHolder 3"/>
          <p:cNvSpPr>
            <a:spLocks noGrp="1"/>
          </p:cNvSpPr>
          <p:nvPr>
            <p:ph type="sldNum" idx="268"/>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800" strike="noStrike" u="none">
                <a:solidFill>
                  <a:srgbClr val="000000"/>
                </a:solidFill>
                <a:effectLst/>
                <a:uFillTx/>
                <a:latin typeface="Times New Roman"/>
              </a:defRPr>
            </a:lvl1pPr>
          </a:lstStyle>
          <a:p>
            <a:pPr indent="0" algn="r">
              <a:lnSpc>
                <a:spcPct val="100000"/>
              </a:lnSpc>
              <a:buNone/>
              <a:tabLst>
                <a:tab algn="l" pos="0"/>
              </a:tabLst>
            </a:pPr>
            <a:fld id="{FDBA5800-4D7D-498C-B027-791F99E338F4}" type="slidenum">
              <a:rPr b="0" lang="en-US" sz="1800" strike="noStrike" u="none">
                <a:solidFill>
                  <a:srgbClr val="000000"/>
                </a:solidFill>
                <a:effectLst/>
                <a:uFillTx/>
                <a:latin typeface="Times New Roman"/>
              </a:rPr>
              <a:t>&lt;número&gt;</a:t>
            </a:fld>
            <a:endParaRPr b="0" lang="pt-BR" sz="1800" strike="noStrike" u="none">
              <a:solidFill>
                <a:srgbClr val="000000"/>
              </a:solidFill>
              <a:effectLst/>
              <a:uFillTx/>
              <a:latin typeface="Times New Roman"/>
            </a:endParaRPr>
          </a:p>
        </p:txBody>
      </p:sp>
    </p:spTree>
  </p:cSld>
</p:notes>
</file>

<file path=ppt/notesSlides/notesSlide6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88" name="PlaceHolder 1"/>
          <p:cNvSpPr>
            <a:spLocks noGrp="1"/>
          </p:cNvSpPr>
          <p:nvPr>
            <p:ph type="sldImg"/>
          </p:nvPr>
        </p:nvSpPr>
        <p:spPr>
          <a:xfrm>
            <a:off x="2857680" y="512640"/>
            <a:ext cx="3428640" cy="2566800"/>
          </a:xfrm>
          <a:prstGeom prst="rect">
            <a:avLst/>
          </a:prstGeom>
          <a:ln w="0">
            <a:noFill/>
          </a:ln>
        </p:spPr>
      </p:sp>
      <p:sp>
        <p:nvSpPr>
          <p:cNvPr id="1089" name="PlaceHolder 2"/>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1090" name="PlaceHolder 3"/>
          <p:cNvSpPr>
            <a:spLocks noGrp="1"/>
          </p:cNvSpPr>
          <p:nvPr>
            <p:ph type="sldNum" idx="269"/>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800" strike="noStrike" u="none">
                <a:solidFill>
                  <a:srgbClr val="000000"/>
                </a:solidFill>
                <a:effectLst/>
                <a:uFillTx/>
                <a:latin typeface="Times New Roman"/>
              </a:defRPr>
            </a:lvl1pPr>
          </a:lstStyle>
          <a:p>
            <a:pPr indent="0" algn="r">
              <a:lnSpc>
                <a:spcPct val="100000"/>
              </a:lnSpc>
              <a:buNone/>
              <a:tabLst>
                <a:tab algn="l" pos="0"/>
              </a:tabLst>
            </a:pPr>
            <a:fld id="{E6E2E50F-E72A-40D8-A33B-EB3A09D843C1}" type="slidenum">
              <a:rPr b="0" lang="en-US" sz="1800" strike="noStrike" u="none">
                <a:solidFill>
                  <a:srgbClr val="000000"/>
                </a:solidFill>
                <a:effectLst/>
                <a:uFillTx/>
                <a:latin typeface="Times New Roman"/>
              </a:rPr>
              <a:t>&lt;número&gt;</a:t>
            </a:fld>
            <a:endParaRPr b="0" lang="pt-BR" sz="1800" strike="noStrike" u="none">
              <a:solidFill>
                <a:srgbClr val="000000"/>
              </a:solidFill>
              <a:effectLst/>
              <a:uFillTx/>
              <a:latin typeface="Times New Roman"/>
            </a:endParaRPr>
          </a:p>
        </p:txBody>
      </p:sp>
    </p:spTree>
  </p:cSld>
</p:notes>
</file>

<file path=ppt/notesSlides/notesSlide63.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91"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1092" name="PlaceHolder 2"/>
          <p:cNvSpPr>
            <a:spLocks noGrp="1"/>
          </p:cNvSpPr>
          <p:nvPr>
            <p:ph type="dt" idx="270"/>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1093" name="PlaceHolder 3"/>
          <p:cNvSpPr>
            <a:spLocks noGrp="1"/>
          </p:cNvSpPr>
          <p:nvPr>
            <p:ph type="sldImg"/>
          </p:nvPr>
        </p:nvSpPr>
        <p:spPr>
          <a:xfrm>
            <a:off x="2857680" y="512640"/>
            <a:ext cx="3428640" cy="2566800"/>
          </a:xfrm>
          <a:prstGeom prst="rect">
            <a:avLst/>
          </a:prstGeom>
          <a:ln w="0">
            <a:noFill/>
          </a:ln>
        </p:spPr>
      </p:sp>
      <p:sp>
        <p:nvSpPr>
          <p:cNvPr id="1094"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1095" name="PlaceHolder 5"/>
          <p:cNvSpPr>
            <a:spLocks noGrp="1"/>
          </p:cNvSpPr>
          <p:nvPr>
            <p:ph type="ftr" idx="271"/>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1096" name="PlaceHolder 6"/>
          <p:cNvSpPr>
            <a:spLocks noGrp="1"/>
          </p:cNvSpPr>
          <p:nvPr>
            <p:ph type="sldNum" idx="272"/>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notesSlides/notesSlide64.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97" name="PlaceHolder 1"/>
          <p:cNvSpPr>
            <a:spLocks noGrp="1"/>
          </p:cNvSpPr>
          <p:nvPr>
            <p:ph type="hdr"/>
          </p:nvPr>
        </p:nvSpPr>
        <p:spPr>
          <a:xfrm>
            <a:off x="0" y="0"/>
            <a:ext cx="3962160" cy="34272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1098" name="PlaceHolder 2"/>
          <p:cNvSpPr>
            <a:spLocks noGrp="1"/>
          </p:cNvSpPr>
          <p:nvPr>
            <p:ph type="dt" idx="273"/>
          </p:nvPr>
        </p:nvSpPr>
        <p:spPr>
          <a:xfrm>
            <a:off x="5180040" y="0"/>
            <a:ext cx="3962160" cy="342720"/>
          </a:xfrm>
          <a:prstGeom prst="rect">
            <a:avLst/>
          </a:prstGeom>
          <a:noFill/>
          <a:ln w="0">
            <a:noFill/>
          </a:ln>
        </p:spPr>
        <p:txBody>
          <a:bodyPr lIns="91440" rIns="91440" tIns="45720" bIns="45720" anchor="t">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1.7.2013</a:t>
            </a:r>
            <a:endParaRPr b="0" lang="pt-BR" sz="1200" strike="noStrike" u="none">
              <a:solidFill>
                <a:srgbClr val="000000"/>
              </a:solidFill>
              <a:effectLst/>
              <a:uFillTx/>
              <a:latin typeface="Times New Roman"/>
            </a:endParaRPr>
          </a:p>
        </p:txBody>
      </p:sp>
      <p:sp>
        <p:nvSpPr>
          <p:cNvPr id="1099" name="PlaceHolder 3"/>
          <p:cNvSpPr>
            <a:spLocks noGrp="1"/>
          </p:cNvSpPr>
          <p:nvPr>
            <p:ph type="sldImg"/>
          </p:nvPr>
        </p:nvSpPr>
        <p:spPr>
          <a:xfrm>
            <a:off x="2857680" y="512640"/>
            <a:ext cx="3428640" cy="2566800"/>
          </a:xfrm>
          <a:prstGeom prst="rect">
            <a:avLst/>
          </a:prstGeom>
          <a:ln w="0">
            <a:noFill/>
          </a:ln>
        </p:spPr>
      </p:sp>
      <p:sp>
        <p:nvSpPr>
          <p:cNvPr id="1100" name="PlaceHolder 4"/>
          <p:cNvSpPr>
            <a:spLocks noGrp="1"/>
          </p:cNvSpPr>
          <p:nvPr>
            <p:ph type="body"/>
          </p:nvPr>
        </p:nvSpPr>
        <p:spPr>
          <a:xfrm>
            <a:off x="914400" y="3251160"/>
            <a:ext cx="7314840" cy="3080880"/>
          </a:xfrm>
          <a:prstGeom prst="rect">
            <a:avLst/>
          </a:prstGeom>
          <a:noFill/>
          <a:ln w="0">
            <a:noFill/>
          </a:ln>
        </p:spPr>
        <p:txBody>
          <a:bodyPr lIns="91440" rIns="91440" tIns="45720" bIns="45720" anchor="t">
            <a:noAutofit/>
          </a:bodyPr>
          <a:p>
            <a:pPr indent="0">
              <a:buNone/>
            </a:pPr>
            <a:endParaRPr b="0" lang="pt-BR" sz="1200" strike="noStrike" u="none">
              <a:solidFill>
                <a:schemeClr val="dk1"/>
              </a:solidFill>
              <a:effectLst/>
              <a:uFillTx/>
              <a:latin typeface="Calibri"/>
              <a:ea typeface="Calibri"/>
            </a:endParaRPr>
          </a:p>
        </p:txBody>
      </p:sp>
      <p:sp>
        <p:nvSpPr>
          <p:cNvPr id="1101" name="PlaceHolder 5"/>
          <p:cNvSpPr>
            <a:spLocks noGrp="1"/>
          </p:cNvSpPr>
          <p:nvPr>
            <p:ph type="ftr" idx="274"/>
          </p:nvPr>
        </p:nvSpPr>
        <p:spPr>
          <a:xfrm>
            <a:off x="0" y="6502320"/>
            <a:ext cx="3962160" cy="340920"/>
          </a:xfrm>
          <a:prstGeom prst="rect">
            <a:avLst/>
          </a:prstGeom>
          <a:noFill/>
          <a:ln w="0">
            <a:noFill/>
          </a:ln>
        </p:spPr>
        <p:txBody>
          <a:bodyPr lIns="91440" rIns="91440" tIns="45720" bIns="45720" anchor="b">
            <a:noAutofit/>
          </a:bodyPr>
          <a:p>
            <a:pPr indent="0">
              <a:buNone/>
            </a:pPr>
            <a:endParaRPr b="0" lang="pt-BR" sz="1200" strike="noStrike" u="none">
              <a:solidFill>
                <a:schemeClr val="dk1"/>
              </a:solidFill>
              <a:effectLst/>
              <a:uFillTx/>
              <a:latin typeface="Calibri"/>
              <a:ea typeface="Calibri"/>
            </a:endParaRPr>
          </a:p>
        </p:txBody>
      </p:sp>
      <p:sp>
        <p:nvSpPr>
          <p:cNvPr id="1102" name="PlaceHolder 6"/>
          <p:cNvSpPr>
            <a:spLocks noGrp="1"/>
          </p:cNvSpPr>
          <p:nvPr>
            <p:ph type="sldNum" idx="275"/>
          </p:nvPr>
        </p:nvSpPr>
        <p:spPr>
          <a:xfrm>
            <a:off x="5180040" y="6502320"/>
            <a:ext cx="3962160" cy="340920"/>
          </a:xfrm>
          <a:prstGeom prst="rect">
            <a:avLst/>
          </a:prstGeom>
          <a:noFill/>
          <a:ln w="0">
            <a:noFill/>
          </a:ln>
        </p:spPr>
        <p:txBody>
          <a:bodyPr lIns="91440" rIns="91440" tIns="45720" bIns="45720" anchor="b">
            <a:noAutofit/>
          </a:bodyPr>
          <a:lstStyle>
            <a:lvl1pPr indent="0" algn="r">
              <a:lnSpc>
                <a:spcPct val="100000"/>
              </a:lnSpc>
              <a:buNone/>
              <a:tabLst>
                <a:tab algn="l" pos="0"/>
              </a:tabLst>
              <a:defRPr b="0" lang="en-US" sz="1200" strike="noStrike" u="none">
                <a:solidFill>
                  <a:schemeClr val="dk1"/>
                </a:solidFill>
                <a:effectLst/>
                <a:uFillTx/>
                <a:latin typeface="Calibri"/>
                <a:ea typeface="Calibri"/>
              </a:defRPr>
            </a:lvl1pPr>
          </a:lstStyle>
          <a:p>
            <a:pPr indent="0" algn="r">
              <a:lnSpc>
                <a:spcPct val="100000"/>
              </a:lnSpc>
              <a:buNone/>
              <a:tabLst>
                <a:tab algn="l" pos="0"/>
              </a:tabLst>
            </a:pPr>
            <a:r>
              <a:rPr b="0" lang="en-US" sz="1200" strike="noStrike" u="none">
                <a:solidFill>
                  <a:schemeClr val="dk1"/>
                </a:solidFill>
                <a:effectLst/>
                <a:uFillTx/>
                <a:latin typeface="Calibri"/>
                <a:ea typeface="Calibri"/>
              </a:rPr>
              <a:t>‹#›</a:t>
            </a:r>
            <a:endParaRPr b="0" lang="pt-BR" sz="1200" strike="noStrike" u="none">
              <a:solidFill>
                <a:srgbClr val="000000"/>
              </a:solidFill>
              <a:effectLst/>
              <a:uFillTx/>
              <a:latin typeface="Times New Roman"/>
            </a:endParaRPr>
          </a:p>
        </p:txBody>
      </p:sp>
    </p:spTree>
  </p:cSld>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p:bg>
      <p:bgPr>
        <a:solidFill>
          <a:schemeClr val="lt1"/>
        </a:solidFill>
      </p:bgPr>
    </p:bg>
    <p:spTree>
      <p:nvGrpSpPr>
        <p:cNvPr id="1" name=""/>
        <p:cNvGrpSpPr/>
        <p:nvPr/>
      </p:nvGrpSpPr>
      <p:grpSpPr>
        <a:xfrm>
          <a:off x="0" y="0"/>
          <a:ext cx="0" cy="0"/>
          <a:chOff x="0" y="0"/>
          <a:chExt cx="0" cy="0"/>
        </a:xfrm>
      </p:grpSpPr>
      <p:sp>
        <p:nvSpPr>
          <p:cNvPr id="2" name="PlaceHolder 1"/>
          <p:cNvSpPr>
            <a:spLocks noGrp="1"/>
          </p:cNvSpPr>
          <p:nvPr>
            <p:ph type="dt" idx="1"/>
          </p:nvPr>
        </p:nvSpPr>
        <p:spPr>
          <a:xfrm>
            <a:off x="457200" y="6356520"/>
            <a:ext cx="2133360" cy="364680"/>
          </a:xfrm>
          <a:prstGeom prst="rect">
            <a:avLst/>
          </a:prstGeom>
          <a:noFill/>
          <a:ln w="0">
            <a:noFill/>
          </a:ln>
        </p:spPr>
        <p:txBody>
          <a:bodyPr lIns="91440" rIns="91440" tIns="45720" bIns="45720" anchor="ctr">
            <a:noAutofit/>
          </a:bodyPr>
          <a:lstStyle>
            <a:lvl1pPr indent="0">
              <a:buNone/>
              <a:defRPr b="0" lang="pt-BR" sz="1400" strike="noStrike" u="none">
                <a:solidFill>
                  <a:srgbClr val="000000"/>
                </a:solidFill>
                <a:effectLst/>
                <a:uFillTx/>
                <a:latin typeface="Times New Roman"/>
              </a:defRPr>
            </a:lvl1pPr>
          </a:lstStyle>
          <a:p>
            <a:pPr indent="0">
              <a:buNone/>
            </a:pPr>
            <a:r>
              <a:rPr b="0" lang="pt-BR" sz="1400" strike="noStrike" u="none">
                <a:solidFill>
                  <a:srgbClr val="000000"/>
                </a:solidFill>
                <a:effectLst/>
                <a:uFillTx/>
                <a:latin typeface="Times New Roman"/>
              </a:rPr>
              <a:t>&lt;data/hora&gt;</a:t>
            </a:r>
            <a:endParaRPr b="0" lang="pt-BR" sz="1400" strike="noStrike" u="none">
              <a:solidFill>
                <a:srgbClr val="000000"/>
              </a:solidFill>
              <a:effectLst/>
              <a:uFillTx/>
              <a:latin typeface="Times New Roman"/>
            </a:endParaRPr>
          </a:p>
        </p:txBody>
      </p:sp>
      <p:sp>
        <p:nvSpPr>
          <p:cNvPr id="3" name="PlaceHolder 2"/>
          <p:cNvSpPr>
            <a:spLocks noGrp="1"/>
          </p:cNvSpPr>
          <p:nvPr>
            <p:ph type="ftr" idx="2"/>
          </p:nvPr>
        </p:nvSpPr>
        <p:spPr>
          <a:xfrm>
            <a:off x="3124080" y="6356520"/>
            <a:ext cx="2895120" cy="364680"/>
          </a:xfrm>
          <a:prstGeom prst="rect">
            <a:avLst/>
          </a:prstGeom>
          <a:noFill/>
          <a:ln w="0">
            <a:noFill/>
          </a:ln>
        </p:spPr>
        <p:txBody>
          <a:bodyPr lIns="91440" rIns="91440" tIns="45720" bIns="45720" anchor="ctr">
            <a:noAutofit/>
          </a:bodyPr>
          <a:lstStyle>
            <a:lvl1pPr indent="0" algn="ctr">
              <a:buNone/>
              <a:defRPr b="0" lang="pt-BR" sz="1400" strike="noStrike" u="none">
                <a:solidFill>
                  <a:srgbClr val="000000"/>
                </a:solidFill>
                <a:effectLst/>
                <a:uFillTx/>
                <a:latin typeface="Times New Roman"/>
              </a:defRPr>
            </a:lvl1pPr>
          </a:lstStyle>
          <a:p>
            <a:pPr indent="0" algn="ctr">
              <a:buNone/>
            </a:pPr>
            <a:r>
              <a:rPr b="0" lang="pt-BR" sz="1400" strike="noStrike" u="none">
                <a:solidFill>
                  <a:srgbClr val="000000"/>
                </a:solidFill>
                <a:effectLst/>
                <a:uFillTx/>
                <a:latin typeface="Times New Roman"/>
              </a:rPr>
              <a:t>&lt;rodapé&gt;</a:t>
            </a:r>
            <a:endParaRPr b="0" lang="pt-BR" sz="1400" strike="noStrike" u="none">
              <a:solidFill>
                <a:srgbClr val="000000"/>
              </a:solidFill>
              <a:effectLst/>
              <a:uFillTx/>
              <a:latin typeface="Times New Roman"/>
            </a:endParaRPr>
          </a:p>
        </p:txBody>
      </p:sp>
      <p:sp>
        <p:nvSpPr>
          <p:cNvPr id="4" name="PlaceHolder 3"/>
          <p:cNvSpPr>
            <a:spLocks noGrp="1"/>
          </p:cNvSpPr>
          <p:nvPr>
            <p:ph type="sldNum" idx="3"/>
          </p:nvPr>
        </p:nvSpPr>
        <p:spPr>
          <a:xfrm>
            <a:off x="6553080" y="635652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E0ACE9E1-F432-4357-BC33-3934027286A7}" type="slidenum">
              <a:rPr b="0" lang="en-US" sz="1200" strike="noStrike" u="none">
                <a:solidFill>
                  <a:srgbClr val="888888"/>
                </a:solidFill>
                <a:effectLst/>
                <a:uFillTx/>
                <a:latin typeface="Calibri"/>
                <a:ea typeface="Calibri"/>
              </a:rPr>
              <a:t>&lt;número&gt;</a:t>
            </a:fld>
            <a:endParaRPr b="0" lang="pt-BR" sz="1200" strike="noStrike" u="none">
              <a:solidFill>
                <a:srgbClr val="000000"/>
              </a:solidFill>
              <a:effectLst/>
              <a:uFillTx/>
              <a:latin typeface="Times New Roman"/>
            </a:endParaRPr>
          </a:p>
        </p:txBody>
      </p:sp>
      <p:sp>
        <p:nvSpPr>
          <p:cNvPr id="5" name="PlaceHolder 4"/>
          <p:cNvSpPr>
            <a:spLocks noGrp="1"/>
          </p:cNvSpPr>
          <p:nvPr>
            <p:ph type="title"/>
          </p:nvPr>
        </p:nvSpPr>
        <p:spPr>
          <a:xfrm>
            <a:off x="342720" y="364680"/>
            <a:ext cx="6171840" cy="1526400"/>
          </a:xfrm>
          <a:prstGeom prst="rect">
            <a:avLst/>
          </a:prstGeom>
          <a:noFill/>
          <a:ln w="0">
            <a:noFill/>
          </a:ln>
        </p:spPr>
        <p:txBody>
          <a:bodyPr lIns="0" rIns="0" tIns="0" bIns="0" anchor="ctr">
            <a:noAutofit/>
          </a:bodyPr>
          <a:p>
            <a:pPr indent="0">
              <a:buNone/>
            </a:pPr>
            <a:r>
              <a:rPr b="0" lang="pt-BR" sz="1400" strike="noStrike" u="none">
                <a:solidFill>
                  <a:srgbClr val="000000"/>
                </a:solidFill>
                <a:effectLst/>
                <a:uFillTx/>
                <a:latin typeface="Arial"/>
              </a:rPr>
              <a:t>Clique para editar o formato do texto do título</a:t>
            </a:r>
            <a:endParaRPr b="0" lang="pt-BR" sz="1400" strike="noStrike" u="none">
              <a:solidFill>
                <a:srgbClr val="000000"/>
              </a:solidFill>
              <a:effectLst/>
              <a:uFillTx/>
              <a:latin typeface="Arial"/>
            </a:endParaRPr>
          </a:p>
        </p:txBody>
      </p:sp>
      <p:sp>
        <p:nvSpPr>
          <p:cNvPr id="6" name="PlaceHolder 5"/>
          <p:cNvSpPr>
            <a:spLocks noGrp="1"/>
          </p:cNvSpPr>
          <p:nvPr>
            <p:ph type="body"/>
          </p:nvPr>
        </p:nvSpPr>
        <p:spPr>
          <a:xfrm>
            <a:off x="342720" y="2139480"/>
            <a:ext cx="6171840" cy="530280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pt-BR" sz="1400" strike="noStrike" u="none">
                <a:solidFill>
                  <a:srgbClr val="000000"/>
                </a:solidFill>
                <a:effectLst/>
                <a:uFillTx/>
                <a:latin typeface="Arial"/>
              </a:rPr>
              <a:t>Clique para editar o formato de texto dos tópicos</a:t>
            </a:r>
            <a:endParaRPr b="0" lang="pt-BR" sz="1400" strike="noStrike" u="none">
              <a:solidFill>
                <a:srgbClr val="000000"/>
              </a:solidFill>
              <a:effectLst/>
              <a:uFillTx/>
              <a:latin typeface="Arial"/>
            </a:endParaRPr>
          </a:p>
          <a:p>
            <a:pPr lvl="1" marL="864000" indent="-324000">
              <a:spcBef>
                <a:spcPts val="1134"/>
              </a:spcBef>
              <a:buClr>
                <a:srgbClr val="000000"/>
              </a:buClr>
              <a:buSzPct val="75000"/>
              <a:buFont typeface="Symbol" charset="2"/>
              <a:buChar char=""/>
            </a:pPr>
            <a:r>
              <a:rPr b="0" lang="pt-BR" sz="1400" strike="noStrike" u="none">
                <a:solidFill>
                  <a:srgbClr val="000000"/>
                </a:solidFill>
                <a:effectLst/>
                <a:uFillTx/>
                <a:latin typeface="Arial"/>
              </a:rPr>
              <a:t>2.º nível de tópicos</a:t>
            </a:r>
            <a:endParaRPr b="0" lang="pt-BR" sz="1400" strike="noStrike" u="none">
              <a:solidFill>
                <a:srgbClr val="000000"/>
              </a:solidFill>
              <a:effectLst/>
              <a:uFillTx/>
              <a:latin typeface="Arial"/>
            </a:endParaRPr>
          </a:p>
          <a:p>
            <a:pPr lvl="2" marL="1296000" indent="-288000">
              <a:spcBef>
                <a:spcPts val="850"/>
              </a:spcBef>
              <a:buClr>
                <a:srgbClr val="000000"/>
              </a:buClr>
              <a:buSzPct val="45000"/>
              <a:buFont typeface="Wingdings" charset="2"/>
              <a:buChar char=""/>
            </a:pPr>
            <a:r>
              <a:rPr b="0" lang="pt-BR" sz="1400" strike="noStrike" u="none">
                <a:solidFill>
                  <a:srgbClr val="000000"/>
                </a:solidFill>
                <a:effectLst/>
                <a:uFillTx/>
                <a:latin typeface="Arial"/>
              </a:rPr>
              <a:t>3.º nível de tópicos</a:t>
            </a:r>
            <a:endParaRPr b="0" lang="pt-BR" sz="1400" strike="noStrike" u="none">
              <a:solidFill>
                <a:srgbClr val="000000"/>
              </a:solidFill>
              <a:effectLst/>
              <a:uFillTx/>
              <a:latin typeface="Arial"/>
            </a:endParaRPr>
          </a:p>
          <a:p>
            <a:pPr lvl="3" marL="1728000" indent="-216000">
              <a:spcBef>
                <a:spcPts val="567"/>
              </a:spcBef>
              <a:buClr>
                <a:srgbClr val="000000"/>
              </a:buClr>
              <a:buSzPct val="75000"/>
              <a:buFont typeface="Symbol" charset="2"/>
              <a:buChar char=""/>
            </a:pPr>
            <a:r>
              <a:rPr b="0" lang="pt-BR" sz="1400" strike="noStrike" u="none">
                <a:solidFill>
                  <a:srgbClr val="000000"/>
                </a:solidFill>
                <a:effectLst/>
                <a:uFillTx/>
                <a:latin typeface="Arial"/>
              </a:rPr>
              <a:t>4.º nível de tópicos</a:t>
            </a:r>
            <a:endParaRPr b="0" lang="pt-BR" sz="1400" strike="noStrike" u="none">
              <a:solidFill>
                <a:srgbClr val="000000"/>
              </a:solidFill>
              <a:effectLst/>
              <a:uFillTx/>
              <a:latin typeface="Arial"/>
            </a:endParaRPr>
          </a:p>
          <a:p>
            <a:pPr lvl="4" marL="2160000" indent="-216000">
              <a:spcBef>
                <a:spcPts val="283"/>
              </a:spcBef>
              <a:buClr>
                <a:srgbClr val="000000"/>
              </a:buClr>
              <a:buSzPct val="45000"/>
              <a:buFont typeface="Wingdings" charset="2"/>
              <a:buChar char=""/>
            </a:pPr>
            <a:r>
              <a:rPr b="0" lang="pt-BR" sz="2000" strike="noStrike" u="none">
                <a:solidFill>
                  <a:srgbClr val="000000"/>
                </a:solidFill>
                <a:effectLst/>
                <a:uFillTx/>
                <a:latin typeface="Arial"/>
              </a:rPr>
              <a:t>5.º nível de tópicos</a:t>
            </a:r>
            <a:endParaRPr b="0" lang="pt-BR" sz="2000" strike="noStrike" u="none">
              <a:solidFill>
                <a:srgbClr val="000000"/>
              </a:solidFill>
              <a:effectLst/>
              <a:uFillTx/>
              <a:latin typeface="Arial"/>
            </a:endParaRPr>
          </a:p>
          <a:p>
            <a:pPr lvl="5" marL="2592000" indent="-216000">
              <a:spcBef>
                <a:spcPts val="283"/>
              </a:spcBef>
              <a:buClr>
                <a:srgbClr val="000000"/>
              </a:buClr>
              <a:buSzPct val="45000"/>
              <a:buFont typeface="Wingdings" charset="2"/>
              <a:buChar char=""/>
            </a:pPr>
            <a:r>
              <a:rPr b="0" lang="pt-BR" sz="2000" strike="noStrike" u="none">
                <a:solidFill>
                  <a:srgbClr val="000000"/>
                </a:solidFill>
                <a:effectLst/>
                <a:uFillTx/>
                <a:latin typeface="Arial"/>
              </a:rPr>
              <a:t>6.º nível de tópicos</a:t>
            </a:r>
            <a:endParaRPr b="0" lang="pt-BR" sz="2000" strike="noStrike" u="none">
              <a:solidFill>
                <a:srgbClr val="000000"/>
              </a:solidFill>
              <a:effectLst/>
              <a:uFillTx/>
              <a:latin typeface="Arial"/>
            </a:endParaRPr>
          </a:p>
          <a:p>
            <a:pPr lvl="6" marL="3024000" indent="-216000">
              <a:spcBef>
                <a:spcPts val="283"/>
              </a:spcBef>
              <a:buClr>
                <a:srgbClr val="000000"/>
              </a:buClr>
              <a:buSzPct val="45000"/>
              <a:buFont typeface="Wingdings" charset="2"/>
              <a:buChar char=""/>
            </a:pPr>
            <a:r>
              <a:rPr b="0" lang="pt-BR" sz="2000" strike="noStrike" u="none">
                <a:solidFill>
                  <a:srgbClr val="000000"/>
                </a:solidFill>
                <a:effectLst/>
                <a:uFillTx/>
                <a:latin typeface="Arial"/>
              </a:rPr>
              <a:t>7.º nível de tópicos</a:t>
            </a:r>
            <a:endParaRPr b="0" lang="pt-BR" sz="2000" strike="noStrike" u="none">
              <a:solidFill>
                <a:srgbClr val="000000"/>
              </a:solidFill>
              <a:effectLst/>
              <a:uFillTx/>
              <a:latin typeface="Arial"/>
            </a:endParaRPr>
          </a:p>
        </p:txBody>
      </p:sp>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vertTx" preserve="1">
  <p:cSld name="VERTICAL_TEXT">
    <p:bg>
      <p:bgPr>
        <a:solidFill>
          <a:schemeClr val="lt1"/>
        </a:solidFill>
      </p:bgPr>
    </p:bg>
    <p:spTree>
      <p:nvGrpSpPr>
        <p:cNvPr id="1" name=""/>
        <p:cNvGrpSpPr/>
        <p:nvPr/>
      </p:nvGrpSpPr>
      <p:grpSpPr>
        <a:xfrm>
          <a:off x="0" y="0"/>
          <a:ext cx="0" cy="0"/>
          <a:chOff x="0" y="0"/>
          <a:chExt cx="0" cy="0"/>
        </a:xfrm>
      </p:grpSpPr>
      <p:sp>
        <p:nvSpPr>
          <p:cNvPr id="7" name="PlaceHolder 1"/>
          <p:cNvSpPr>
            <a:spLocks noGrp="1"/>
          </p:cNvSpPr>
          <p:nvPr>
            <p:ph type="title"/>
          </p:nvPr>
        </p:nvSpPr>
        <p:spPr>
          <a:xfrm>
            <a:off x="457200" y="274680"/>
            <a:ext cx="8229240" cy="1142640"/>
          </a:xfrm>
          <a:prstGeom prst="rect">
            <a:avLst/>
          </a:prstGeom>
          <a:noFill/>
          <a:ln w="0">
            <a:noFill/>
          </a:ln>
        </p:spPr>
        <p:txBody>
          <a:bodyPr lIns="91440" rIns="91440" tIns="45720" bIns="45720" anchor="ctr">
            <a:normAutofit fontScale="85000" lnSpcReduction="9999"/>
          </a:bodyPr>
          <a:p>
            <a:pPr indent="0">
              <a:buNone/>
            </a:pPr>
            <a:r>
              <a:rPr b="0" lang="pt-BR" sz="4400" strike="noStrike" u="none">
                <a:solidFill>
                  <a:srgbClr val="000000"/>
                </a:solidFill>
                <a:effectLst/>
                <a:uFillTx/>
                <a:latin typeface="Arial"/>
              </a:rPr>
              <a:t>Clique para editar o formato do texto do título</a:t>
            </a:r>
            <a:endParaRPr b="0" lang="pt-BR" sz="4400" strike="noStrike" u="none">
              <a:solidFill>
                <a:srgbClr val="000000"/>
              </a:solidFill>
              <a:effectLst/>
              <a:uFillTx/>
              <a:latin typeface="Arial"/>
            </a:endParaRPr>
          </a:p>
        </p:txBody>
      </p:sp>
      <p:sp>
        <p:nvSpPr>
          <p:cNvPr id="8" name="PlaceHolder 2"/>
          <p:cNvSpPr>
            <a:spLocks noGrp="1"/>
          </p:cNvSpPr>
          <p:nvPr>
            <p:ph type="body"/>
          </p:nvPr>
        </p:nvSpPr>
        <p:spPr>
          <a:xfrm rot="5400000">
            <a:off x="2309400" y="-251640"/>
            <a:ext cx="4525560" cy="8229240"/>
          </a:xfrm>
          <a:prstGeom prst="rect">
            <a:avLst/>
          </a:prstGeom>
          <a:noFill/>
          <a:ln w="0">
            <a:noFill/>
          </a:ln>
        </p:spPr>
        <p:txBody>
          <a:bodyPr lIns="91440" rIns="91440" tIns="45720" bIns="45720" anchor="t">
            <a:normAutofit/>
          </a:bodyPr>
          <a:p>
            <a:pPr marL="432000" indent="-324000">
              <a:spcBef>
                <a:spcPts val="1417"/>
              </a:spcBef>
              <a:buClr>
                <a:srgbClr val="000000"/>
              </a:buClr>
              <a:buSzPct val="45000"/>
              <a:buFont typeface="Wingdings" charset="2"/>
              <a:buChar char=""/>
            </a:pPr>
            <a:r>
              <a:rPr b="0" lang="pt-BR" sz="3200" strike="noStrike" u="none">
                <a:solidFill>
                  <a:srgbClr val="000000"/>
                </a:solidFill>
                <a:effectLst/>
                <a:uFillTx/>
                <a:latin typeface="Arial"/>
              </a:rPr>
              <a:t>Clique para editar o formato de texto dos tópicos</a:t>
            </a:r>
            <a:endParaRPr b="0" lang="pt-BR" sz="3200" strike="noStrike" u="none">
              <a:solidFill>
                <a:srgbClr val="000000"/>
              </a:solidFill>
              <a:effectLst/>
              <a:uFillTx/>
              <a:latin typeface="Arial"/>
            </a:endParaRPr>
          </a:p>
          <a:p>
            <a:pPr lvl="1" marL="864000" indent="-324000">
              <a:spcBef>
                <a:spcPts val="1134"/>
              </a:spcBef>
              <a:buClr>
                <a:srgbClr val="000000"/>
              </a:buClr>
              <a:buSzPct val="75000"/>
              <a:buFont typeface="Symbol" charset="2"/>
              <a:buChar char=""/>
            </a:pPr>
            <a:r>
              <a:rPr b="0" lang="pt-BR" sz="3200" strike="noStrike" u="none">
                <a:solidFill>
                  <a:srgbClr val="000000"/>
                </a:solidFill>
                <a:effectLst/>
                <a:uFillTx/>
                <a:latin typeface="Arial"/>
              </a:rPr>
              <a:t>2.º nível de tópicos</a:t>
            </a:r>
            <a:endParaRPr b="0" lang="pt-BR" sz="3200" strike="noStrike" u="none">
              <a:solidFill>
                <a:srgbClr val="000000"/>
              </a:solidFill>
              <a:effectLst/>
              <a:uFillTx/>
              <a:latin typeface="Arial"/>
            </a:endParaRPr>
          </a:p>
          <a:p>
            <a:pPr lvl="2" marL="1296000" indent="-288000">
              <a:spcBef>
                <a:spcPts val="850"/>
              </a:spcBef>
              <a:buClr>
                <a:srgbClr val="000000"/>
              </a:buClr>
              <a:buSzPct val="45000"/>
              <a:buFont typeface="Wingdings" charset="2"/>
              <a:buChar char=""/>
            </a:pPr>
            <a:r>
              <a:rPr b="0" lang="pt-BR" sz="3200" strike="noStrike" u="none">
                <a:solidFill>
                  <a:srgbClr val="000000"/>
                </a:solidFill>
                <a:effectLst/>
                <a:uFillTx/>
                <a:latin typeface="Arial"/>
              </a:rPr>
              <a:t>3.º nível de tópicos</a:t>
            </a:r>
            <a:endParaRPr b="0" lang="pt-BR" sz="3200" strike="noStrike" u="none">
              <a:solidFill>
                <a:srgbClr val="000000"/>
              </a:solidFill>
              <a:effectLst/>
              <a:uFillTx/>
              <a:latin typeface="Arial"/>
            </a:endParaRPr>
          </a:p>
          <a:p>
            <a:pPr lvl="3" marL="1728000" indent="-216000">
              <a:spcBef>
                <a:spcPts val="567"/>
              </a:spcBef>
              <a:buClr>
                <a:srgbClr val="000000"/>
              </a:buClr>
              <a:buSzPct val="75000"/>
              <a:buFont typeface="Symbol" charset="2"/>
              <a:buChar char=""/>
            </a:pPr>
            <a:r>
              <a:rPr b="0" lang="pt-BR" sz="3200" strike="noStrike" u="none">
                <a:solidFill>
                  <a:srgbClr val="000000"/>
                </a:solidFill>
                <a:effectLst/>
                <a:uFillTx/>
                <a:latin typeface="Arial"/>
              </a:rPr>
              <a:t>4.º nível de tópicos</a:t>
            </a:r>
            <a:endParaRPr b="0" lang="pt-BR" sz="3200" strike="noStrike" u="none">
              <a:solidFill>
                <a:srgbClr val="000000"/>
              </a:solidFill>
              <a:effectLst/>
              <a:uFillTx/>
              <a:latin typeface="Arial"/>
            </a:endParaRPr>
          </a:p>
          <a:p>
            <a:pPr lvl="4" marL="2160000" indent="-216000">
              <a:spcBef>
                <a:spcPts val="283"/>
              </a:spcBef>
              <a:buClr>
                <a:srgbClr val="000000"/>
              </a:buClr>
              <a:buSzPct val="45000"/>
              <a:buFont typeface="Wingdings" charset="2"/>
              <a:buChar char=""/>
            </a:pPr>
            <a:r>
              <a:rPr b="0" lang="pt-BR" sz="3200" strike="noStrike" u="none">
                <a:solidFill>
                  <a:srgbClr val="000000"/>
                </a:solidFill>
                <a:effectLst/>
                <a:uFillTx/>
                <a:latin typeface="Arial"/>
              </a:rPr>
              <a:t>5.º nível de tópicos</a:t>
            </a:r>
            <a:endParaRPr b="0" lang="pt-BR" sz="3200" strike="noStrike" u="none">
              <a:solidFill>
                <a:srgbClr val="000000"/>
              </a:solidFill>
              <a:effectLst/>
              <a:uFillTx/>
              <a:latin typeface="Arial"/>
            </a:endParaRPr>
          </a:p>
          <a:p>
            <a:pPr lvl="5" marL="2592000" indent="-216000">
              <a:spcBef>
                <a:spcPts val="283"/>
              </a:spcBef>
              <a:buClr>
                <a:srgbClr val="000000"/>
              </a:buClr>
              <a:buSzPct val="45000"/>
              <a:buFont typeface="Wingdings" charset="2"/>
              <a:buChar char=""/>
            </a:pPr>
            <a:r>
              <a:rPr b="0" lang="pt-BR" sz="3200" strike="noStrike" u="none">
                <a:solidFill>
                  <a:srgbClr val="000000"/>
                </a:solidFill>
                <a:effectLst/>
                <a:uFillTx/>
                <a:latin typeface="Arial"/>
              </a:rPr>
              <a:t>6.º nível de tópicos</a:t>
            </a:r>
            <a:endParaRPr b="0" lang="pt-BR" sz="3200" strike="noStrike" u="none">
              <a:solidFill>
                <a:srgbClr val="000000"/>
              </a:solidFill>
              <a:effectLst/>
              <a:uFillTx/>
              <a:latin typeface="Arial"/>
            </a:endParaRPr>
          </a:p>
          <a:p>
            <a:pPr lvl="6" marL="3024000" indent="-216000">
              <a:spcBef>
                <a:spcPts val="283"/>
              </a:spcBef>
              <a:buClr>
                <a:srgbClr val="000000"/>
              </a:buClr>
              <a:buSzPct val="45000"/>
              <a:buFont typeface="Wingdings" charset="2"/>
              <a:buChar char=""/>
            </a:pPr>
            <a:r>
              <a:rPr b="0" lang="pt-BR" sz="3200" strike="noStrike" u="none">
                <a:solidFill>
                  <a:srgbClr val="000000"/>
                </a:solidFill>
                <a:effectLst/>
                <a:uFillTx/>
                <a:latin typeface="Arial"/>
              </a:rPr>
              <a:t>7.º nível de tópicos</a:t>
            </a:r>
            <a:endParaRPr b="0" lang="pt-BR" sz="3200" strike="noStrike" u="none">
              <a:solidFill>
                <a:srgbClr val="000000"/>
              </a:solidFill>
              <a:effectLst/>
              <a:uFillTx/>
              <a:latin typeface="Arial"/>
            </a:endParaRPr>
          </a:p>
        </p:txBody>
      </p:sp>
      <p:sp>
        <p:nvSpPr>
          <p:cNvPr id="9" name="PlaceHolder 3"/>
          <p:cNvSpPr>
            <a:spLocks noGrp="1"/>
          </p:cNvSpPr>
          <p:nvPr>
            <p:ph type="dt" idx="4"/>
          </p:nvPr>
        </p:nvSpPr>
        <p:spPr>
          <a:xfrm>
            <a:off x="457200" y="6356520"/>
            <a:ext cx="2133360" cy="364680"/>
          </a:xfrm>
          <a:prstGeom prst="rect">
            <a:avLst/>
          </a:prstGeom>
          <a:noFill/>
          <a:ln w="0">
            <a:noFill/>
          </a:ln>
        </p:spPr>
        <p:txBody>
          <a:bodyPr lIns="91440" rIns="91440" tIns="45720" bIns="45720" anchor="ctr">
            <a:noAutofit/>
          </a:bodyPr>
          <a:lstStyle>
            <a:lvl1pPr indent="0">
              <a:buNone/>
              <a:defRPr b="0" lang="pt-BR" sz="1400" strike="noStrike" u="none">
                <a:solidFill>
                  <a:srgbClr val="000000"/>
                </a:solidFill>
                <a:effectLst/>
                <a:uFillTx/>
                <a:latin typeface="Times New Roman"/>
              </a:defRPr>
            </a:lvl1pPr>
          </a:lstStyle>
          <a:p>
            <a:pPr indent="0">
              <a:buNone/>
            </a:pPr>
            <a:r>
              <a:rPr b="0" lang="pt-BR" sz="1400" strike="noStrike" u="none">
                <a:solidFill>
                  <a:srgbClr val="000000"/>
                </a:solidFill>
                <a:effectLst/>
                <a:uFillTx/>
                <a:latin typeface="Times New Roman"/>
              </a:rPr>
              <a:t>&lt;data/hora&gt;</a:t>
            </a:r>
            <a:endParaRPr b="0" lang="pt-BR" sz="1400" strike="noStrike" u="none">
              <a:solidFill>
                <a:srgbClr val="000000"/>
              </a:solidFill>
              <a:effectLst/>
              <a:uFillTx/>
              <a:latin typeface="Times New Roman"/>
            </a:endParaRPr>
          </a:p>
        </p:txBody>
      </p:sp>
      <p:sp>
        <p:nvSpPr>
          <p:cNvPr id="10" name="PlaceHolder 4"/>
          <p:cNvSpPr>
            <a:spLocks noGrp="1"/>
          </p:cNvSpPr>
          <p:nvPr>
            <p:ph type="ftr" idx="5"/>
          </p:nvPr>
        </p:nvSpPr>
        <p:spPr>
          <a:xfrm>
            <a:off x="3124080" y="6356520"/>
            <a:ext cx="2895120" cy="364680"/>
          </a:xfrm>
          <a:prstGeom prst="rect">
            <a:avLst/>
          </a:prstGeom>
          <a:noFill/>
          <a:ln w="0">
            <a:noFill/>
          </a:ln>
        </p:spPr>
        <p:txBody>
          <a:bodyPr lIns="91440" rIns="91440" tIns="45720" bIns="45720" anchor="ctr">
            <a:noAutofit/>
          </a:bodyPr>
          <a:lstStyle>
            <a:lvl1pPr indent="0" algn="ctr">
              <a:buNone/>
              <a:defRPr b="0" lang="pt-BR" sz="1400" strike="noStrike" u="none">
                <a:solidFill>
                  <a:srgbClr val="000000"/>
                </a:solidFill>
                <a:effectLst/>
                <a:uFillTx/>
                <a:latin typeface="Times New Roman"/>
              </a:defRPr>
            </a:lvl1pPr>
          </a:lstStyle>
          <a:p>
            <a:pPr indent="0" algn="ctr">
              <a:buNone/>
            </a:pPr>
            <a:r>
              <a:rPr b="0" lang="pt-BR" sz="1400" strike="noStrike" u="none">
                <a:solidFill>
                  <a:srgbClr val="000000"/>
                </a:solidFill>
                <a:effectLst/>
                <a:uFillTx/>
                <a:latin typeface="Times New Roman"/>
              </a:rPr>
              <a:t>&lt;rodapé&gt;</a:t>
            </a:r>
            <a:endParaRPr b="0" lang="pt-BR" sz="1400" strike="noStrike" u="none">
              <a:solidFill>
                <a:srgbClr val="000000"/>
              </a:solidFill>
              <a:effectLst/>
              <a:uFillTx/>
              <a:latin typeface="Times New Roman"/>
            </a:endParaRPr>
          </a:p>
        </p:txBody>
      </p:sp>
      <p:sp>
        <p:nvSpPr>
          <p:cNvPr id="11" name="PlaceHolder 5"/>
          <p:cNvSpPr>
            <a:spLocks noGrp="1"/>
          </p:cNvSpPr>
          <p:nvPr>
            <p:ph type="sldNum" idx="6"/>
          </p:nvPr>
        </p:nvSpPr>
        <p:spPr>
          <a:xfrm>
            <a:off x="6553080" y="635652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ECF18574-DC6A-4B28-8BEE-0C0514EF1988}" type="slidenum">
              <a:rPr b="0" lang="en-US" sz="1200" strike="noStrike" u="none">
                <a:solidFill>
                  <a:srgbClr val="888888"/>
                </a:solidFill>
                <a:effectLst/>
                <a:uFillTx/>
                <a:latin typeface="Calibri"/>
                <a:ea typeface="Calibri"/>
              </a:rPr>
              <a:t>&lt;número&gt;</a:t>
            </a:fld>
            <a:endParaRPr b="0" lang="pt-BR" sz="1200" strike="noStrike" u="none">
              <a:solidFill>
                <a:srgbClr val="000000"/>
              </a:solidFill>
              <a:effectLst/>
              <a:uFillTx/>
              <a:latin typeface="Times New Roman"/>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vertTitleAndTx" preserve="1">
  <p:cSld name="VERTICAL_TITLE_AND_VERTICAL_TEXT">
    <p:bg>
      <p:bgPr>
        <a:solidFill>
          <a:schemeClr val="lt1"/>
        </a:solidFill>
      </p:bgPr>
    </p:bg>
    <p:spTree>
      <p:nvGrpSpPr>
        <p:cNvPr id="1" name=""/>
        <p:cNvGrpSpPr/>
        <p:nvPr/>
      </p:nvGrpSpPr>
      <p:grpSpPr>
        <a:xfrm>
          <a:off x="0" y="0"/>
          <a:ext cx="0" cy="0"/>
          <a:chOff x="0" y="0"/>
          <a:chExt cx="0" cy="0"/>
        </a:xfrm>
      </p:grpSpPr>
      <p:sp>
        <p:nvSpPr>
          <p:cNvPr id="12" name="PlaceHolder 1"/>
          <p:cNvSpPr>
            <a:spLocks noGrp="1"/>
          </p:cNvSpPr>
          <p:nvPr>
            <p:ph type="title"/>
          </p:nvPr>
        </p:nvSpPr>
        <p:spPr>
          <a:xfrm rot="5400000">
            <a:off x="4732560" y="2171520"/>
            <a:ext cx="5851080" cy="2057040"/>
          </a:xfrm>
          <a:prstGeom prst="rect">
            <a:avLst/>
          </a:prstGeom>
          <a:noFill/>
          <a:ln w="0">
            <a:noFill/>
          </a:ln>
        </p:spPr>
        <p:txBody>
          <a:bodyPr lIns="91440" rIns="91440" tIns="45720" bIns="45720" anchor="ctr">
            <a:normAutofit/>
          </a:bodyPr>
          <a:p>
            <a:pPr indent="0">
              <a:buNone/>
            </a:pPr>
            <a:r>
              <a:rPr b="0" lang="pt-BR" sz="4400" strike="noStrike" u="none">
                <a:solidFill>
                  <a:srgbClr val="000000"/>
                </a:solidFill>
                <a:effectLst/>
                <a:uFillTx/>
                <a:latin typeface="Arial"/>
              </a:rPr>
              <a:t>Clique para editar o formato do texto do título</a:t>
            </a:r>
            <a:endParaRPr b="0" lang="pt-BR" sz="4400" strike="noStrike" u="none">
              <a:solidFill>
                <a:srgbClr val="000000"/>
              </a:solidFill>
              <a:effectLst/>
              <a:uFillTx/>
              <a:latin typeface="Arial"/>
            </a:endParaRPr>
          </a:p>
        </p:txBody>
      </p:sp>
      <p:sp>
        <p:nvSpPr>
          <p:cNvPr id="13" name="PlaceHolder 2"/>
          <p:cNvSpPr>
            <a:spLocks noGrp="1"/>
          </p:cNvSpPr>
          <p:nvPr>
            <p:ph type="body"/>
          </p:nvPr>
        </p:nvSpPr>
        <p:spPr>
          <a:xfrm rot="5400000">
            <a:off x="541800" y="190080"/>
            <a:ext cx="5851080" cy="6019560"/>
          </a:xfrm>
          <a:prstGeom prst="rect">
            <a:avLst/>
          </a:prstGeom>
          <a:noFill/>
          <a:ln w="0">
            <a:noFill/>
          </a:ln>
        </p:spPr>
        <p:txBody>
          <a:bodyPr lIns="91440" rIns="91440" tIns="45720" bIns="45720" anchor="t">
            <a:normAutofit/>
          </a:bodyPr>
          <a:p>
            <a:pPr marL="432000" indent="-324000">
              <a:spcBef>
                <a:spcPts val="1417"/>
              </a:spcBef>
              <a:buClr>
                <a:srgbClr val="000000"/>
              </a:buClr>
              <a:buSzPct val="45000"/>
              <a:buFont typeface="Wingdings" charset="2"/>
              <a:buChar char=""/>
            </a:pPr>
            <a:r>
              <a:rPr b="0" lang="pt-BR" sz="3200" strike="noStrike" u="none">
                <a:solidFill>
                  <a:srgbClr val="000000"/>
                </a:solidFill>
                <a:effectLst/>
                <a:uFillTx/>
                <a:latin typeface="Arial"/>
              </a:rPr>
              <a:t>Clique para editar o formato de texto dos tópicos</a:t>
            </a:r>
            <a:endParaRPr b="0" lang="pt-BR" sz="3200" strike="noStrike" u="none">
              <a:solidFill>
                <a:srgbClr val="000000"/>
              </a:solidFill>
              <a:effectLst/>
              <a:uFillTx/>
              <a:latin typeface="Arial"/>
            </a:endParaRPr>
          </a:p>
          <a:p>
            <a:pPr lvl="1" marL="864000" indent="-324000">
              <a:spcBef>
                <a:spcPts val="1134"/>
              </a:spcBef>
              <a:buClr>
                <a:srgbClr val="000000"/>
              </a:buClr>
              <a:buSzPct val="75000"/>
              <a:buFont typeface="Symbol" charset="2"/>
              <a:buChar char=""/>
            </a:pPr>
            <a:r>
              <a:rPr b="0" lang="pt-BR" sz="3200" strike="noStrike" u="none">
                <a:solidFill>
                  <a:srgbClr val="000000"/>
                </a:solidFill>
                <a:effectLst/>
                <a:uFillTx/>
                <a:latin typeface="Arial"/>
              </a:rPr>
              <a:t>2.º nível de tópicos</a:t>
            </a:r>
            <a:endParaRPr b="0" lang="pt-BR" sz="3200" strike="noStrike" u="none">
              <a:solidFill>
                <a:srgbClr val="000000"/>
              </a:solidFill>
              <a:effectLst/>
              <a:uFillTx/>
              <a:latin typeface="Arial"/>
            </a:endParaRPr>
          </a:p>
          <a:p>
            <a:pPr lvl="2" marL="1296000" indent="-288000">
              <a:spcBef>
                <a:spcPts val="850"/>
              </a:spcBef>
              <a:buClr>
                <a:srgbClr val="000000"/>
              </a:buClr>
              <a:buSzPct val="45000"/>
              <a:buFont typeface="Wingdings" charset="2"/>
              <a:buChar char=""/>
            </a:pPr>
            <a:r>
              <a:rPr b="0" lang="pt-BR" sz="3200" strike="noStrike" u="none">
                <a:solidFill>
                  <a:srgbClr val="000000"/>
                </a:solidFill>
                <a:effectLst/>
                <a:uFillTx/>
                <a:latin typeface="Arial"/>
              </a:rPr>
              <a:t>3.º nível de tópicos</a:t>
            </a:r>
            <a:endParaRPr b="0" lang="pt-BR" sz="3200" strike="noStrike" u="none">
              <a:solidFill>
                <a:srgbClr val="000000"/>
              </a:solidFill>
              <a:effectLst/>
              <a:uFillTx/>
              <a:latin typeface="Arial"/>
            </a:endParaRPr>
          </a:p>
          <a:p>
            <a:pPr lvl="3" marL="1728000" indent="-216000">
              <a:spcBef>
                <a:spcPts val="567"/>
              </a:spcBef>
              <a:buClr>
                <a:srgbClr val="000000"/>
              </a:buClr>
              <a:buSzPct val="75000"/>
              <a:buFont typeface="Symbol" charset="2"/>
              <a:buChar char=""/>
            </a:pPr>
            <a:r>
              <a:rPr b="0" lang="pt-BR" sz="3200" strike="noStrike" u="none">
                <a:solidFill>
                  <a:srgbClr val="000000"/>
                </a:solidFill>
                <a:effectLst/>
                <a:uFillTx/>
                <a:latin typeface="Arial"/>
              </a:rPr>
              <a:t>4.º nível de tópicos</a:t>
            </a:r>
            <a:endParaRPr b="0" lang="pt-BR" sz="3200" strike="noStrike" u="none">
              <a:solidFill>
                <a:srgbClr val="000000"/>
              </a:solidFill>
              <a:effectLst/>
              <a:uFillTx/>
              <a:latin typeface="Arial"/>
            </a:endParaRPr>
          </a:p>
          <a:p>
            <a:pPr lvl="4" marL="2160000" indent="-216000">
              <a:spcBef>
                <a:spcPts val="283"/>
              </a:spcBef>
              <a:buClr>
                <a:srgbClr val="000000"/>
              </a:buClr>
              <a:buSzPct val="45000"/>
              <a:buFont typeface="Wingdings" charset="2"/>
              <a:buChar char=""/>
            </a:pPr>
            <a:r>
              <a:rPr b="0" lang="pt-BR" sz="3200" strike="noStrike" u="none">
                <a:solidFill>
                  <a:srgbClr val="000000"/>
                </a:solidFill>
                <a:effectLst/>
                <a:uFillTx/>
                <a:latin typeface="Arial"/>
              </a:rPr>
              <a:t>5.º nível de tópicos</a:t>
            </a:r>
            <a:endParaRPr b="0" lang="pt-BR" sz="3200" strike="noStrike" u="none">
              <a:solidFill>
                <a:srgbClr val="000000"/>
              </a:solidFill>
              <a:effectLst/>
              <a:uFillTx/>
              <a:latin typeface="Arial"/>
            </a:endParaRPr>
          </a:p>
          <a:p>
            <a:pPr lvl="5" marL="2592000" indent="-216000">
              <a:spcBef>
                <a:spcPts val="283"/>
              </a:spcBef>
              <a:buClr>
                <a:srgbClr val="000000"/>
              </a:buClr>
              <a:buSzPct val="45000"/>
              <a:buFont typeface="Wingdings" charset="2"/>
              <a:buChar char=""/>
            </a:pPr>
            <a:r>
              <a:rPr b="0" lang="pt-BR" sz="3200" strike="noStrike" u="none">
                <a:solidFill>
                  <a:srgbClr val="000000"/>
                </a:solidFill>
                <a:effectLst/>
                <a:uFillTx/>
                <a:latin typeface="Arial"/>
              </a:rPr>
              <a:t>6.º nível de tópicos</a:t>
            </a:r>
            <a:endParaRPr b="0" lang="pt-BR" sz="3200" strike="noStrike" u="none">
              <a:solidFill>
                <a:srgbClr val="000000"/>
              </a:solidFill>
              <a:effectLst/>
              <a:uFillTx/>
              <a:latin typeface="Arial"/>
            </a:endParaRPr>
          </a:p>
          <a:p>
            <a:pPr lvl="6" marL="3024000" indent="-216000">
              <a:spcBef>
                <a:spcPts val="283"/>
              </a:spcBef>
              <a:buClr>
                <a:srgbClr val="000000"/>
              </a:buClr>
              <a:buSzPct val="45000"/>
              <a:buFont typeface="Wingdings" charset="2"/>
              <a:buChar char=""/>
            </a:pPr>
            <a:r>
              <a:rPr b="0" lang="pt-BR" sz="3200" strike="noStrike" u="none">
                <a:solidFill>
                  <a:srgbClr val="000000"/>
                </a:solidFill>
                <a:effectLst/>
                <a:uFillTx/>
                <a:latin typeface="Arial"/>
              </a:rPr>
              <a:t>7.º nível de tópicos</a:t>
            </a:r>
            <a:endParaRPr b="0" lang="pt-BR" sz="3200" strike="noStrike" u="none">
              <a:solidFill>
                <a:srgbClr val="000000"/>
              </a:solidFill>
              <a:effectLst/>
              <a:uFillTx/>
              <a:latin typeface="Arial"/>
            </a:endParaRPr>
          </a:p>
        </p:txBody>
      </p:sp>
      <p:sp>
        <p:nvSpPr>
          <p:cNvPr id="14" name="PlaceHolder 3"/>
          <p:cNvSpPr>
            <a:spLocks noGrp="1"/>
          </p:cNvSpPr>
          <p:nvPr>
            <p:ph type="dt" idx="7"/>
          </p:nvPr>
        </p:nvSpPr>
        <p:spPr>
          <a:xfrm>
            <a:off x="457200" y="6356520"/>
            <a:ext cx="2133360" cy="364680"/>
          </a:xfrm>
          <a:prstGeom prst="rect">
            <a:avLst/>
          </a:prstGeom>
          <a:noFill/>
          <a:ln w="0">
            <a:noFill/>
          </a:ln>
        </p:spPr>
        <p:txBody>
          <a:bodyPr lIns="91440" rIns="91440" tIns="45720" bIns="45720" anchor="ctr">
            <a:noAutofit/>
          </a:bodyPr>
          <a:lstStyle>
            <a:lvl1pPr indent="0">
              <a:buNone/>
              <a:defRPr b="0" lang="pt-BR" sz="1400" strike="noStrike" u="none">
                <a:solidFill>
                  <a:srgbClr val="000000"/>
                </a:solidFill>
                <a:effectLst/>
                <a:uFillTx/>
                <a:latin typeface="Times New Roman"/>
              </a:defRPr>
            </a:lvl1pPr>
          </a:lstStyle>
          <a:p>
            <a:pPr indent="0">
              <a:buNone/>
            </a:pPr>
            <a:r>
              <a:rPr b="0" lang="pt-BR" sz="1400" strike="noStrike" u="none">
                <a:solidFill>
                  <a:srgbClr val="000000"/>
                </a:solidFill>
                <a:effectLst/>
                <a:uFillTx/>
                <a:latin typeface="Times New Roman"/>
              </a:rPr>
              <a:t>&lt;data/hora&gt;</a:t>
            </a:r>
            <a:endParaRPr b="0" lang="pt-BR" sz="1400" strike="noStrike" u="none">
              <a:solidFill>
                <a:srgbClr val="000000"/>
              </a:solidFill>
              <a:effectLst/>
              <a:uFillTx/>
              <a:latin typeface="Times New Roman"/>
            </a:endParaRPr>
          </a:p>
        </p:txBody>
      </p:sp>
      <p:sp>
        <p:nvSpPr>
          <p:cNvPr id="15" name="PlaceHolder 4"/>
          <p:cNvSpPr>
            <a:spLocks noGrp="1"/>
          </p:cNvSpPr>
          <p:nvPr>
            <p:ph type="ftr" idx="8"/>
          </p:nvPr>
        </p:nvSpPr>
        <p:spPr>
          <a:xfrm>
            <a:off x="3124080" y="6356520"/>
            <a:ext cx="2895120" cy="364680"/>
          </a:xfrm>
          <a:prstGeom prst="rect">
            <a:avLst/>
          </a:prstGeom>
          <a:noFill/>
          <a:ln w="0">
            <a:noFill/>
          </a:ln>
        </p:spPr>
        <p:txBody>
          <a:bodyPr lIns="91440" rIns="91440" tIns="45720" bIns="45720" anchor="ctr">
            <a:noAutofit/>
          </a:bodyPr>
          <a:lstStyle>
            <a:lvl1pPr indent="0" algn="ctr">
              <a:buNone/>
              <a:defRPr b="0" lang="pt-BR" sz="1400" strike="noStrike" u="none">
                <a:solidFill>
                  <a:srgbClr val="000000"/>
                </a:solidFill>
                <a:effectLst/>
                <a:uFillTx/>
                <a:latin typeface="Times New Roman"/>
              </a:defRPr>
            </a:lvl1pPr>
          </a:lstStyle>
          <a:p>
            <a:pPr indent="0" algn="ctr">
              <a:buNone/>
            </a:pPr>
            <a:r>
              <a:rPr b="0" lang="pt-BR" sz="1400" strike="noStrike" u="none">
                <a:solidFill>
                  <a:srgbClr val="000000"/>
                </a:solidFill>
                <a:effectLst/>
                <a:uFillTx/>
                <a:latin typeface="Times New Roman"/>
              </a:rPr>
              <a:t>&lt;rodapé&gt;</a:t>
            </a:r>
            <a:endParaRPr b="0" lang="pt-BR" sz="1400" strike="noStrike" u="none">
              <a:solidFill>
                <a:srgbClr val="000000"/>
              </a:solidFill>
              <a:effectLst/>
              <a:uFillTx/>
              <a:latin typeface="Times New Roman"/>
            </a:endParaRPr>
          </a:p>
        </p:txBody>
      </p:sp>
      <p:sp>
        <p:nvSpPr>
          <p:cNvPr id="16" name="PlaceHolder 5"/>
          <p:cNvSpPr>
            <a:spLocks noGrp="1"/>
          </p:cNvSpPr>
          <p:nvPr>
            <p:ph type="sldNum" idx="9"/>
          </p:nvPr>
        </p:nvSpPr>
        <p:spPr>
          <a:xfrm>
            <a:off x="6553080" y="635652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819395CE-68E9-45EA-A7F7-212608B6E1DC}" type="slidenum">
              <a:rPr b="0" lang="en-US" sz="1200" strike="noStrike" u="none">
                <a:solidFill>
                  <a:srgbClr val="888888"/>
                </a:solidFill>
                <a:effectLst/>
                <a:uFillTx/>
                <a:latin typeface="Calibri"/>
                <a:ea typeface="Calibri"/>
              </a:rPr>
              <a:t>&lt;número&gt;</a:t>
            </a:fld>
            <a:endParaRPr b="0" lang="pt-BR" sz="1200" strike="noStrike" u="none">
              <a:solidFill>
                <a:srgbClr val="000000"/>
              </a:solidFill>
              <a:effectLst/>
              <a:uFillTx/>
              <a:latin typeface="Times New Roman"/>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WO_OBJECTS">
    <p:bg>
      <p:bgPr>
        <a:solidFill>
          <a:schemeClr val="lt1"/>
        </a:solidFill>
      </p:bgPr>
    </p:bg>
    <p:spTree>
      <p:nvGrpSpPr>
        <p:cNvPr id="1" name=""/>
        <p:cNvGrpSpPr/>
        <p:nvPr/>
      </p:nvGrpSpPr>
      <p:grpSpPr>
        <a:xfrm>
          <a:off x="0" y="0"/>
          <a:ext cx="0" cy="0"/>
          <a:chOff x="0" y="0"/>
          <a:chExt cx="0" cy="0"/>
        </a:xfrm>
      </p:grpSpPr>
      <p:sp>
        <p:nvSpPr>
          <p:cNvPr id="17" name="PlaceHolder 1"/>
          <p:cNvSpPr>
            <a:spLocks noGrp="1"/>
          </p:cNvSpPr>
          <p:nvPr>
            <p:ph type="title"/>
          </p:nvPr>
        </p:nvSpPr>
        <p:spPr>
          <a:xfrm>
            <a:off x="457200" y="274680"/>
            <a:ext cx="8229240" cy="1142640"/>
          </a:xfrm>
          <a:prstGeom prst="rect">
            <a:avLst/>
          </a:prstGeom>
          <a:noFill/>
          <a:ln w="0">
            <a:noFill/>
          </a:ln>
        </p:spPr>
        <p:txBody>
          <a:bodyPr lIns="91440" rIns="91440" tIns="45720" bIns="45720" anchor="ctr">
            <a:normAutofit fontScale="85000" lnSpcReduction="9999"/>
          </a:bodyPr>
          <a:p>
            <a:pPr indent="0">
              <a:buNone/>
            </a:pPr>
            <a:r>
              <a:rPr b="0" lang="pt-BR" sz="4400" strike="noStrike" u="none">
                <a:solidFill>
                  <a:srgbClr val="000000"/>
                </a:solidFill>
                <a:effectLst/>
                <a:uFillTx/>
                <a:latin typeface="Arial"/>
              </a:rPr>
              <a:t>Clique para editar o formato do texto do título</a:t>
            </a:r>
            <a:endParaRPr b="0" lang="pt-BR" sz="4400" strike="noStrike" u="none">
              <a:solidFill>
                <a:srgbClr val="000000"/>
              </a:solidFill>
              <a:effectLst/>
              <a:uFillTx/>
              <a:latin typeface="Arial"/>
            </a:endParaRPr>
          </a:p>
        </p:txBody>
      </p:sp>
      <p:sp>
        <p:nvSpPr>
          <p:cNvPr id="18" name="PlaceHolder 2"/>
          <p:cNvSpPr>
            <a:spLocks noGrp="1"/>
          </p:cNvSpPr>
          <p:nvPr>
            <p:ph type="body"/>
          </p:nvPr>
        </p:nvSpPr>
        <p:spPr>
          <a:xfrm>
            <a:off x="457200" y="1600200"/>
            <a:ext cx="4038120" cy="4525560"/>
          </a:xfrm>
          <a:prstGeom prst="rect">
            <a:avLst/>
          </a:prstGeom>
          <a:noFill/>
          <a:ln w="0">
            <a:noFill/>
          </a:ln>
        </p:spPr>
        <p:txBody>
          <a:bodyPr lIns="91440" rIns="91440" tIns="45720" bIns="45720" anchor="t">
            <a:normAutofit fontScale="70000" lnSpcReduction="19999"/>
          </a:bodyPr>
          <a:p>
            <a:pPr marL="432000" indent="-324000">
              <a:spcBef>
                <a:spcPts val="1417"/>
              </a:spcBef>
              <a:buClr>
                <a:srgbClr val="000000"/>
              </a:buClr>
              <a:buSzPct val="45000"/>
              <a:buFont typeface="Wingdings" charset="2"/>
              <a:buChar char=""/>
            </a:pPr>
            <a:r>
              <a:rPr b="0" lang="pt-BR" sz="2800" strike="noStrike" u="none">
                <a:solidFill>
                  <a:srgbClr val="000000"/>
                </a:solidFill>
                <a:effectLst/>
                <a:uFillTx/>
                <a:latin typeface="Arial"/>
              </a:rPr>
              <a:t>Clique para editar o formato de texto dos tópicos</a:t>
            </a:r>
            <a:endParaRPr b="0" lang="pt-BR" sz="2800" strike="noStrike" u="none">
              <a:solidFill>
                <a:srgbClr val="000000"/>
              </a:solidFill>
              <a:effectLst/>
              <a:uFillTx/>
              <a:latin typeface="Arial"/>
            </a:endParaRPr>
          </a:p>
          <a:p>
            <a:pPr lvl="1" marL="864000" indent="-324000">
              <a:spcBef>
                <a:spcPts val="1134"/>
              </a:spcBef>
              <a:buClr>
                <a:srgbClr val="000000"/>
              </a:buClr>
              <a:buSzPct val="75000"/>
              <a:buFont typeface="Symbol" charset="2"/>
              <a:buChar char=""/>
            </a:pPr>
            <a:r>
              <a:rPr b="0" lang="pt-BR" sz="2800" strike="noStrike" u="none">
                <a:solidFill>
                  <a:srgbClr val="000000"/>
                </a:solidFill>
                <a:effectLst/>
                <a:uFillTx/>
                <a:latin typeface="Arial"/>
              </a:rPr>
              <a:t>2.º nível de tópicos</a:t>
            </a:r>
            <a:endParaRPr b="0" lang="pt-BR" sz="2800" strike="noStrike" u="none">
              <a:solidFill>
                <a:srgbClr val="000000"/>
              </a:solidFill>
              <a:effectLst/>
              <a:uFillTx/>
              <a:latin typeface="Arial"/>
            </a:endParaRPr>
          </a:p>
          <a:p>
            <a:pPr lvl="2" marL="1296000" indent="-288000">
              <a:spcBef>
                <a:spcPts val="850"/>
              </a:spcBef>
              <a:buClr>
                <a:srgbClr val="000000"/>
              </a:buClr>
              <a:buSzPct val="45000"/>
              <a:buFont typeface="Wingdings" charset="2"/>
              <a:buChar char=""/>
            </a:pPr>
            <a:r>
              <a:rPr b="0" lang="pt-BR" sz="2800" strike="noStrike" u="none">
                <a:solidFill>
                  <a:srgbClr val="000000"/>
                </a:solidFill>
                <a:effectLst/>
                <a:uFillTx/>
                <a:latin typeface="Arial"/>
              </a:rPr>
              <a:t>3.º nível de tópicos</a:t>
            </a:r>
            <a:endParaRPr b="0" lang="pt-BR" sz="2800" strike="noStrike" u="none">
              <a:solidFill>
                <a:srgbClr val="000000"/>
              </a:solidFill>
              <a:effectLst/>
              <a:uFillTx/>
              <a:latin typeface="Arial"/>
            </a:endParaRPr>
          </a:p>
          <a:p>
            <a:pPr lvl="3" marL="1728000" indent="-216000">
              <a:spcBef>
                <a:spcPts val="567"/>
              </a:spcBef>
              <a:buClr>
                <a:srgbClr val="000000"/>
              </a:buClr>
              <a:buSzPct val="75000"/>
              <a:buFont typeface="Symbol" charset="2"/>
              <a:buChar char=""/>
            </a:pPr>
            <a:r>
              <a:rPr b="0" lang="pt-BR" sz="2800" strike="noStrike" u="none">
                <a:solidFill>
                  <a:srgbClr val="000000"/>
                </a:solidFill>
                <a:effectLst/>
                <a:uFillTx/>
                <a:latin typeface="Arial"/>
              </a:rPr>
              <a:t>4.º nível de tópicos</a:t>
            </a:r>
            <a:endParaRPr b="0" lang="pt-BR" sz="2800" strike="noStrike" u="none">
              <a:solidFill>
                <a:srgbClr val="000000"/>
              </a:solidFill>
              <a:effectLst/>
              <a:uFillTx/>
              <a:latin typeface="Arial"/>
            </a:endParaRPr>
          </a:p>
          <a:p>
            <a:pPr lvl="4" marL="2160000" indent="-216000">
              <a:spcBef>
                <a:spcPts val="283"/>
              </a:spcBef>
              <a:buClr>
                <a:srgbClr val="000000"/>
              </a:buClr>
              <a:buSzPct val="45000"/>
              <a:buFont typeface="Wingdings" charset="2"/>
              <a:buChar char=""/>
            </a:pPr>
            <a:r>
              <a:rPr b="0" lang="pt-BR" sz="2800" strike="noStrike" u="none">
                <a:solidFill>
                  <a:srgbClr val="000000"/>
                </a:solidFill>
                <a:effectLst/>
                <a:uFillTx/>
                <a:latin typeface="Arial"/>
              </a:rPr>
              <a:t>5.º nível de tópicos</a:t>
            </a:r>
            <a:endParaRPr b="0" lang="pt-BR" sz="2800" strike="noStrike" u="none">
              <a:solidFill>
                <a:srgbClr val="000000"/>
              </a:solidFill>
              <a:effectLst/>
              <a:uFillTx/>
              <a:latin typeface="Arial"/>
            </a:endParaRPr>
          </a:p>
          <a:p>
            <a:pPr lvl="5" marL="2592000" indent="-216000">
              <a:spcBef>
                <a:spcPts val="283"/>
              </a:spcBef>
              <a:buClr>
                <a:srgbClr val="000000"/>
              </a:buClr>
              <a:buSzPct val="45000"/>
              <a:buFont typeface="Wingdings" charset="2"/>
              <a:buChar char=""/>
            </a:pPr>
            <a:r>
              <a:rPr b="0" lang="pt-BR" sz="2800" strike="noStrike" u="none">
                <a:solidFill>
                  <a:srgbClr val="000000"/>
                </a:solidFill>
                <a:effectLst/>
                <a:uFillTx/>
                <a:latin typeface="Arial"/>
              </a:rPr>
              <a:t>6.º nível de tópicos</a:t>
            </a:r>
            <a:endParaRPr b="0" lang="pt-BR" sz="2800" strike="noStrike" u="none">
              <a:solidFill>
                <a:srgbClr val="000000"/>
              </a:solidFill>
              <a:effectLst/>
              <a:uFillTx/>
              <a:latin typeface="Arial"/>
            </a:endParaRPr>
          </a:p>
          <a:p>
            <a:pPr lvl="6" marL="3024000" indent="-216000">
              <a:spcBef>
                <a:spcPts val="283"/>
              </a:spcBef>
              <a:buClr>
                <a:srgbClr val="000000"/>
              </a:buClr>
              <a:buSzPct val="45000"/>
              <a:buFont typeface="Wingdings" charset="2"/>
              <a:buChar char=""/>
            </a:pPr>
            <a:r>
              <a:rPr b="0" lang="pt-BR" sz="2800" strike="noStrike" u="none">
                <a:solidFill>
                  <a:srgbClr val="000000"/>
                </a:solidFill>
                <a:effectLst/>
                <a:uFillTx/>
                <a:latin typeface="Arial"/>
              </a:rPr>
              <a:t>7.º nível de tópicos</a:t>
            </a:r>
            <a:endParaRPr b="0" lang="pt-BR" sz="2800" strike="noStrike" u="none">
              <a:solidFill>
                <a:srgbClr val="000000"/>
              </a:solidFill>
              <a:effectLst/>
              <a:uFillTx/>
              <a:latin typeface="Arial"/>
            </a:endParaRPr>
          </a:p>
        </p:txBody>
      </p:sp>
      <p:sp>
        <p:nvSpPr>
          <p:cNvPr id="19" name="PlaceHolder 3"/>
          <p:cNvSpPr>
            <a:spLocks noGrp="1"/>
          </p:cNvSpPr>
          <p:nvPr>
            <p:ph type="body"/>
          </p:nvPr>
        </p:nvSpPr>
        <p:spPr>
          <a:xfrm>
            <a:off x="4648320" y="1600200"/>
            <a:ext cx="4038120" cy="4525560"/>
          </a:xfrm>
          <a:prstGeom prst="rect">
            <a:avLst/>
          </a:prstGeom>
          <a:noFill/>
          <a:ln w="0">
            <a:noFill/>
          </a:ln>
        </p:spPr>
        <p:txBody>
          <a:bodyPr lIns="91440" rIns="91440" tIns="45720" bIns="45720" anchor="t">
            <a:normAutofit fontScale="70000" lnSpcReduction="19999"/>
          </a:bodyPr>
          <a:p>
            <a:pPr marL="432000" indent="-324000">
              <a:spcBef>
                <a:spcPts val="1417"/>
              </a:spcBef>
              <a:buClr>
                <a:srgbClr val="000000"/>
              </a:buClr>
              <a:buSzPct val="45000"/>
              <a:buFont typeface="Wingdings" charset="2"/>
              <a:buChar char=""/>
            </a:pPr>
            <a:r>
              <a:rPr b="0" lang="pt-BR" sz="2800" strike="noStrike" u="none">
                <a:solidFill>
                  <a:srgbClr val="000000"/>
                </a:solidFill>
                <a:effectLst/>
                <a:uFillTx/>
                <a:latin typeface="Arial"/>
              </a:rPr>
              <a:t>Clique para editar o formato de texto dos tópicos</a:t>
            </a:r>
            <a:endParaRPr b="0" lang="pt-BR" sz="2800" strike="noStrike" u="none">
              <a:solidFill>
                <a:srgbClr val="000000"/>
              </a:solidFill>
              <a:effectLst/>
              <a:uFillTx/>
              <a:latin typeface="Arial"/>
            </a:endParaRPr>
          </a:p>
          <a:p>
            <a:pPr lvl="1" marL="864000" indent="-324000">
              <a:spcBef>
                <a:spcPts val="1134"/>
              </a:spcBef>
              <a:buClr>
                <a:srgbClr val="000000"/>
              </a:buClr>
              <a:buSzPct val="75000"/>
              <a:buFont typeface="Symbol" charset="2"/>
              <a:buChar char=""/>
            </a:pPr>
            <a:r>
              <a:rPr b="0" lang="pt-BR" sz="2800" strike="noStrike" u="none">
                <a:solidFill>
                  <a:srgbClr val="000000"/>
                </a:solidFill>
                <a:effectLst/>
                <a:uFillTx/>
                <a:latin typeface="Arial"/>
              </a:rPr>
              <a:t>2.º nível de tópicos</a:t>
            </a:r>
            <a:endParaRPr b="0" lang="pt-BR" sz="2800" strike="noStrike" u="none">
              <a:solidFill>
                <a:srgbClr val="000000"/>
              </a:solidFill>
              <a:effectLst/>
              <a:uFillTx/>
              <a:latin typeface="Arial"/>
            </a:endParaRPr>
          </a:p>
          <a:p>
            <a:pPr lvl="2" marL="1296000" indent="-288000">
              <a:spcBef>
                <a:spcPts val="850"/>
              </a:spcBef>
              <a:buClr>
                <a:srgbClr val="000000"/>
              </a:buClr>
              <a:buSzPct val="45000"/>
              <a:buFont typeface="Wingdings" charset="2"/>
              <a:buChar char=""/>
            </a:pPr>
            <a:r>
              <a:rPr b="0" lang="pt-BR" sz="2800" strike="noStrike" u="none">
                <a:solidFill>
                  <a:srgbClr val="000000"/>
                </a:solidFill>
                <a:effectLst/>
                <a:uFillTx/>
                <a:latin typeface="Arial"/>
              </a:rPr>
              <a:t>3.º nível de tópicos</a:t>
            </a:r>
            <a:endParaRPr b="0" lang="pt-BR" sz="2800" strike="noStrike" u="none">
              <a:solidFill>
                <a:srgbClr val="000000"/>
              </a:solidFill>
              <a:effectLst/>
              <a:uFillTx/>
              <a:latin typeface="Arial"/>
            </a:endParaRPr>
          </a:p>
          <a:p>
            <a:pPr lvl="3" marL="1728000" indent="-216000">
              <a:spcBef>
                <a:spcPts val="567"/>
              </a:spcBef>
              <a:buClr>
                <a:srgbClr val="000000"/>
              </a:buClr>
              <a:buSzPct val="75000"/>
              <a:buFont typeface="Symbol" charset="2"/>
              <a:buChar char=""/>
            </a:pPr>
            <a:r>
              <a:rPr b="0" lang="pt-BR" sz="2800" strike="noStrike" u="none">
                <a:solidFill>
                  <a:srgbClr val="000000"/>
                </a:solidFill>
                <a:effectLst/>
                <a:uFillTx/>
                <a:latin typeface="Arial"/>
              </a:rPr>
              <a:t>4.º nível de tópicos</a:t>
            </a:r>
            <a:endParaRPr b="0" lang="pt-BR" sz="2800" strike="noStrike" u="none">
              <a:solidFill>
                <a:srgbClr val="000000"/>
              </a:solidFill>
              <a:effectLst/>
              <a:uFillTx/>
              <a:latin typeface="Arial"/>
            </a:endParaRPr>
          </a:p>
          <a:p>
            <a:pPr lvl="4" marL="2160000" indent="-216000">
              <a:spcBef>
                <a:spcPts val="283"/>
              </a:spcBef>
              <a:buClr>
                <a:srgbClr val="000000"/>
              </a:buClr>
              <a:buSzPct val="45000"/>
              <a:buFont typeface="Wingdings" charset="2"/>
              <a:buChar char=""/>
            </a:pPr>
            <a:r>
              <a:rPr b="0" lang="pt-BR" sz="2800" strike="noStrike" u="none">
                <a:solidFill>
                  <a:srgbClr val="000000"/>
                </a:solidFill>
                <a:effectLst/>
                <a:uFillTx/>
                <a:latin typeface="Arial"/>
              </a:rPr>
              <a:t>5.º nível de tópicos</a:t>
            </a:r>
            <a:endParaRPr b="0" lang="pt-BR" sz="2800" strike="noStrike" u="none">
              <a:solidFill>
                <a:srgbClr val="000000"/>
              </a:solidFill>
              <a:effectLst/>
              <a:uFillTx/>
              <a:latin typeface="Arial"/>
            </a:endParaRPr>
          </a:p>
          <a:p>
            <a:pPr lvl="5" marL="2592000" indent="-216000">
              <a:spcBef>
                <a:spcPts val="283"/>
              </a:spcBef>
              <a:buClr>
                <a:srgbClr val="000000"/>
              </a:buClr>
              <a:buSzPct val="45000"/>
              <a:buFont typeface="Wingdings" charset="2"/>
              <a:buChar char=""/>
            </a:pPr>
            <a:r>
              <a:rPr b="0" lang="pt-BR" sz="2800" strike="noStrike" u="none">
                <a:solidFill>
                  <a:srgbClr val="000000"/>
                </a:solidFill>
                <a:effectLst/>
                <a:uFillTx/>
                <a:latin typeface="Arial"/>
              </a:rPr>
              <a:t>6.º nível de tópicos</a:t>
            </a:r>
            <a:endParaRPr b="0" lang="pt-BR" sz="2800" strike="noStrike" u="none">
              <a:solidFill>
                <a:srgbClr val="000000"/>
              </a:solidFill>
              <a:effectLst/>
              <a:uFillTx/>
              <a:latin typeface="Arial"/>
            </a:endParaRPr>
          </a:p>
          <a:p>
            <a:pPr lvl="6" marL="3024000" indent="-216000">
              <a:spcBef>
                <a:spcPts val="283"/>
              </a:spcBef>
              <a:buClr>
                <a:srgbClr val="000000"/>
              </a:buClr>
              <a:buSzPct val="45000"/>
              <a:buFont typeface="Wingdings" charset="2"/>
              <a:buChar char=""/>
            </a:pPr>
            <a:r>
              <a:rPr b="0" lang="pt-BR" sz="2800" strike="noStrike" u="none">
                <a:solidFill>
                  <a:srgbClr val="000000"/>
                </a:solidFill>
                <a:effectLst/>
                <a:uFillTx/>
                <a:latin typeface="Arial"/>
              </a:rPr>
              <a:t>7.º nível de tópicos</a:t>
            </a:r>
            <a:endParaRPr b="0" lang="pt-BR" sz="2800" strike="noStrike" u="none">
              <a:solidFill>
                <a:srgbClr val="000000"/>
              </a:solidFill>
              <a:effectLst/>
              <a:uFillTx/>
              <a:latin typeface="Arial"/>
            </a:endParaRPr>
          </a:p>
        </p:txBody>
      </p:sp>
      <p:sp>
        <p:nvSpPr>
          <p:cNvPr id="20" name="PlaceHolder 4"/>
          <p:cNvSpPr>
            <a:spLocks noGrp="1"/>
          </p:cNvSpPr>
          <p:nvPr>
            <p:ph type="dt" idx="10"/>
          </p:nvPr>
        </p:nvSpPr>
        <p:spPr>
          <a:xfrm>
            <a:off x="457200" y="6356520"/>
            <a:ext cx="2133360" cy="364680"/>
          </a:xfrm>
          <a:prstGeom prst="rect">
            <a:avLst/>
          </a:prstGeom>
          <a:noFill/>
          <a:ln w="0">
            <a:noFill/>
          </a:ln>
        </p:spPr>
        <p:txBody>
          <a:bodyPr lIns="91440" rIns="91440" tIns="45720" bIns="45720" anchor="ctr">
            <a:noAutofit/>
          </a:bodyPr>
          <a:lstStyle>
            <a:lvl1pPr indent="0">
              <a:buNone/>
              <a:defRPr b="0" lang="pt-BR" sz="1400" strike="noStrike" u="none">
                <a:solidFill>
                  <a:srgbClr val="000000"/>
                </a:solidFill>
                <a:effectLst/>
                <a:uFillTx/>
                <a:latin typeface="Times New Roman"/>
              </a:defRPr>
            </a:lvl1pPr>
          </a:lstStyle>
          <a:p>
            <a:pPr indent="0">
              <a:buNone/>
            </a:pPr>
            <a:r>
              <a:rPr b="0" lang="pt-BR" sz="1400" strike="noStrike" u="none">
                <a:solidFill>
                  <a:srgbClr val="000000"/>
                </a:solidFill>
                <a:effectLst/>
                <a:uFillTx/>
                <a:latin typeface="Times New Roman"/>
              </a:rPr>
              <a:t>&lt;data/hora&gt;</a:t>
            </a:r>
            <a:endParaRPr b="0" lang="pt-BR" sz="1400" strike="noStrike" u="none">
              <a:solidFill>
                <a:srgbClr val="000000"/>
              </a:solidFill>
              <a:effectLst/>
              <a:uFillTx/>
              <a:latin typeface="Times New Roman"/>
            </a:endParaRPr>
          </a:p>
        </p:txBody>
      </p:sp>
      <p:sp>
        <p:nvSpPr>
          <p:cNvPr id="21" name="PlaceHolder 5"/>
          <p:cNvSpPr>
            <a:spLocks noGrp="1"/>
          </p:cNvSpPr>
          <p:nvPr>
            <p:ph type="ftr" idx="11"/>
          </p:nvPr>
        </p:nvSpPr>
        <p:spPr>
          <a:xfrm>
            <a:off x="3124080" y="6356520"/>
            <a:ext cx="2895120" cy="364680"/>
          </a:xfrm>
          <a:prstGeom prst="rect">
            <a:avLst/>
          </a:prstGeom>
          <a:noFill/>
          <a:ln w="0">
            <a:noFill/>
          </a:ln>
        </p:spPr>
        <p:txBody>
          <a:bodyPr lIns="91440" rIns="91440" tIns="45720" bIns="45720" anchor="ctr">
            <a:noAutofit/>
          </a:bodyPr>
          <a:lstStyle>
            <a:lvl1pPr indent="0" algn="ctr">
              <a:buNone/>
              <a:defRPr b="0" lang="pt-BR" sz="1400" strike="noStrike" u="none">
                <a:solidFill>
                  <a:srgbClr val="000000"/>
                </a:solidFill>
                <a:effectLst/>
                <a:uFillTx/>
                <a:latin typeface="Times New Roman"/>
              </a:defRPr>
            </a:lvl1pPr>
          </a:lstStyle>
          <a:p>
            <a:pPr indent="0" algn="ctr">
              <a:buNone/>
            </a:pPr>
            <a:r>
              <a:rPr b="0" lang="pt-BR" sz="1400" strike="noStrike" u="none">
                <a:solidFill>
                  <a:srgbClr val="000000"/>
                </a:solidFill>
                <a:effectLst/>
                <a:uFillTx/>
                <a:latin typeface="Times New Roman"/>
              </a:rPr>
              <a:t>&lt;rodapé&gt;</a:t>
            </a:r>
            <a:endParaRPr b="0" lang="pt-BR" sz="1400" strike="noStrike" u="none">
              <a:solidFill>
                <a:srgbClr val="000000"/>
              </a:solidFill>
              <a:effectLst/>
              <a:uFillTx/>
              <a:latin typeface="Times New Roman"/>
            </a:endParaRPr>
          </a:p>
        </p:txBody>
      </p:sp>
      <p:sp>
        <p:nvSpPr>
          <p:cNvPr id="22" name="PlaceHolder 6"/>
          <p:cNvSpPr>
            <a:spLocks noGrp="1"/>
          </p:cNvSpPr>
          <p:nvPr>
            <p:ph type="sldNum" idx="12"/>
          </p:nvPr>
        </p:nvSpPr>
        <p:spPr>
          <a:xfrm>
            <a:off x="6553080" y="635652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C3F1DF8D-560C-44EC-9585-A46DCEE22D54}" type="slidenum">
              <a:rPr b="0" lang="en-US" sz="1200" strike="noStrike" u="none">
                <a:solidFill>
                  <a:srgbClr val="888888"/>
                </a:solidFill>
                <a:effectLst/>
                <a:uFillTx/>
                <a:latin typeface="Calibri"/>
                <a:ea typeface="Calibri"/>
              </a:rPr>
              <a:t>&lt;número&gt;</a:t>
            </a:fld>
            <a:endParaRPr b="0" lang="pt-BR" sz="1200" strike="noStrike" u="none">
              <a:solidFill>
                <a:srgbClr val="000000"/>
              </a:solidFill>
              <a:effectLst/>
              <a:uFillTx/>
              <a:latin typeface="Times New Roman"/>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 preserve="1">
  <p:cSld name="TITLE">
    <p:bg>
      <p:bgPr>
        <a:solidFill>
          <a:schemeClr val="lt1"/>
        </a:solidFill>
      </p:bgPr>
    </p:bg>
    <p:spTree>
      <p:nvGrpSpPr>
        <p:cNvPr id="1" name=""/>
        <p:cNvGrpSpPr/>
        <p:nvPr/>
      </p:nvGrpSpPr>
      <p:grpSpPr>
        <a:xfrm>
          <a:off x="0" y="0"/>
          <a:ext cx="0" cy="0"/>
          <a:chOff x="0" y="0"/>
          <a:chExt cx="0" cy="0"/>
        </a:xfrm>
      </p:grpSpPr>
      <p:sp>
        <p:nvSpPr>
          <p:cNvPr id="23" name="PlaceHolder 1"/>
          <p:cNvSpPr>
            <a:spLocks noGrp="1"/>
          </p:cNvSpPr>
          <p:nvPr>
            <p:ph type="title"/>
          </p:nvPr>
        </p:nvSpPr>
        <p:spPr>
          <a:xfrm>
            <a:off x="685800" y="2130480"/>
            <a:ext cx="7772040" cy="1469520"/>
          </a:xfrm>
          <a:prstGeom prst="rect">
            <a:avLst/>
          </a:prstGeom>
          <a:noFill/>
          <a:ln w="0">
            <a:noFill/>
          </a:ln>
        </p:spPr>
        <p:txBody>
          <a:bodyPr lIns="91440" rIns="91440" tIns="45720" bIns="45720" anchor="ctr">
            <a:normAutofit/>
          </a:bodyPr>
          <a:p>
            <a:pPr indent="0">
              <a:buNone/>
            </a:pPr>
            <a:r>
              <a:rPr b="0" lang="pt-BR" sz="4400" strike="noStrike" u="none">
                <a:solidFill>
                  <a:srgbClr val="000000"/>
                </a:solidFill>
                <a:effectLst/>
                <a:uFillTx/>
                <a:latin typeface="Arial"/>
              </a:rPr>
              <a:t>Clique para editar o formato do texto do título</a:t>
            </a:r>
            <a:endParaRPr b="0" lang="pt-BR" sz="4400" strike="noStrike" u="none">
              <a:solidFill>
                <a:srgbClr val="000000"/>
              </a:solidFill>
              <a:effectLst/>
              <a:uFillTx/>
              <a:latin typeface="Arial"/>
            </a:endParaRPr>
          </a:p>
        </p:txBody>
      </p:sp>
      <p:sp>
        <p:nvSpPr>
          <p:cNvPr id="24" name="PlaceHolder 2"/>
          <p:cNvSpPr>
            <a:spLocks noGrp="1"/>
          </p:cNvSpPr>
          <p:nvPr>
            <p:ph type="dt" idx="13"/>
          </p:nvPr>
        </p:nvSpPr>
        <p:spPr>
          <a:xfrm>
            <a:off x="457200" y="6356520"/>
            <a:ext cx="2133360" cy="364680"/>
          </a:xfrm>
          <a:prstGeom prst="rect">
            <a:avLst/>
          </a:prstGeom>
          <a:noFill/>
          <a:ln w="0">
            <a:noFill/>
          </a:ln>
        </p:spPr>
        <p:txBody>
          <a:bodyPr lIns="91440" rIns="91440" tIns="45720" bIns="45720" anchor="ctr">
            <a:noAutofit/>
          </a:bodyPr>
          <a:lstStyle>
            <a:lvl1pPr indent="0">
              <a:buNone/>
              <a:defRPr b="0" lang="pt-BR" sz="1400" strike="noStrike" u="none">
                <a:solidFill>
                  <a:srgbClr val="000000"/>
                </a:solidFill>
                <a:effectLst/>
                <a:uFillTx/>
                <a:latin typeface="Times New Roman"/>
              </a:defRPr>
            </a:lvl1pPr>
          </a:lstStyle>
          <a:p>
            <a:pPr indent="0">
              <a:buNone/>
            </a:pPr>
            <a:r>
              <a:rPr b="0" lang="pt-BR" sz="1400" strike="noStrike" u="none">
                <a:solidFill>
                  <a:srgbClr val="000000"/>
                </a:solidFill>
                <a:effectLst/>
                <a:uFillTx/>
                <a:latin typeface="Times New Roman"/>
              </a:rPr>
              <a:t>&lt;data/hora&gt;</a:t>
            </a:r>
            <a:endParaRPr b="0" lang="pt-BR" sz="1400" strike="noStrike" u="none">
              <a:solidFill>
                <a:srgbClr val="000000"/>
              </a:solidFill>
              <a:effectLst/>
              <a:uFillTx/>
              <a:latin typeface="Times New Roman"/>
            </a:endParaRPr>
          </a:p>
        </p:txBody>
      </p:sp>
      <p:sp>
        <p:nvSpPr>
          <p:cNvPr id="25" name="PlaceHolder 3"/>
          <p:cNvSpPr>
            <a:spLocks noGrp="1"/>
          </p:cNvSpPr>
          <p:nvPr>
            <p:ph type="ftr" idx="14"/>
          </p:nvPr>
        </p:nvSpPr>
        <p:spPr>
          <a:xfrm>
            <a:off x="3124080" y="6356520"/>
            <a:ext cx="2895120" cy="364680"/>
          </a:xfrm>
          <a:prstGeom prst="rect">
            <a:avLst/>
          </a:prstGeom>
          <a:noFill/>
          <a:ln w="0">
            <a:noFill/>
          </a:ln>
        </p:spPr>
        <p:txBody>
          <a:bodyPr lIns="91440" rIns="91440" tIns="45720" bIns="45720" anchor="ctr">
            <a:noAutofit/>
          </a:bodyPr>
          <a:lstStyle>
            <a:lvl1pPr indent="0" algn="ctr">
              <a:buNone/>
              <a:defRPr b="0" lang="pt-BR" sz="1400" strike="noStrike" u="none">
                <a:solidFill>
                  <a:srgbClr val="000000"/>
                </a:solidFill>
                <a:effectLst/>
                <a:uFillTx/>
                <a:latin typeface="Times New Roman"/>
              </a:defRPr>
            </a:lvl1pPr>
          </a:lstStyle>
          <a:p>
            <a:pPr indent="0" algn="ctr">
              <a:buNone/>
            </a:pPr>
            <a:r>
              <a:rPr b="0" lang="pt-BR" sz="1400" strike="noStrike" u="none">
                <a:solidFill>
                  <a:srgbClr val="000000"/>
                </a:solidFill>
                <a:effectLst/>
                <a:uFillTx/>
                <a:latin typeface="Times New Roman"/>
              </a:rPr>
              <a:t>&lt;rodapé&gt;</a:t>
            </a:r>
            <a:endParaRPr b="0" lang="pt-BR" sz="1400" strike="noStrike" u="none">
              <a:solidFill>
                <a:srgbClr val="000000"/>
              </a:solidFill>
              <a:effectLst/>
              <a:uFillTx/>
              <a:latin typeface="Times New Roman"/>
            </a:endParaRPr>
          </a:p>
        </p:txBody>
      </p:sp>
      <p:sp>
        <p:nvSpPr>
          <p:cNvPr id="26" name="PlaceHolder 4"/>
          <p:cNvSpPr>
            <a:spLocks noGrp="1"/>
          </p:cNvSpPr>
          <p:nvPr>
            <p:ph type="sldNum" idx="15"/>
          </p:nvPr>
        </p:nvSpPr>
        <p:spPr>
          <a:xfrm>
            <a:off x="6553080" y="635652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1B832BC3-B9D2-4B88-BD0B-AC7887CF1226}" type="slidenum">
              <a:rPr b="0" lang="en-US" sz="1200" strike="noStrike" u="none">
                <a:solidFill>
                  <a:srgbClr val="888888"/>
                </a:solidFill>
                <a:effectLst/>
                <a:uFillTx/>
                <a:latin typeface="Calibri"/>
                <a:ea typeface="Calibri"/>
              </a:rPr>
              <a:t>&lt;número&gt;</a:t>
            </a:fld>
            <a:endParaRPr b="0" lang="pt-BR" sz="1200" strike="noStrike" u="none">
              <a:solidFill>
                <a:srgbClr val="000000"/>
              </a:solidFill>
              <a:effectLst/>
              <a:uFillTx/>
              <a:latin typeface="Times New Roman"/>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OBJECT">
    <p:bg>
      <p:bgPr>
        <a:solidFill>
          <a:schemeClr val="lt1"/>
        </a:solidFill>
      </p:bgPr>
    </p:bg>
    <p:spTree>
      <p:nvGrpSpPr>
        <p:cNvPr id="1" name=""/>
        <p:cNvGrpSpPr/>
        <p:nvPr/>
      </p:nvGrpSpPr>
      <p:grpSpPr>
        <a:xfrm>
          <a:off x="0" y="0"/>
          <a:ext cx="0" cy="0"/>
          <a:chOff x="0" y="0"/>
          <a:chExt cx="0" cy="0"/>
        </a:xfrm>
      </p:grpSpPr>
      <p:sp>
        <p:nvSpPr>
          <p:cNvPr id="27" name="PlaceHolder 1"/>
          <p:cNvSpPr>
            <a:spLocks noGrp="1"/>
          </p:cNvSpPr>
          <p:nvPr>
            <p:ph type="title"/>
          </p:nvPr>
        </p:nvSpPr>
        <p:spPr>
          <a:xfrm>
            <a:off x="457200" y="274680"/>
            <a:ext cx="8229240" cy="1142640"/>
          </a:xfrm>
          <a:prstGeom prst="rect">
            <a:avLst/>
          </a:prstGeom>
          <a:noFill/>
          <a:ln w="0">
            <a:noFill/>
          </a:ln>
        </p:spPr>
        <p:txBody>
          <a:bodyPr lIns="91440" rIns="91440" tIns="45720" bIns="45720" anchor="ctr">
            <a:normAutofit fontScale="85000" lnSpcReduction="9999"/>
          </a:bodyPr>
          <a:p>
            <a:pPr indent="0">
              <a:buNone/>
            </a:pPr>
            <a:r>
              <a:rPr b="0" lang="pt-BR" sz="4400" strike="noStrike" u="none">
                <a:solidFill>
                  <a:srgbClr val="000000"/>
                </a:solidFill>
                <a:effectLst/>
                <a:uFillTx/>
                <a:latin typeface="Arial"/>
              </a:rPr>
              <a:t>Clique para editar o formato do texto do título</a:t>
            </a:r>
            <a:endParaRPr b="0" lang="pt-BR" sz="4400" strike="noStrike" u="none">
              <a:solidFill>
                <a:srgbClr val="000000"/>
              </a:solidFill>
              <a:effectLst/>
              <a:uFillTx/>
              <a:latin typeface="Arial"/>
            </a:endParaRPr>
          </a:p>
        </p:txBody>
      </p:sp>
      <p:sp>
        <p:nvSpPr>
          <p:cNvPr id="28" name="PlaceHolder 2"/>
          <p:cNvSpPr>
            <a:spLocks noGrp="1"/>
          </p:cNvSpPr>
          <p:nvPr>
            <p:ph type="body"/>
          </p:nvPr>
        </p:nvSpPr>
        <p:spPr>
          <a:xfrm>
            <a:off x="457200" y="1600200"/>
            <a:ext cx="8229240" cy="4525560"/>
          </a:xfrm>
          <a:prstGeom prst="rect">
            <a:avLst/>
          </a:prstGeom>
          <a:noFill/>
          <a:ln w="0">
            <a:noFill/>
          </a:ln>
        </p:spPr>
        <p:txBody>
          <a:bodyPr lIns="91440" rIns="91440" tIns="45720" bIns="45720" anchor="t">
            <a:normAutofit/>
          </a:bodyPr>
          <a:p>
            <a:pPr marL="432000" indent="-324000">
              <a:spcBef>
                <a:spcPts val="1417"/>
              </a:spcBef>
              <a:buClr>
                <a:srgbClr val="000000"/>
              </a:buClr>
              <a:buSzPct val="45000"/>
              <a:buFont typeface="Wingdings" charset="2"/>
              <a:buChar char=""/>
            </a:pPr>
            <a:r>
              <a:rPr b="0" lang="pt-BR" sz="3200" strike="noStrike" u="none">
                <a:solidFill>
                  <a:srgbClr val="000000"/>
                </a:solidFill>
                <a:effectLst/>
                <a:uFillTx/>
                <a:latin typeface="Arial"/>
              </a:rPr>
              <a:t>Clique para editar o formato de texto dos tópicos</a:t>
            </a:r>
            <a:endParaRPr b="0" lang="pt-BR" sz="3200" strike="noStrike" u="none">
              <a:solidFill>
                <a:srgbClr val="000000"/>
              </a:solidFill>
              <a:effectLst/>
              <a:uFillTx/>
              <a:latin typeface="Arial"/>
            </a:endParaRPr>
          </a:p>
          <a:p>
            <a:pPr lvl="1" marL="864000" indent="-324000">
              <a:spcBef>
                <a:spcPts val="1134"/>
              </a:spcBef>
              <a:buClr>
                <a:srgbClr val="000000"/>
              </a:buClr>
              <a:buSzPct val="75000"/>
              <a:buFont typeface="Symbol" charset="2"/>
              <a:buChar char=""/>
            </a:pPr>
            <a:r>
              <a:rPr b="0" lang="pt-BR" sz="3200" strike="noStrike" u="none">
                <a:solidFill>
                  <a:srgbClr val="000000"/>
                </a:solidFill>
                <a:effectLst/>
                <a:uFillTx/>
                <a:latin typeface="Arial"/>
              </a:rPr>
              <a:t>2.º nível de tópicos</a:t>
            </a:r>
            <a:endParaRPr b="0" lang="pt-BR" sz="3200" strike="noStrike" u="none">
              <a:solidFill>
                <a:srgbClr val="000000"/>
              </a:solidFill>
              <a:effectLst/>
              <a:uFillTx/>
              <a:latin typeface="Arial"/>
            </a:endParaRPr>
          </a:p>
          <a:p>
            <a:pPr lvl="2" marL="1296000" indent="-288000">
              <a:spcBef>
                <a:spcPts val="850"/>
              </a:spcBef>
              <a:buClr>
                <a:srgbClr val="000000"/>
              </a:buClr>
              <a:buSzPct val="45000"/>
              <a:buFont typeface="Wingdings" charset="2"/>
              <a:buChar char=""/>
            </a:pPr>
            <a:r>
              <a:rPr b="0" lang="pt-BR" sz="3200" strike="noStrike" u="none">
                <a:solidFill>
                  <a:srgbClr val="000000"/>
                </a:solidFill>
                <a:effectLst/>
                <a:uFillTx/>
                <a:latin typeface="Arial"/>
              </a:rPr>
              <a:t>3.º nível de tópicos</a:t>
            </a:r>
            <a:endParaRPr b="0" lang="pt-BR" sz="3200" strike="noStrike" u="none">
              <a:solidFill>
                <a:srgbClr val="000000"/>
              </a:solidFill>
              <a:effectLst/>
              <a:uFillTx/>
              <a:latin typeface="Arial"/>
            </a:endParaRPr>
          </a:p>
          <a:p>
            <a:pPr lvl="3" marL="1728000" indent="-216000">
              <a:spcBef>
                <a:spcPts val="567"/>
              </a:spcBef>
              <a:buClr>
                <a:srgbClr val="000000"/>
              </a:buClr>
              <a:buSzPct val="75000"/>
              <a:buFont typeface="Symbol" charset="2"/>
              <a:buChar char=""/>
            </a:pPr>
            <a:r>
              <a:rPr b="0" lang="pt-BR" sz="3200" strike="noStrike" u="none">
                <a:solidFill>
                  <a:srgbClr val="000000"/>
                </a:solidFill>
                <a:effectLst/>
                <a:uFillTx/>
                <a:latin typeface="Arial"/>
              </a:rPr>
              <a:t>4.º nível de tópicos</a:t>
            </a:r>
            <a:endParaRPr b="0" lang="pt-BR" sz="3200" strike="noStrike" u="none">
              <a:solidFill>
                <a:srgbClr val="000000"/>
              </a:solidFill>
              <a:effectLst/>
              <a:uFillTx/>
              <a:latin typeface="Arial"/>
            </a:endParaRPr>
          </a:p>
          <a:p>
            <a:pPr lvl="4" marL="2160000" indent="-216000">
              <a:spcBef>
                <a:spcPts val="283"/>
              </a:spcBef>
              <a:buClr>
                <a:srgbClr val="000000"/>
              </a:buClr>
              <a:buSzPct val="45000"/>
              <a:buFont typeface="Wingdings" charset="2"/>
              <a:buChar char=""/>
            </a:pPr>
            <a:r>
              <a:rPr b="0" lang="pt-BR" sz="3200" strike="noStrike" u="none">
                <a:solidFill>
                  <a:srgbClr val="000000"/>
                </a:solidFill>
                <a:effectLst/>
                <a:uFillTx/>
                <a:latin typeface="Arial"/>
              </a:rPr>
              <a:t>5.º nível de tópicos</a:t>
            </a:r>
            <a:endParaRPr b="0" lang="pt-BR" sz="3200" strike="noStrike" u="none">
              <a:solidFill>
                <a:srgbClr val="000000"/>
              </a:solidFill>
              <a:effectLst/>
              <a:uFillTx/>
              <a:latin typeface="Arial"/>
            </a:endParaRPr>
          </a:p>
          <a:p>
            <a:pPr lvl="5" marL="2592000" indent="-216000">
              <a:spcBef>
                <a:spcPts val="283"/>
              </a:spcBef>
              <a:buClr>
                <a:srgbClr val="000000"/>
              </a:buClr>
              <a:buSzPct val="45000"/>
              <a:buFont typeface="Wingdings" charset="2"/>
              <a:buChar char=""/>
            </a:pPr>
            <a:r>
              <a:rPr b="0" lang="pt-BR" sz="3200" strike="noStrike" u="none">
                <a:solidFill>
                  <a:srgbClr val="000000"/>
                </a:solidFill>
                <a:effectLst/>
                <a:uFillTx/>
                <a:latin typeface="Arial"/>
              </a:rPr>
              <a:t>6.º nível de tópicos</a:t>
            </a:r>
            <a:endParaRPr b="0" lang="pt-BR" sz="3200" strike="noStrike" u="none">
              <a:solidFill>
                <a:srgbClr val="000000"/>
              </a:solidFill>
              <a:effectLst/>
              <a:uFillTx/>
              <a:latin typeface="Arial"/>
            </a:endParaRPr>
          </a:p>
          <a:p>
            <a:pPr lvl="6" marL="3024000" indent="-216000">
              <a:spcBef>
                <a:spcPts val="283"/>
              </a:spcBef>
              <a:buClr>
                <a:srgbClr val="000000"/>
              </a:buClr>
              <a:buSzPct val="45000"/>
              <a:buFont typeface="Wingdings" charset="2"/>
              <a:buChar char=""/>
            </a:pPr>
            <a:r>
              <a:rPr b="0" lang="pt-BR" sz="3200" strike="noStrike" u="none">
                <a:solidFill>
                  <a:srgbClr val="000000"/>
                </a:solidFill>
                <a:effectLst/>
                <a:uFillTx/>
                <a:latin typeface="Arial"/>
              </a:rPr>
              <a:t>7.º nível de tópicos</a:t>
            </a:r>
            <a:endParaRPr b="0" lang="pt-BR" sz="3200" strike="noStrike" u="none">
              <a:solidFill>
                <a:srgbClr val="000000"/>
              </a:solidFill>
              <a:effectLst/>
              <a:uFillTx/>
              <a:latin typeface="Arial"/>
            </a:endParaRPr>
          </a:p>
        </p:txBody>
      </p:sp>
      <p:sp>
        <p:nvSpPr>
          <p:cNvPr id="29" name="PlaceHolder 3"/>
          <p:cNvSpPr>
            <a:spLocks noGrp="1"/>
          </p:cNvSpPr>
          <p:nvPr>
            <p:ph type="dt" idx="16"/>
          </p:nvPr>
        </p:nvSpPr>
        <p:spPr>
          <a:xfrm>
            <a:off x="457200" y="6356520"/>
            <a:ext cx="2133360" cy="364680"/>
          </a:xfrm>
          <a:prstGeom prst="rect">
            <a:avLst/>
          </a:prstGeom>
          <a:noFill/>
          <a:ln w="0">
            <a:noFill/>
          </a:ln>
        </p:spPr>
        <p:txBody>
          <a:bodyPr lIns="91440" rIns="91440" tIns="45720" bIns="45720" anchor="ctr">
            <a:noAutofit/>
          </a:bodyPr>
          <a:lstStyle>
            <a:lvl1pPr indent="0">
              <a:buNone/>
              <a:defRPr b="0" lang="pt-BR" sz="1400" strike="noStrike" u="none">
                <a:solidFill>
                  <a:srgbClr val="000000"/>
                </a:solidFill>
                <a:effectLst/>
                <a:uFillTx/>
                <a:latin typeface="Times New Roman"/>
              </a:defRPr>
            </a:lvl1pPr>
          </a:lstStyle>
          <a:p>
            <a:pPr indent="0">
              <a:buNone/>
            </a:pPr>
            <a:r>
              <a:rPr b="0" lang="pt-BR" sz="1400" strike="noStrike" u="none">
                <a:solidFill>
                  <a:srgbClr val="000000"/>
                </a:solidFill>
                <a:effectLst/>
                <a:uFillTx/>
                <a:latin typeface="Times New Roman"/>
              </a:rPr>
              <a:t>&lt;data/hora&gt;</a:t>
            </a:r>
            <a:endParaRPr b="0" lang="pt-BR" sz="1400" strike="noStrike" u="none">
              <a:solidFill>
                <a:srgbClr val="000000"/>
              </a:solidFill>
              <a:effectLst/>
              <a:uFillTx/>
              <a:latin typeface="Times New Roman"/>
            </a:endParaRPr>
          </a:p>
        </p:txBody>
      </p:sp>
      <p:sp>
        <p:nvSpPr>
          <p:cNvPr id="30" name="PlaceHolder 4"/>
          <p:cNvSpPr>
            <a:spLocks noGrp="1"/>
          </p:cNvSpPr>
          <p:nvPr>
            <p:ph type="ftr" idx="17"/>
          </p:nvPr>
        </p:nvSpPr>
        <p:spPr>
          <a:xfrm>
            <a:off x="3124080" y="6356520"/>
            <a:ext cx="2895120" cy="364680"/>
          </a:xfrm>
          <a:prstGeom prst="rect">
            <a:avLst/>
          </a:prstGeom>
          <a:noFill/>
          <a:ln w="0">
            <a:noFill/>
          </a:ln>
        </p:spPr>
        <p:txBody>
          <a:bodyPr lIns="91440" rIns="91440" tIns="45720" bIns="45720" anchor="ctr">
            <a:noAutofit/>
          </a:bodyPr>
          <a:lstStyle>
            <a:lvl1pPr indent="0" algn="ctr">
              <a:buNone/>
              <a:defRPr b="0" lang="pt-BR" sz="1400" strike="noStrike" u="none">
                <a:solidFill>
                  <a:srgbClr val="000000"/>
                </a:solidFill>
                <a:effectLst/>
                <a:uFillTx/>
                <a:latin typeface="Times New Roman"/>
              </a:defRPr>
            </a:lvl1pPr>
          </a:lstStyle>
          <a:p>
            <a:pPr indent="0" algn="ctr">
              <a:buNone/>
            </a:pPr>
            <a:r>
              <a:rPr b="0" lang="pt-BR" sz="1400" strike="noStrike" u="none">
                <a:solidFill>
                  <a:srgbClr val="000000"/>
                </a:solidFill>
                <a:effectLst/>
                <a:uFillTx/>
                <a:latin typeface="Times New Roman"/>
              </a:rPr>
              <a:t>&lt;rodapé&gt;</a:t>
            </a:r>
            <a:endParaRPr b="0" lang="pt-BR" sz="1400" strike="noStrike" u="none">
              <a:solidFill>
                <a:srgbClr val="000000"/>
              </a:solidFill>
              <a:effectLst/>
              <a:uFillTx/>
              <a:latin typeface="Times New Roman"/>
            </a:endParaRPr>
          </a:p>
        </p:txBody>
      </p:sp>
      <p:sp>
        <p:nvSpPr>
          <p:cNvPr id="31" name="PlaceHolder 5"/>
          <p:cNvSpPr>
            <a:spLocks noGrp="1"/>
          </p:cNvSpPr>
          <p:nvPr>
            <p:ph type="sldNum" idx="18"/>
          </p:nvPr>
        </p:nvSpPr>
        <p:spPr>
          <a:xfrm>
            <a:off x="6553080" y="635652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53A7C754-3EE6-4A8D-8707-81AD329E42A8}" type="slidenum">
              <a:rPr b="0" lang="en-US" sz="1200" strike="noStrike" u="none">
                <a:solidFill>
                  <a:srgbClr val="888888"/>
                </a:solidFill>
                <a:effectLst/>
                <a:uFillTx/>
                <a:latin typeface="Calibri"/>
                <a:ea typeface="Calibri"/>
              </a:rPr>
              <a:t>&lt;número&gt;</a:t>
            </a:fld>
            <a:endParaRPr b="0" lang="pt-BR" sz="1200" strike="noStrike" u="none">
              <a:solidFill>
                <a:srgbClr val="000000"/>
              </a:solidFill>
              <a:effectLst/>
              <a:uFillTx/>
              <a:latin typeface="Times New Roman"/>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SECTION_HEADER">
    <p:bg>
      <p:bgPr>
        <a:solidFill>
          <a:schemeClr val="lt1"/>
        </a:solidFill>
      </p:bgPr>
    </p:bg>
    <p:spTree>
      <p:nvGrpSpPr>
        <p:cNvPr id="1" name=""/>
        <p:cNvGrpSpPr/>
        <p:nvPr/>
      </p:nvGrpSpPr>
      <p:grpSpPr>
        <a:xfrm>
          <a:off x="0" y="0"/>
          <a:ext cx="0" cy="0"/>
          <a:chOff x="0" y="0"/>
          <a:chExt cx="0" cy="0"/>
        </a:xfrm>
      </p:grpSpPr>
      <p:sp>
        <p:nvSpPr>
          <p:cNvPr id="32" name="PlaceHolder 1"/>
          <p:cNvSpPr>
            <a:spLocks noGrp="1"/>
          </p:cNvSpPr>
          <p:nvPr>
            <p:ph type="title"/>
          </p:nvPr>
        </p:nvSpPr>
        <p:spPr>
          <a:xfrm>
            <a:off x="722160" y="4406760"/>
            <a:ext cx="7772040" cy="1361880"/>
          </a:xfrm>
          <a:prstGeom prst="rect">
            <a:avLst/>
          </a:prstGeom>
          <a:noFill/>
          <a:ln w="0">
            <a:noFill/>
          </a:ln>
        </p:spPr>
        <p:txBody>
          <a:bodyPr lIns="91440" rIns="91440" tIns="45720" bIns="45720" anchor="t">
            <a:normAutofit/>
          </a:bodyPr>
          <a:p>
            <a:pPr indent="0">
              <a:buNone/>
            </a:pPr>
            <a:r>
              <a:rPr b="0" lang="pt-BR" sz="4000" strike="noStrike" u="none">
                <a:solidFill>
                  <a:srgbClr val="000000"/>
                </a:solidFill>
                <a:effectLst/>
                <a:uFillTx/>
                <a:latin typeface="Arial"/>
              </a:rPr>
              <a:t>Clique para editar o formato do texto do título</a:t>
            </a:r>
            <a:endParaRPr b="0" lang="pt-BR" sz="4000" strike="noStrike" u="none">
              <a:solidFill>
                <a:srgbClr val="000000"/>
              </a:solidFill>
              <a:effectLst/>
              <a:uFillTx/>
              <a:latin typeface="Arial"/>
            </a:endParaRPr>
          </a:p>
        </p:txBody>
      </p:sp>
      <p:sp>
        <p:nvSpPr>
          <p:cNvPr id="33" name="PlaceHolder 2"/>
          <p:cNvSpPr>
            <a:spLocks noGrp="1"/>
          </p:cNvSpPr>
          <p:nvPr>
            <p:ph type="body"/>
          </p:nvPr>
        </p:nvSpPr>
        <p:spPr>
          <a:xfrm>
            <a:off x="722160" y="2906640"/>
            <a:ext cx="7772040" cy="1499760"/>
          </a:xfrm>
          <a:prstGeom prst="rect">
            <a:avLst/>
          </a:prstGeom>
          <a:noFill/>
          <a:ln w="0">
            <a:noFill/>
          </a:ln>
        </p:spPr>
        <p:txBody>
          <a:bodyPr lIns="91440" rIns="91440" tIns="45720" bIns="45720" anchor="b">
            <a:normAutofit fontScale="55000" lnSpcReduction="19999"/>
          </a:bodyPr>
          <a:p>
            <a:pPr marL="432000" indent="-324000">
              <a:spcBef>
                <a:spcPts val="1417"/>
              </a:spcBef>
              <a:buClr>
                <a:srgbClr val="000000"/>
              </a:buClr>
              <a:buSzPct val="45000"/>
              <a:buFont typeface="Wingdings" charset="2"/>
              <a:buChar char=""/>
            </a:pPr>
            <a:r>
              <a:rPr b="0" lang="pt-BR" sz="2000" strike="noStrike" u="none">
                <a:solidFill>
                  <a:srgbClr val="000000"/>
                </a:solidFill>
                <a:effectLst/>
                <a:uFillTx/>
                <a:latin typeface="Arial"/>
              </a:rPr>
              <a:t>Clique para editar o formato de texto dos tópicos</a:t>
            </a:r>
            <a:endParaRPr b="0" lang="pt-BR" sz="2000" strike="noStrike" u="none">
              <a:solidFill>
                <a:srgbClr val="000000"/>
              </a:solidFill>
              <a:effectLst/>
              <a:uFillTx/>
              <a:latin typeface="Arial"/>
            </a:endParaRPr>
          </a:p>
          <a:p>
            <a:pPr lvl="1" marL="864000" indent="-324000">
              <a:spcBef>
                <a:spcPts val="1134"/>
              </a:spcBef>
              <a:buClr>
                <a:srgbClr val="000000"/>
              </a:buClr>
              <a:buSzPct val="75000"/>
              <a:buFont typeface="Symbol" charset="2"/>
              <a:buChar char=""/>
            </a:pPr>
            <a:r>
              <a:rPr b="0" lang="pt-BR" sz="2000" strike="noStrike" u="none">
                <a:solidFill>
                  <a:srgbClr val="000000"/>
                </a:solidFill>
                <a:effectLst/>
                <a:uFillTx/>
                <a:latin typeface="Arial"/>
              </a:rPr>
              <a:t>2.º nível de tópicos</a:t>
            </a:r>
            <a:endParaRPr b="0" lang="pt-BR" sz="2000" strike="noStrike" u="none">
              <a:solidFill>
                <a:srgbClr val="000000"/>
              </a:solidFill>
              <a:effectLst/>
              <a:uFillTx/>
              <a:latin typeface="Arial"/>
            </a:endParaRPr>
          </a:p>
          <a:p>
            <a:pPr lvl="2" marL="1296000" indent="-288000">
              <a:spcBef>
                <a:spcPts val="850"/>
              </a:spcBef>
              <a:buClr>
                <a:srgbClr val="000000"/>
              </a:buClr>
              <a:buSzPct val="45000"/>
              <a:buFont typeface="Wingdings" charset="2"/>
              <a:buChar char=""/>
            </a:pPr>
            <a:r>
              <a:rPr b="0" lang="pt-BR" sz="2000" strike="noStrike" u="none">
                <a:solidFill>
                  <a:srgbClr val="000000"/>
                </a:solidFill>
                <a:effectLst/>
                <a:uFillTx/>
                <a:latin typeface="Arial"/>
              </a:rPr>
              <a:t>3.º nível de tópicos</a:t>
            </a:r>
            <a:endParaRPr b="0" lang="pt-BR" sz="2000" strike="noStrike" u="none">
              <a:solidFill>
                <a:srgbClr val="000000"/>
              </a:solidFill>
              <a:effectLst/>
              <a:uFillTx/>
              <a:latin typeface="Arial"/>
            </a:endParaRPr>
          </a:p>
          <a:p>
            <a:pPr lvl="3" marL="1728000" indent="-216000">
              <a:spcBef>
                <a:spcPts val="567"/>
              </a:spcBef>
              <a:buClr>
                <a:srgbClr val="000000"/>
              </a:buClr>
              <a:buSzPct val="75000"/>
              <a:buFont typeface="Symbol" charset="2"/>
              <a:buChar char=""/>
            </a:pPr>
            <a:r>
              <a:rPr b="0" lang="pt-BR" sz="2000" strike="noStrike" u="none">
                <a:solidFill>
                  <a:srgbClr val="000000"/>
                </a:solidFill>
                <a:effectLst/>
                <a:uFillTx/>
                <a:latin typeface="Arial"/>
              </a:rPr>
              <a:t>4.º nível de tópicos</a:t>
            </a:r>
            <a:endParaRPr b="0" lang="pt-BR" sz="2000" strike="noStrike" u="none">
              <a:solidFill>
                <a:srgbClr val="000000"/>
              </a:solidFill>
              <a:effectLst/>
              <a:uFillTx/>
              <a:latin typeface="Arial"/>
            </a:endParaRPr>
          </a:p>
          <a:p>
            <a:pPr lvl="4" marL="2160000" indent="-216000">
              <a:spcBef>
                <a:spcPts val="283"/>
              </a:spcBef>
              <a:buClr>
                <a:srgbClr val="000000"/>
              </a:buClr>
              <a:buSzPct val="45000"/>
              <a:buFont typeface="Wingdings" charset="2"/>
              <a:buChar char=""/>
            </a:pPr>
            <a:r>
              <a:rPr b="0" lang="pt-BR" sz="2000" strike="noStrike" u="none">
                <a:solidFill>
                  <a:srgbClr val="000000"/>
                </a:solidFill>
                <a:effectLst/>
                <a:uFillTx/>
                <a:latin typeface="Arial"/>
              </a:rPr>
              <a:t>5.º nível de tópicos</a:t>
            </a:r>
            <a:endParaRPr b="0" lang="pt-BR" sz="2000" strike="noStrike" u="none">
              <a:solidFill>
                <a:srgbClr val="000000"/>
              </a:solidFill>
              <a:effectLst/>
              <a:uFillTx/>
              <a:latin typeface="Arial"/>
            </a:endParaRPr>
          </a:p>
          <a:p>
            <a:pPr lvl="5" marL="2592000" indent="-216000">
              <a:spcBef>
                <a:spcPts val="283"/>
              </a:spcBef>
              <a:buClr>
                <a:srgbClr val="000000"/>
              </a:buClr>
              <a:buSzPct val="45000"/>
              <a:buFont typeface="Wingdings" charset="2"/>
              <a:buChar char=""/>
            </a:pPr>
            <a:r>
              <a:rPr b="0" lang="pt-BR" sz="2000" strike="noStrike" u="none">
                <a:solidFill>
                  <a:srgbClr val="000000"/>
                </a:solidFill>
                <a:effectLst/>
                <a:uFillTx/>
                <a:latin typeface="Arial"/>
              </a:rPr>
              <a:t>6.º nível de tópicos</a:t>
            </a:r>
            <a:endParaRPr b="0" lang="pt-BR" sz="2000" strike="noStrike" u="none">
              <a:solidFill>
                <a:srgbClr val="000000"/>
              </a:solidFill>
              <a:effectLst/>
              <a:uFillTx/>
              <a:latin typeface="Arial"/>
            </a:endParaRPr>
          </a:p>
          <a:p>
            <a:pPr lvl="6" marL="3024000" indent="-216000">
              <a:spcBef>
                <a:spcPts val="283"/>
              </a:spcBef>
              <a:buClr>
                <a:srgbClr val="000000"/>
              </a:buClr>
              <a:buSzPct val="45000"/>
              <a:buFont typeface="Wingdings" charset="2"/>
              <a:buChar char=""/>
            </a:pPr>
            <a:r>
              <a:rPr b="0" lang="pt-BR" sz="2000" strike="noStrike" u="none">
                <a:solidFill>
                  <a:srgbClr val="000000"/>
                </a:solidFill>
                <a:effectLst/>
                <a:uFillTx/>
                <a:latin typeface="Arial"/>
              </a:rPr>
              <a:t>7.º nível de tópicos</a:t>
            </a:r>
            <a:endParaRPr b="0" lang="pt-BR" sz="2000" strike="noStrike" u="none">
              <a:solidFill>
                <a:srgbClr val="000000"/>
              </a:solidFill>
              <a:effectLst/>
              <a:uFillTx/>
              <a:latin typeface="Arial"/>
            </a:endParaRPr>
          </a:p>
        </p:txBody>
      </p:sp>
      <p:sp>
        <p:nvSpPr>
          <p:cNvPr id="34" name="PlaceHolder 3"/>
          <p:cNvSpPr>
            <a:spLocks noGrp="1"/>
          </p:cNvSpPr>
          <p:nvPr>
            <p:ph type="dt" idx="19"/>
          </p:nvPr>
        </p:nvSpPr>
        <p:spPr>
          <a:xfrm>
            <a:off x="457200" y="6356520"/>
            <a:ext cx="2133360" cy="364680"/>
          </a:xfrm>
          <a:prstGeom prst="rect">
            <a:avLst/>
          </a:prstGeom>
          <a:noFill/>
          <a:ln w="0">
            <a:noFill/>
          </a:ln>
        </p:spPr>
        <p:txBody>
          <a:bodyPr lIns="91440" rIns="91440" tIns="45720" bIns="45720" anchor="ctr">
            <a:noAutofit/>
          </a:bodyPr>
          <a:lstStyle>
            <a:lvl1pPr indent="0">
              <a:buNone/>
              <a:defRPr b="0" lang="pt-BR" sz="1400" strike="noStrike" u="none">
                <a:solidFill>
                  <a:srgbClr val="000000"/>
                </a:solidFill>
                <a:effectLst/>
                <a:uFillTx/>
                <a:latin typeface="Times New Roman"/>
              </a:defRPr>
            </a:lvl1pPr>
          </a:lstStyle>
          <a:p>
            <a:pPr indent="0">
              <a:buNone/>
            </a:pPr>
            <a:r>
              <a:rPr b="0" lang="pt-BR" sz="1400" strike="noStrike" u="none">
                <a:solidFill>
                  <a:srgbClr val="000000"/>
                </a:solidFill>
                <a:effectLst/>
                <a:uFillTx/>
                <a:latin typeface="Times New Roman"/>
              </a:rPr>
              <a:t>&lt;data/hora&gt;</a:t>
            </a:r>
            <a:endParaRPr b="0" lang="pt-BR" sz="1400" strike="noStrike" u="none">
              <a:solidFill>
                <a:srgbClr val="000000"/>
              </a:solidFill>
              <a:effectLst/>
              <a:uFillTx/>
              <a:latin typeface="Times New Roman"/>
            </a:endParaRPr>
          </a:p>
        </p:txBody>
      </p:sp>
      <p:sp>
        <p:nvSpPr>
          <p:cNvPr id="35" name="PlaceHolder 4"/>
          <p:cNvSpPr>
            <a:spLocks noGrp="1"/>
          </p:cNvSpPr>
          <p:nvPr>
            <p:ph type="ftr" idx="20"/>
          </p:nvPr>
        </p:nvSpPr>
        <p:spPr>
          <a:xfrm>
            <a:off x="3124080" y="6356520"/>
            <a:ext cx="2895120" cy="364680"/>
          </a:xfrm>
          <a:prstGeom prst="rect">
            <a:avLst/>
          </a:prstGeom>
          <a:noFill/>
          <a:ln w="0">
            <a:noFill/>
          </a:ln>
        </p:spPr>
        <p:txBody>
          <a:bodyPr lIns="91440" rIns="91440" tIns="45720" bIns="45720" anchor="ctr">
            <a:noAutofit/>
          </a:bodyPr>
          <a:lstStyle>
            <a:lvl1pPr indent="0" algn="ctr">
              <a:buNone/>
              <a:defRPr b="0" lang="pt-BR" sz="1400" strike="noStrike" u="none">
                <a:solidFill>
                  <a:srgbClr val="000000"/>
                </a:solidFill>
                <a:effectLst/>
                <a:uFillTx/>
                <a:latin typeface="Times New Roman"/>
              </a:defRPr>
            </a:lvl1pPr>
          </a:lstStyle>
          <a:p>
            <a:pPr indent="0" algn="ctr">
              <a:buNone/>
            </a:pPr>
            <a:r>
              <a:rPr b="0" lang="pt-BR" sz="1400" strike="noStrike" u="none">
                <a:solidFill>
                  <a:srgbClr val="000000"/>
                </a:solidFill>
                <a:effectLst/>
                <a:uFillTx/>
                <a:latin typeface="Times New Roman"/>
              </a:rPr>
              <a:t>&lt;rodapé&gt;</a:t>
            </a:r>
            <a:endParaRPr b="0" lang="pt-BR" sz="1400" strike="noStrike" u="none">
              <a:solidFill>
                <a:srgbClr val="000000"/>
              </a:solidFill>
              <a:effectLst/>
              <a:uFillTx/>
              <a:latin typeface="Times New Roman"/>
            </a:endParaRPr>
          </a:p>
        </p:txBody>
      </p:sp>
      <p:sp>
        <p:nvSpPr>
          <p:cNvPr id="36" name="PlaceHolder 5"/>
          <p:cNvSpPr>
            <a:spLocks noGrp="1"/>
          </p:cNvSpPr>
          <p:nvPr>
            <p:ph type="sldNum" idx="21"/>
          </p:nvPr>
        </p:nvSpPr>
        <p:spPr>
          <a:xfrm>
            <a:off x="6553080" y="635652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BC33444B-F102-47D4-B07E-7755E34675E8}" type="slidenum">
              <a:rPr b="0" lang="en-US" sz="1200" strike="noStrike" u="none">
                <a:solidFill>
                  <a:srgbClr val="888888"/>
                </a:solidFill>
                <a:effectLst/>
                <a:uFillTx/>
                <a:latin typeface="Calibri"/>
                <a:ea typeface="Calibri"/>
              </a:rPr>
              <a:t>&lt;número&gt;</a:t>
            </a:fld>
            <a:endParaRPr b="0" lang="pt-BR" sz="1200" strike="noStrike" u="none">
              <a:solidFill>
                <a:srgbClr val="000000"/>
              </a:solidFill>
              <a:effectLst/>
              <a:uFillTx/>
              <a:latin typeface="Times New Roman"/>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WO_OBJECTS_WITH_TEXT">
    <p:bg>
      <p:bgPr>
        <a:solidFill>
          <a:schemeClr val="lt1"/>
        </a:solidFill>
      </p:bgPr>
    </p:bg>
    <p:spTree>
      <p:nvGrpSpPr>
        <p:cNvPr id="1" name=""/>
        <p:cNvGrpSpPr/>
        <p:nvPr/>
      </p:nvGrpSpPr>
      <p:grpSpPr>
        <a:xfrm>
          <a:off x="0" y="0"/>
          <a:ext cx="0" cy="0"/>
          <a:chOff x="0" y="0"/>
          <a:chExt cx="0" cy="0"/>
        </a:xfrm>
      </p:grpSpPr>
      <p:sp>
        <p:nvSpPr>
          <p:cNvPr id="37" name="PlaceHolder 1"/>
          <p:cNvSpPr>
            <a:spLocks noGrp="1"/>
          </p:cNvSpPr>
          <p:nvPr>
            <p:ph type="title"/>
          </p:nvPr>
        </p:nvSpPr>
        <p:spPr>
          <a:xfrm>
            <a:off x="457200" y="274680"/>
            <a:ext cx="8229240" cy="1142640"/>
          </a:xfrm>
          <a:prstGeom prst="rect">
            <a:avLst/>
          </a:prstGeom>
          <a:noFill/>
          <a:ln w="0">
            <a:noFill/>
          </a:ln>
        </p:spPr>
        <p:txBody>
          <a:bodyPr lIns="91440" rIns="91440" tIns="45720" bIns="45720" anchor="ctr">
            <a:normAutofit fontScale="85000" lnSpcReduction="9999"/>
          </a:bodyPr>
          <a:p>
            <a:pPr indent="0">
              <a:buNone/>
            </a:pPr>
            <a:r>
              <a:rPr b="0" lang="pt-BR" sz="4400" strike="noStrike" u="none">
                <a:solidFill>
                  <a:srgbClr val="000000"/>
                </a:solidFill>
                <a:effectLst/>
                <a:uFillTx/>
                <a:latin typeface="Arial"/>
              </a:rPr>
              <a:t>Clique para editar o formato do texto do título</a:t>
            </a:r>
            <a:endParaRPr b="0" lang="pt-BR" sz="4400" strike="noStrike" u="none">
              <a:solidFill>
                <a:srgbClr val="000000"/>
              </a:solidFill>
              <a:effectLst/>
              <a:uFillTx/>
              <a:latin typeface="Arial"/>
            </a:endParaRPr>
          </a:p>
        </p:txBody>
      </p:sp>
      <p:sp>
        <p:nvSpPr>
          <p:cNvPr id="38" name="PlaceHolder 2"/>
          <p:cNvSpPr>
            <a:spLocks noGrp="1"/>
          </p:cNvSpPr>
          <p:nvPr>
            <p:ph type="body"/>
          </p:nvPr>
        </p:nvSpPr>
        <p:spPr>
          <a:xfrm>
            <a:off x="457200" y="1535040"/>
            <a:ext cx="4039920" cy="639360"/>
          </a:xfrm>
          <a:prstGeom prst="rect">
            <a:avLst/>
          </a:prstGeom>
          <a:noFill/>
          <a:ln w="0">
            <a:noFill/>
          </a:ln>
        </p:spPr>
        <p:txBody>
          <a:bodyPr lIns="91440" rIns="91440" tIns="45720" bIns="45720" anchor="b">
            <a:normAutofit fontScale="25000" lnSpcReduction="19999"/>
          </a:bodyPr>
          <a:p>
            <a:pPr marL="432000" indent="-324000">
              <a:spcBef>
                <a:spcPts val="1417"/>
              </a:spcBef>
              <a:buClr>
                <a:srgbClr val="000000"/>
              </a:buClr>
              <a:buSzPct val="45000"/>
              <a:buFont typeface="Wingdings" charset="2"/>
              <a:buChar char=""/>
            </a:pPr>
            <a:r>
              <a:rPr b="0" lang="pt-BR" sz="2400" strike="noStrike" u="none">
                <a:solidFill>
                  <a:srgbClr val="000000"/>
                </a:solidFill>
                <a:effectLst/>
                <a:uFillTx/>
                <a:latin typeface="Arial"/>
              </a:rPr>
              <a:t>Clique para editar o formato de texto dos tópicos</a:t>
            </a:r>
            <a:endParaRPr b="0" lang="pt-BR" sz="2400" strike="noStrike" u="none">
              <a:solidFill>
                <a:srgbClr val="000000"/>
              </a:solidFill>
              <a:effectLst/>
              <a:uFillTx/>
              <a:latin typeface="Arial"/>
            </a:endParaRPr>
          </a:p>
          <a:p>
            <a:pPr lvl="1" marL="864000" indent="-324000">
              <a:spcBef>
                <a:spcPts val="1134"/>
              </a:spcBef>
              <a:buClr>
                <a:srgbClr val="000000"/>
              </a:buClr>
              <a:buSzPct val="75000"/>
              <a:buFont typeface="Symbol" charset="2"/>
              <a:buChar char=""/>
            </a:pPr>
            <a:r>
              <a:rPr b="0" lang="pt-BR" sz="2400" strike="noStrike" u="none">
                <a:solidFill>
                  <a:srgbClr val="000000"/>
                </a:solidFill>
                <a:effectLst/>
                <a:uFillTx/>
                <a:latin typeface="Arial"/>
              </a:rPr>
              <a:t>2.º nível de tópicos</a:t>
            </a:r>
            <a:endParaRPr b="0" lang="pt-BR" sz="2400" strike="noStrike" u="none">
              <a:solidFill>
                <a:srgbClr val="000000"/>
              </a:solidFill>
              <a:effectLst/>
              <a:uFillTx/>
              <a:latin typeface="Arial"/>
            </a:endParaRPr>
          </a:p>
          <a:p>
            <a:pPr lvl="2" marL="1296000" indent="-288000">
              <a:spcBef>
                <a:spcPts val="850"/>
              </a:spcBef>
              <a:buClr>
                <a:srgbClr val="000000"/>
              </a:buClr>
              <a:buSzPct val="45000"/>
              <a:buFont typeface="Wingdings" charset="2"/>
              <a:buChar char=""/>
            </a:pPr>
            <a:r>
              <a:rPr b="0" lang="pt-BR" sz="2400" strike="noStrike" u="none">
                <a:solidFill>
                  <a:srgbClr val="000000"/>
                </a:solidFill>
                <a:effectLst/>
                <a:uFillTx/>
                <a:latin typeface="Arial"/>
              </a:rPr>
              <a:t>3.º nível de tópicos</a:t>
            </a:r>
            <a:endParaRPr b="0" lang="pt-BR" sz="2400" strike="noStrike" u="none">
              <a:solidFill>
                <a:srgbClr val="000000"/>
              </a:solidFill>
              <a:effectLst/>
              <a:uFillTx/>
              <a:latin typeface="Arial"/>
            </a:endParaRPr>
          </a:p>
          <a:p>
            <a:pPr lvl="3" marL="1728000" indent="-216000">
              <a:spcBef>
                <a:spcPts val="567"/>
              </a:spcBef>
              <a:buClr>
                <a:srgbClr val="000000"/>
              </a:buClr>
              <a:buSzPct val="75000"/>
              <a:buFont typeface="Symbol" charset="2"/>
              <a:buChar char=""/>
            </a:pPr>
            <a:r>
              <a:rPr b="0" lang="pt-BR" sz="2400" strike="noStrike" u="none">
                <a:solidFill>
                  <a:srgbClr val="000000"/>
                </a:solidFill>
                <a:effectLst/>
                <a:uFillTx/>
                <a:latin typeface="Arial"/>
              </a:rPr>
              <a:t>4.º nível de tópicos</a:t>
            </a:r>
            <a:endParaRPr b="0" lang="pt-BR" sz="2400" strike="noStrike" u="none">
              <a:solidFill>
                <a:srgbClr val="000000"/>
              </a:solidFill>
              <a:effectLst/>
              <a:uFillTx/>
              <a:latin typeface="Arial"/>
            </a:endParaRPr>
          </a:p>
          <a:p>
            <a:pPr lvl="4" marL="2160000" indent="-216000">
              <a:spcBef>
                <a:spcPts val="283"/>
              </a:spcBef>
              <a:buClr>
                <a:srgbClr val="000000"/>
              </a:buClr>
              <a:buSzPct val="45000"/>
              <a:buFont typeface="Wingdings" charset="2"/>
              <a:buChar char=""/>
            </a:pPr>
            <a:r>
              <a:rPr b="0" lang="pt-BR" sz="2400" strike="noStrike" u="none">
                <a:solidFill>
                  <a:srgbClr val="000000"/>
                </a:solidFill>
                <a:effectLst/>
                <a:uFillTx/>
                <a:latin typeface="Arial"/>
              </a:rPr>
              <a:t>5.º nível de tópicos</a:t>
            </a:r>
            <a:endParaRPr b="0" lang="pt-BR" sz="2400" strike="noStrike" u="none">
              <a:solidFill>
                <a:srgbClr val="000000"/>
              </a:solidFill>
              <a:effectLst/>
              <a:uFillTx/>
              <a:latin typeface="Arial"/>
            </a:endParaRPr>
          </a:p>
          <a:p>
            <a:pPr lvl="5" marL="2592000" indent="-216000">
              <a:spcBef>
                <a:spcPts val="283"/>
              </a:spcBef>
              <a:buClr>
                <a:srgbClr val="000000"/>
              </a:buClr>
              <a:buSzPct val="45000"/>
              <a:buFont typeface="Wingdings" charset="2"/>
              <a:buChar char=""/>
            </a:pPr>
            <a:r>
              <a:rPr b="0" lang="pt-BR" sz="2400" strike="noStrike" u="none">
                <a:solidFill>
                  <a:srgbClr val="000000"/>
                </a:solidFill>
                <a:effectLst/>
                <a:uFillTx/>
                <a:latin typeface="Arial"/>
              </a:rPr>
              <a:t>6.º nível de tópicos</a:t>
            </a:r>
            <a:endParaRPr b="0" lang="pt-BR" sz="2400" strike="noStrike" u="none">
              <a:solidFill>
                <a:srgbClr val="000000"/>
              </a:solidFill>
              <a:effectLst/>
              <a:uFillTx/>
              <a:latin typeface="Arial"/>
            </a:endParaRPr>
          </a:p>
          <a:p>
            <a:pPr lvl="6" marL="3024000" indent="-216000">
              <a:spcBef>
                <a:spcPts val="283"/>
              </a:spcBef>
              <a:buClr>
                <a:srgbClr val="000000"/>
              </a:buClr>
              <a:buSzPct val="45000"/>
              <a:buFont typeface="Wingdings" charset="2"/>
              <a:buChar char=""/>
            </a:pPr>
            <a:r>
              <a:rPr b="0" lang="pt-BR" sz="2400" strike="noStrike" u="none">
                <a:solidFill>
                  <a:srgbClr val="000000"/>
                </a:solidFill>
                <a:effectLst/>
                <a:uFillTx/>
                <a:latin typeface="Arial"/>
              </a:rPr>
              <a:t>7.º nível de tópicos</a:t>
            </a:r>
            <a:endParaRPr b="0" lang="pt-BR" sz="2400" strike="noStrike" u="none">
              <a:solidFill>
                <a:srgbClr val="000000"/>
              </a:solidFill>
              <a:effectLst/>
              <a:uFillTx/>
              <a:latin typeface="Arial"/>
            </a:endParaRPr>
          </a:p>
        </p:txBody>
      </p:sp>
      <p:sp>
        <p:nvSpPr>
          <p:cNvPr id="39" name="PlaceHolder 3"/>
          <p:cNvSpPr>
            <a:spLocks noGrp="1"/>
          </p:cNvSpPr>
          <p:nvPr>
            <p:ph type="body"/>
          </p:nvPr>
        </p:nvSpPr>
        <p:spPr>
          <a:xfrm>
            <a:off x="457200" y="2174760"/>
            <a:ext cx="4039920" cy="3951000"/>
          </a:xfrm>
          <a:prstGeom prst="rect">
            <a:avLst/>
          </a:prstGeom>
          <a:noFill/>
          <a:ln w="0">
            <a:noFill/>
          </a:ln>
        </p:spPr>
        <p:txBody>
          <a:bodyPr lIns="91440" rIns="91440" tIns="45720" bIns="45720" anchor="t">
            <a:normAutofit fontScale="85000" lnSpcReduction="19999"/>
          </a:bodyPr>
          <a:p>
            <a:pPr marL="432000" indent="-324000">
              <a:spcBef>
                <a:spcPts val="1417"/>
              </a:spcBef>
              <a:buClr>
                <a:srgbClr val="000000"/>
              </a:buClr>
              <a:buSzPct val="45000"/>
              <a:buFont typeface="Wingdings" charset="2"/>
              <a:buChar char=""/>
            </a:pPr>
            <a:r>
              <a:rPr b="0" lang="pt-BR" sz="2400" strike="noStrike" u="none">
                <a:solidFill>
                  <a:srgbClr val="000000"/>
                </a:solidFill>
                <a:effectLst/>
                <a:uFillTx/>
                <a:latin typeface="Arial"/>
              </a:rPr>
              <a:t>Clique para editar o formato de texto dos tópicos</a:t>
            </a:r>
            <a:endParaRPr b="0" lang="pt-BR" sz="2400" strike="noStrike" u="none">
              <a:solidFill>
                <a:srgbClr val="000000"/>
              </a:solidFill>
              <a:effectLst/>
              <a:uFillTx/>
              <a:latin typeface="Arial"/>
            </a:endParaRPr>
          </a:p>
          <a:p>
            <a:pPr lvl="1" marL="864000" indent="-324000">
              <a:spcBef>
                <a:spcPts val="1134"/>
              </a:spcBef>
              <a:buClr>
                <a:srgbClr val="000000"/>
              </a:buClr>
              <a:buSzPct val="75000"/>
              <a:buFont typeface="Symbol" charset="2"/>
              <a:buChar char=""/>
            </a:pPr>
            <a:r>
              <a:rPr b="0" lang="pt-BR" sz="2400" strike="noStrike" u="none">
                <a:solidFill>
                  <a:srgbClr val="000000"/>
                </a:solidFill>
                <a:effectLst/>
                <a:uFillTx/>
                <a:latin typeface="Arial"/>
              </a:rPr>
              <a:t>2.º nível de tópicos</a:t>
            </a:r>
            <a:endParaRPr b="0" lang="pt-BR" sz="2400" strike="noStrike" u="none">
              <a:solidFill>
                <a:srgbClr val="000000"/>
              </a:solidFill>
              <a:effectLst/>
              <a:uFillTx/>
              <a:latin typeface="Arial"/>
            </a:endParaRPr>
          </a:p>
          <a:p>
            <a:pPr lvl="2" marL="1296000" indent="-288000">
              <a:spcBef>
                <a:spcPts val="850"/>
              </a:spcBef>
              <a:buClr>
                <a:srgbClr val="000000"/>
              </a:buClr>
              <a:buSzPct val="45000"/>
              <a:buFont typeface="Wingdings" charset="2"/>
              <a:buChar char=""/>
            </a:pPr>
            <a:r>
              <a:rPr b="0" lang="pt-BR" sz="2400" strike="noStrike" u="none">
                <a:solidFill>
                  <a:srgbClr val="000000"/>
                </a:solidFill>
                <a:effectLst/>
                <a:uFillTx/>
                <a:latin typeface="Arial"/>
              </a:rPr>
              <a:t>3.º nível de tópicos</a:t>
            </a:r>
            <a:endParaRPr b="0" lang="pt-BR" sz="2400" strike="noStrike" u="none">
              <a:solidFill>
                <a:srgbClr val="000000"/>
              </a:solidFill>
              <a:effectLst/>
              <a:uFillTx/>
              <a:latin typeface="Arial"/>
            </a:endParaRPr>
          </a:p>
          <a:p>
            <a:pPr lvl="3" marL="1728000" indent="-216000">
              <a:spcBef>
                <a:spcPts val="567"/>
              </a:spcBef>
              <a:buClr>
                <a:srgbClr val="000000"/>
              </a:buClr>
              <a:buSzPct val="75000"/>
              <a:buFont typeface="Symbol" charset="2"/>
              <a:buChar char=""/>
            </a:pPr>
            <a:r>
              <a:rPr b="0" lang="pt-BR" sz="2400" strike="noStrike" u="none">
                <a:solidFill>
                  <a:srgbClr val="000000"/>
                </a:solidFill>
                <a:effectLst/>
                <a:uFillTx/>
                <a:latin typeface="Arial"/>
              </a:rPr>
              <a:t>4.º nível de tópicos</a:t>
            </a:r>
            <a:endParaRPr b="0" lang="pt-BR" sz="2400" strike="noStrike" u="none">
              <a:solidFill>
                <a:srgbClr val="000000"/>
              </a:solidFill>
              <a:effectLst/>
              <a:uFillTx/>
              <a:latin typeface="Arial"/>
            </a:endParaRPr>
          </a:p>
          <a:p>
            <a:pPr lvl="4" marL="2160000" indent="-216000">
              <a:spcBef>
                <a:spcPts val="283"/>
              </a:spcBef>
              <a:buClr>
                <a:srgbClr val="000000"/>
              </a:buClr>
              <a:buSzPct val="45000"/>
              <a:buFont typeface="Wingdings" charset="2"/>
              <a:buChar char=""/>
            </a:pPr>
            <a:r>
              <a:rPr b="0" lang="pt-BR" sz="2400" strike="noStrike" u="none">
                <a:solidFill>
                  <a:srgbClr val="000000"/>
                </a:solidFill>
                <a:effectLst/>
                <a:uFillTx/>
                <a:latin typeface="Arial"/>
              </a:rPr>
              <a:t>5.º nível de tópicos</a:t>
            </a:r>
            <a:endParaRPr b="0" lang="pt-BR" sz="2400" strike="noStrike" u="none">
              <a:solidFill>
                <a:srgbClr val="000000"/>
              </a:solidFill>
              <a:effectLst/>
              <a:uFillTx/>
              <a:latin typeface="Arial"/>
            </a:endParaRPr>
          </a:p>
          <a:p>
            <a:pPr lvl="5" marL="2592000" indent="-216000">
              <a:spcBef>
                <a:spcPts val="283"/>
              </a:spcBef>
              <a:buClr>
                <a:srgbClr val="000000"/>
              </a:buClr>
              <a:buSzPct val="45000"/>
              <a:buFont typeface="Wingdings" charset="2"/>
              <a:buChar char=""/>
            </a:pPr>
            <a:r>
              <a:rPr b="0" lang="pt-BR" sz="2400" strike="noStrike" u="none">
                <a:solidFill>
                  <a:srgbClr val="000000"/>
                </a:solidFill>
                <a:effectLst/>
                <a:uFillTx/>
                <a:latin typeface="Arial"/>
              </a:rPr>
              <a:t>6.º nível de tópicos</a:t>
            </a:r>
            <a:endParaRPr b="0" lang="pt-BR" sz="2400" strike="noStrike" u="none">
              <a:solidFill>
                <a:srgbClr val="000000"/>
              </a:solidFill>
              <a:effectLst/>
              <a:uFillTx/>
              <a:latin typeface="Arial"/>
            </a:endParaRPr>
          </a:p>
          <a:p>
            <a:pPr lvl="6" marL="3024000" indent="-216000">
              <a:spcBef>
                <a:spcPts val="283"/>
              </a:spcBef>
              <a:buClr>
                <a:srgbClr val="000000"/>
              </a:buClr>
              <a:buSzPct val="45000"/>
              <a:buFont typeface="Wingdings" charset="2"/>
              <a:buChar char=""/>
            </a:pPr>
            <a:r>
              <a:rPr b="0" lang="pt-BR" sz="2400" strike="noStrike" u="none">
                <a:solidFill>
                  <a:srgbClr val="000000"/>
                </a:solidFill>
                <a:effectLst/>
                <a:uFillTx/>
                <a:latin typeface="Arial"/>
              </a:rPr>
              <a:t>7.º nível de tópicos</a:t>
            </a:r>
            <a:endParaRPr b="0" lang="pt-BR" sz="2400" strike="noStrike" u="none">
              <a:solidFill>
                <a:srgbClr val="000000"/>
              </a:solidFill>
              <a:effectLst/>
              <a:uFillTx/>
              <a:latin typeface="Arial"/>
            </a:endParaRPr>
          </a:p>
        </p:txBody>
      </p:sp>
      <p:sp>
        <p:nvSpPr>
          <p:cNvPr id="40" name="PlaceHolder 4"/>
          <p:cNvSpPr>
            <a:spLocks noGrp="1"/>
          </p:cNvSpPr>
          <p:nvPr>
            <p:ph type="body"/>
          </p:nvPr>
        </p:nvSpPr>
        <p:spPr>
          <a:xfrm>
            <a:off x="4645080" y="1535040"/>
            <a:ext cx="4041360" cy="639360"/>
          </a:xfrm>
          <a:prstGeom prst="rect">
            <a:avLst/>
          </a:prstGeom>
          <a:noFill/>
          <a:ln w="0">
            <a:noFill/>
          </a:ln>
        </p:spPr>
        <p:txBody>
          <a:bodyPr lIns="91440" rIns="91440" tIns="45720" bIns="45720" anchor="b">
            <a:normAutofit fontScale="25000" lnSpcReduction="19999"/>
          </a:bodyPr>
          <a:p>
            <a:pPr marL="432000" indent="-324000">
              <a:spcBef>
                <a:spcPts val="1417"/>
              </a:spcBef>
              <a:buClr>
                <a:srgbClr val="000000"/>
              </a:buClr>
              <a:buSzPct val="45000"/>
              <a:buFont typeface="Wingdings" charset="2"/>
              <a:buChar char=""/>
            </a:pPr>
            <a:r>
              <a:rPr b="0" lang="pt-BR" sz="2400" strike="noStrike" u="none">
                <a:solidFill>
                  <a:srgbClr val="000000"/>
                </a:solidFill>
                <a:effectLst/>
                <a:uFillTx/>
                <a:latin typeface="Arial"/>
              </a:rPr>
              <a:t>Clique para editar o formato de texto dos tópicos</a:t>
            </a:r>
            <a:endParaRPr b="0" lang="pt-BR" sz="2400" strike="noStrike" u="none">
              <a:solidFill>
                <a:srgbClr val="000000"/>
              </a:solidFill>
              <a:effectLst/>
              <a:uFillTx/>
              <a:latin typeface="Arial"/>
            </a:endParaRPr>
          </a:p>
          <a:p>
            <a:pPr lvl="1" marL="864000" indent="-324000">
              <a:spcBef>
                <a:spcPts val="1134"/>
              </a:spcBef>
              <a:buClr>
                <a:srgbClr val="000000"/>
              </a:buClr>
              <a:buSzPct val="75000"/>
              <a:buFont typeface="Symbol" charset="2"/>
              <a:buChar char=""/>
            </a:pPr>
            <a:r>
              <a:rPr b="0" lang="pt-BR" sz="2400" strike="noStrike" u="none">
                <a:solidFill>
                  <a:srgbClr val="000000"/>
                </a:solidFill>
                <a:effectLst/>
                <a:uFillTx/>
                <a:latin typeface="Arial"/>
              </a:rPr>
              <a:t>2.º nível de tópicos</a:t>
            </a:r>
            <a:endParaRPr b="0" lang="pt-BR" sz="2400" strike="noStrike" u="none">
              <a:solidFill>
                <a:srgbClr val="000000"/>
              </a:solidFill>
              <a:effectLst/>
              <a:uFillTx/>
              <a:latin typeface="Arial"/>
            </a:endParaRPr>
          </a:p>
          <a:p>
            <a:pPr lvl="2" marL="1296000" indent="-288000">
              <a:spcBef>
                <a:spcPts val="850"/>
              </a:spcBef>
              <a:buClr>
                <a:srgbClr val="000000"/>
              </a:buClr>
              <a:buSzPct val="45000"/>
              <a:buFont typeface="Wingdings" charset="2"/>
              <a:buChar char=""/>
            </a:pPr>
            <a:r>
              <a:rPr b="0" lang="pt-BR" sz="2400" strike="noStrike" u="none">
                <a:solidFill>
                  <a:srgbClr val="000000"/>
                </a:solidFill>
                <a:effectLst/>
                <a:uFillTx/>
                <a:latin typeface="Arial"/>
              </a:rPr>
              <a:t>3.º nível de tópicos</a:t>
            </a:r>
            <a:endParaRPr b="0" lang="pt-BR" sz="2400" strike="noStrike" u="none">
              <a:solidFill>
                <a:srgbClr val="000000"/>
              </a:solidFill>
              <a:effectLst/>
              <a:uFillTx/>
              <a:latin typeface="Arial"/>
            </a:endParaRPr>
          </a:p>
          <a:p>
            <a:pPr lvl="3" marL="1728000" indent="-216000">
              <a:spcBef>
                <a:spcPts val="567"/>
              </a:spcBef>
              <a:buClr>
                <a:srgbClr val="000000"/>
              </a:buClr>
              <a:buSzPct val="75000"/>
              <a:buFont typeface="Symbol" charset="2"/>
              <a:buChar char=""/>
            </a:pPr>
            <a:r>
              <a:rPr b="0" lang="pt-BR" sz="2400" strike="noStrike" u="none">
                <a:solidFill>
                  <a:srgbClr val="000000"/>
                </a:solidFill>
                <a:effectLst/>
                <a:uFillTx/>
                <a:latin typeface="Arial"/>
              </a:rPr>
              <a:t>4.º nível de tópicos</a:t>
            </a:r>
            <a:endParaRPr b="0" lang="pt-BR" sz="2400" strike="noStrike" u="none">
              <a:solidFill>
                <a:srgbClr val="000000"/>
              </a:solidFill>
              <a:effectLst/>
              <a:uFillTx/>
              <a:latin typeface="Arial"/>
            </a:endParaRPr>
          </a:p>
          <a:p>
            <a:pPr lvl="4" marL="2160000" indent="-216000">
              <a:spcBef>
                <a:spcPts val="283"/>
              </a:spcBef>
              <a:buClr>
                <a:srgbClr val="000000"/>
              </a:buClr>
              <a:buSzPct val="45000"/>
              <a:buFont typeface="Wingdings" charset="2"/>
              <a:buChar char=""/>
            </a:pPr>
            <a:r>
              <a:rPr b="0" lang="pt-BR" sz="2400" strike="noStrike" u="none">
                <a:solidFill>
                  <a:srgbClr val="000000"/>
                </a:solidFill>
                <a:effectLst/>
                <a:uFillTx/>
                <a:latin typeface="Arial"/>
              </a:rPr>
              <a:t>5.º nível de tópicos</a:t>
            </a:r>
            <a:endParaRPr b="0" lang="pt-BR" sz="2400" strike="noStrike" u="none">
              <a:solidFill>
                <a:srgbClr val="000000"/>
              </a:solidFill>
              <a:effectLst/>
              <a:uFillTx/>
              <a:latin typeface="Arial"/>
            </a:endParaRPr>
          </a:p>
          <a:p>
            <a:pPr lvl="5" marL="2592000" indent="-216000">
              <a:spcBef>
                <a:spcPts val="283"/>
              </a:spcBef>
              <a:buClr>
                <a:srgbClr val="000000"/>
              </a:buClr>
              <a:buSzPct val="45000"/>
              <a:buFont typeface="Wingdings" charset="2"/>
              <a:buChar char=""/>
            </a:pPr>
            <a:r>
              <a:rPr b="0" lang="pt-BR" sz="2400" strike="noStrike" u="none">
                <a:solidFill>
                  <a:srgbClr val="000000"/>
                </a:solidFill>
                <a:effectLst/>
                <a:uFillTx/>
                <a:latin typeface="Arial"/>
              </a:rPr>
              <a:t>6.º nível de tópicos</a:t>
            </a:r>
            <a:endParaRPr b="0" lang="pt-BR" sz="2400" strike="noStrike" u="none">
              <a:solidFill>
                <a:srgbClr val="000000"/>
              </a:solidFill>
              <a:effectLst/>
              <a:uFillTx/>
              <a:latin typeface="Arial"/>
            </a:endParaRPr>
          </a:p>
          <a:p>
            <a:pPr lvl="6" marL="3024000" indent="-216000">
              <a:spcBef>
                <a:spcPts val="283"/>
              </a:spcBef>
              <a:buClr>
                <a:srgbClr val="000000"/>
              </a:buClr>
              <a:buSzPct val="45000"/>
              <a:buFont typeface="Wingdings" charset="2"/>
              <a:buChar char=""/>
            </a:pPr>
            <a:r>
              <a:rPr b="0" lang="pt-BR" sz="2400" strike="noStrike" u="none">
                <a:solidFill>
                  <a:srgbClr val="000000"/>
                </a:solidFill>
                <a:effectLst/>
                <a:uFillTx/>
                <a:latin typeface="Arial"/>
              </a:rPr>
              <a:t>7.º nível de tópicos</a:t>
            </a:r>
            <a:endParaRPr b="0" lang="pt-BR" sz="2400" strike="noStrike" u="none">
              <a:solidFill>
                <a:srgbClr val="000000"/>
              </a:solidFill>
              <a:effectLst/>
              <a:uFillTx/>
              <a:latin typeface="Arial"/>
            </a:endParaRPr>
          </a:p>
        </p:txBody>
      </p:sp>
      <p:sp>
        <p:nvSpPr>
          <p:cNvPr id="41" name="PlaceHolder 5"/>
          <p:cNvSpPr>
            <a:spLocks noGrp="1"/>
          </p:cNvSpPr>
          <p:nvPr>
            <p:ph type="body"/>
          </p:nvPr>
        </p:nvSpPr>
        <p:spPr>
          <a:xfrm>
            <a:off x="4645080" y="2174760"/>
            <a:ext cx="4041360" cy="3951000"/>
          </a:xfrm>
          <a:prstGeom prst="rect">
            <a:avLst/>
          </a:prstGeom>
          <a:noFill/>
          <a:ln w="0">
            <a:noFill/>
          </a:ln>
        </p:spPr>
        <p:txBody>
          <a:bodyPr lIns="91440" rIns="91440" tIns="45720" bIns="45720" anchor="t">
            <a:normAutofit fontScale="85000" lnSpcReduction="19999"/>
          </a:bodyPr>
          <a:p>
            <a:pPr marL="432000" indent="-324000">
              <a:spcBef>
                <a:spcPts val="1417"/>
              </a:spcBef>
              <a:buClr>
                <a:srgbClr val="000000"/>
              </a:buClr>
              <a:buSzPct val="45000"/>
              <a:buFont typeface="Wingdings" charset="2"/>
              <a:buChar char=""/>
            </a:pPr>
            <a:r>
              <a:rPr b="0" lang="pt-BR" sz="2400" strike="noStrike" u="none">
                <a:solidFill>
                  <a:srgbClr val="000000"/>
                </a:solidFill>
                <a:effectLst/>
                <a:uFillTx/>
                <a:latin typeface="Arial"/>
              </a:rPr>
              <a:t>Clique para editar o formato de texto dos tópicos</a:t>
            </a:r>
            <a:endParaRPr b="0" lang="pt-BR" sz="2400" strike="noStrike" u="none">
              <a:solidFill>
                <a:srgbClr val="000000"/>
              </a:solidFill>
              <a:effectLst/>
              <a:uFillTx/>
              <a:latin typeface="Arial"/>
            </a:endParaRPr>
          </a:p>
          <a:p>
            <a:pPr lvl="1" marL="864000" indent="-324000">
              <a:spcBef>
                <a:spcPts val="1134"/>
              </a:spcBef>
              <a:buClr>
                <a:srgbClr val="000000"/>
              </a:buClr>
              <a:buSzPct val="75000"/>
              <a:buFont typeface="Symbol" charset="2"/>
              <a:buChar char=""/>
            </a:pPr>
            <a:r>
              <a:rPr b="0" lang="pt-BR" sz="2400" strike="noStrike" u="none">
                <a:solidFill>
                  <a:srgbClr val="000000"/>
                </a:solidFill>
                <a:effectLst/>
                <a:uFillTx/>
                <a:latin typeface="Arial"/>
              </a:rPr>
              <a:t>2.º nível de tópicos</a:t>
            </a:r>
            <a:endParaRPr b="0" lang="pt-BR" sz="2400" strike="noStrike" u="none">
              <a:solidFill>
                <a:srgbClr val="000000"/>
              </a:solidFill>
              <a:effectLst/>
              <a:uFillTx/>
              <a:latin typeface="Arial"/>
            </a:endParaRPr>
          </a:p>
          <a:p>
            <a:pPr lvl="2" marL="1296000" indent="-288000">
              <a:spcBef>
                <a:spcPts val="850"/>
              </a:spcBef>
              <a:buClr>
                <a:srgbClr val="000000"/>
              </a:buClr>
              <a:buSzPct val="45000"/>
              <a:buFont typeface="Wingdings" charset="2"/>
              <a:buChar char=""/>
            </a:pPr>
            <a:r>
              <a:rPr b="0" lang="pt-BR" sz="2400" strike="noStrike" u="none">
                <a:solidFill>
                  <a:srgbClr val="000000"/>
                </a:solidFill>
                <a:effectLst/>
                <a:uFillTx/>
                <a:latin typeface="Arial"/>
              </a:rPr>
              <a:t>3.º nível de tópicos</a:t>
            </a:r>
            <a:endParaRPr b="0" lang="pt-BR" sz="2400" strike="noStrike" u="none">
              <a:solidFill>
                <a:srgbClr val="000000"/>
              </a:solidFill>
              <a:effectLst/>
              <a:uFillTx/>
              <a:latin typeface="Arial"/>
            </a:endParaRPr>
          </a:p>
          <a:p>
            <a:pPr lvl="3" marL="1728000" indent="-216000">
              <a:spcBef>
                <a:spcPts val="567"/>
              </a:spcBef>
              <a:buClr>
                <a:srgbClr val="000000"/>
              </a:buClr>
              <a:buSzPct val="75000"/>
              <a:buFont typeface="Symbol" charset="2"/>
              <a:buChar char=""/>
            </a:pPr>
            <a:r>
              <a:rPr b="0" lang="pt-BR" sz="2400" strike="noStrike" u="none">
                <a:solidFill>
                  <a:srgbClr val="000000"/>
                </a:solidFill>
                <a:effectLst/>
                <a:uFillTx/>
                <a:latin typeface="Arial"/>
              </a:rPr>
              <a:t>4.º nível de tópicos</a:t>
            </a:r>
            <a:endParaRPr b="0" lang="pt-BR" sz="2400" strike="noStrike" u="none">
              <a:solidFill>
                <a:srgbClr val="000000"/>
              </a:solidFill>
              <a:effectLst/>
              <a:uFillTx/>
              <a:latin typeface="Arial"/>
            </a:endParaRPr>
          </a:p>
          <a:p>
            <a:pPr lvl="4" marL="2160000" indent="-216000">
              <a:spcBef>
                <a:spcPts val="283"/>
              </a:spcBef>
              <a:buClr>
                <a:srgbClr val="000000"/>
              </a:buClr>
              <a:buSzPct val="45000"/>
              <a:buFont typeface="Wingdings" charset="2"/>
              <a:buChar char=""/>
            </a:pPr>
            <a:r>
              <a:rPr b="0" lang="pt-BR" sz="2400" strike="noStrike" u="none">
                <a:solidFill>
                  <a:srgbClr val="000000"/>
                </a:solidFill>
                <a:effectLst/>
                <a:uFillTx/>
                <a:latin typeface="Arial"/>
              </a:rPr>
              <a:t>5.º nível de tópicos</a:t>
            </a:r>
            <a:endParaRPr b="0" lang="pt-BR" sz="2400" strike="noStrike" u="none">
              <a:solidFill>
                <a:srgbClr val="000000"/>
              </a:solidFill>
              <a:effectLst/>
              <a:uFillTx/>
              <a:latin typeface="Arial"/>
            </a:endParaRPr>
          </a:p>
          <a:p>
            <a:pPr lvl="5" marL="2592000" indent="-216000">
              <a:spcBef>
                <a:spcPts val="283"/>
              </a:spcBef>
              <a:buClr>
                <a:srgbClr val="000000"/>
              </a:buClr>
              <a:buSzPct val="45000"/>
              <a:buFont typeface="Wingdings" charset="2"/>
              <a:buChar char=""/>
            </a:pPr>
            <a:r>
              <a:rPr b="0" lang="pt-BR" sz="2400" strike="noStrike" u="none">
                <a:solidFill>
                  <a:srgbClr val="000000"/>
                </a:solidFill>
                <a:effectLst/>
                <a:uFillTx/>
                <a:latin typeface="Arial"/>
              </a:rPr>
              <a:t>6.º nível de tópicos</a:t>
            </a:r>
            <a:endParaRPr b="0" lang="pt-BR" sz="2400" strike="noStrike" u="none">
              <a:solidFill>
                <a:srgbClr val="000000"/>
              </a:solidFill>
              <a:effectLst/>
              <a:uFillTx/>
              <a:latin typeface="Arial"/>
            </a:endParaRPr>
          </a:p>
          <a:p>
            <a:pPr lvl="6" marL="3024000" indent="-216000">
              <a:spcBef>
                <a:spcPts val="283"/>
              </a:spcBef>
              <a:buClr>
                <a:srgbClr val="000000"/>
              </a:buClr>
              <a:buSzPct val="45000"/>
              <a:buFont typeface="Wingdings" charset="2"/>
              <a:buChar char=""/>
            </a:pPr>
            <a:r>
              <a:rPr b="0" lang="pt-BR" sz="2400" strike="noStrike" u="none">
                <a:solidFill>
                  <a:srgbClr val="000000"/>
                </a:solidFill>
                <a:effectLst/>
                <a:uFillTx/>
                <a:latin typeface="Arial"/>
              </a:rPr>
              <a:t>7.º nível de tópicos</a:t>
            </a:r>
            <a:endParaRPr b="0" lang="pt-BR" sz="2400" strike="noStrike" u="none">
              <a:solidFill>
                <a:srgbClr val="000000"/>
              </a:solidFill>
              <a:effectLst/>
              <a:uFillTx/>
              <a:latin typeface="Arial"/>
            </a:endParaRPr>
          </a:p>
        </p:txBody>
      </p:sp>
      <p:sp>
        <p:nvSpPr>
          <p:cNvPr id="42" name="PlaceHolder 6"/>
          <p:cNvSpPr>
            <a:spLocks noGrp="1"/>
          </p:cNvSpPr>
          <p:nvPr>
            <p:ph type="dt" idx="22"/>
          </p:nvPr>
        </p:nvSpPr>
        <p:spPr>
          <a:xfrm>
            <a:off x="457200" y="6356520"/>
            <a:ext cx="2133360" cy="364680"/>
          </a:xfrm>
          <a:prstGeom prst="rect">
            <a:avLst/>
          </a:prstGeom>
          <a:noFill/>
          <a:ln w="0">
            <a:noFill/>
          </a:ln>
        </p:spPr>
        <p:txBody>
          <a:bodyPr lIns="91440" rIns="91440" tIns="45720" bIns="45720" anchor="ctr">
            <a:noAutofit/>
          </a:bodyPr>
          <a:lstStyle>
            <a:lvl1pPr indent="0">
              <a:buNone/>
              <a:defRPr b="0" lang="pt-BR" sz="1400" strike="noStrike" u="none">
                <a:solidFill>
                  <a:srgbClr val="000000"/>
                </a:solidFill>
                <a:effectLst/>
                <a:uFillTx/>
                <a:latin typeface="Times New Roman"/>
              </a:defRPr>
            </a:lvl1pPr>
          </a:lstStyle>
          <a:p>
            <a:pPr indent="0">
              <a:buNone/>
            </a:pPr>
            <a:r>
              <a:rPr b="0" lang="pt-BR" sz="1400" strike="noStrike" u="none">
                <a:solidFill>
                  <a:srgbClr val="000000"/>
                </a:solidFill>
                <a:effectLst/>
                <a:uFillTx/>
                <a:latin typeface="Times New Roman"/>
              </a:rPr>
              <a:t>&lt;data/hora&gt;</a:t>
            </a:r>
            <a:endParaRPr b="0" lang="pt-BR" sz="1400" strike="noStrike" u="none">
              <a:solidFill>
                <a:srgbClr val="000000"/>
              </a:solidFill>
              <a:effectLst/>
              <a:uFillTx/>
              <a:latin typeface="Times New Roman"/>
            </a:endParaRPr>
          </a:p>
        </p:txBody>
      </p:sp>
      <p:sp>
        <p:nvSpPr>
          <p:cNvPr id="43" name="PlaceHolder 7"/>
          <p:cNvSpPr>
            <a:spLocks noGrp="1"/>
          </p:cNvSpPr>
          <p:nvPr>
            <p:ph type="ftr" idx="23"/>
          </p:nvPr>
        </p:nvSpPr>
        <p:spPr>
          <a:xfrm>
            <a:off x="3124080" y="6356520"/>
            <a:ext cx="2895120" cy="364680"/>
          </a:xfrm>
          <a:prstGeom prst="rect">
            <a:avLst/>
          </a:prstGeom>
          <a:noFill/>
          <a:ln w="0">
            <a:noFill/>
          </a:ln>
        </p:spPr>
        <p:txBody>
          <a:bodyPr lIns="91440" rIns="91440" tIns="45720" bIns="45720" anchor="ctr">
            <a:noAutofit/>
          </a:bodyPr>
          <a:lstStyle>
            <a:lvl1pPr indent="0" algn="ctr">
              <a:buNone/>
              <a:defRPr b="0" lang="pt-BR" sz="1400" strike="noStrike" u="none">
                <a:solidFill>
                  <a:srgbClr val="000000"/>
                </a:solidFill>
                <a:effectLst/>
                <a:uFillTx/>
                <a:latin typeface="Times New Roman"/>
              </a:defRPr>
            </a:lvl1pPr>
          </a:lstStyle>
          <a:p>
            <a:pPr indent="0" algn="ctr">
              <a:buNone/>
            </a:pPr>
            <a:r>
              <a:rPr b="0" lang="pt-BR" sz="1400" strike="noStrike" u="none">
                <a:solidFill>
                  <a:srgbClr val="000000"/>
                </a:solidFill>
                <a:effectLst/>
                <a:uFillTx/>
                <a:latin typeface="Times New Roman"/>
              </a:rPr>
              <a:t>&lt;rodapé&gt;</a:t>
            </a:r>
            <a:endParaRPr b="0" lang="pt-BR" sz="1400" strike="noStrike" u="none">
              <a:solidFill>
                <a:srgbClr val="000000"/>
              </a:solidFill>
              <a:effectLst/>
              <a:uFillTx/>
              <a:latin typeface="Times New Roman"/>
            </a:endParaRPr>
          </a:p>
        </p:txBody>
      </p:sp>
      <p:sp>
        <p:nvSpPr>
          <p:cNvPr id="44" name="PlaceHolder 8"/>
          <p:cNvSpPr>
            <a:spLocks noGrp="1"/>
          </p:cNvSpPr>
          <p:nvPr>
            <p:ph type="sldNum" idx="24"/>
          </p:nvPr>
        </p:nvSpPr>
        <p:spPr>
          <a:xfrm>
            <a:off x="6553080" y="635652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8ECD67B9-E17A-4FB3-82C9-5522E9A1CE38}" type="slidenum">
              <a:rPr b="0" lang="en-US" sz="1200" strike="noStrike" u="none">
                <a:solidFill>
                  <a:srgbClr val="888888"/>
                </a:solidFill>
                <a:effectLst/>
                <a:uFillTx/>
                <a:latin typeface="Calibri"/>
                <a:ea typeface="Calibri"/>
              </a:rPr>
              <a:t>&lt;número&gt;</a:t>
            </a:fld>
            <a:endParaRPr b="0" lang="pt-BR" sz="1200" strike="noStrike" u="none">
              <a:solidFill>
                <a:srgbClr val="000000"/>
              </a:solidFill>
              <a:effectLst/>
              <a:uFillTx/>
              <a:latin typeface="Times New Roman"/>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_ONLY">
    <p:bg>
      <p:bgPr>
        <a:solidFill>
          <a:schemeClr val="lt1"/>
        </a:solidFill>
      </p:bgPr>
    </p:bg>
    <p:spTree>
      <p:nvGrpSpPr>
        <p:cNvPr id="1" name=""/>
        <p:cNvGrpSpPr/>
        <p:nvPr/>
      </p:nvGrpSpPr>
      <p:grpSpPr>
        <a:xfrm>
          <a:off x="0" y="0"/>
          <a:ext cx="0" cy="0"/>
          <a:chOff x="0" y="0"/>
          <a:chExt cx="0" cy="0"/>
        </a:xfrm>
      </p:grpSpPr>
      <p:sp>
        <p:nvSpPr>
          <p:cNvPr id="45" name="PlaceHolder 1"/>
          <p:cNvSpPr>
            <a:spLocks noGrp="1"/>
          </p:cNvSpPr>
          <p:nvPr>
            <p:ph type="title"/>
          </p:nvPr>
        </p:nvSpPr>
        <p:spPr>
          <a:xfrm>
            <a:off x="457200" y="274680"/>
            <a:ext cx="8229240" cy="1142640"/>
          </a:xfrm>
          <a:prstGeom prst="rect">
            <a:avLst/>
          </a:prstGeom>
          <a:noFill/>
          <a:ln w="0">
            <a:noFill/>
          </a:ln>
        </p:spPr>
        <p:txBody>
          <a:bodyPr lIns="91440" rIns="91440" tIns="45720" bIns="45720" anchor="ctr">
            <a:normAutofit fontScale="85000" lnSpcReduction="9999"/>
          </a:bodyPr>
          <a:p>
            <a:pPr indent="0">
              <a:buNone/>
            </a:pPr>
            <a:r>
              <a:rPr b="0" lang="pt-BR" sz="4400" strike="noStrike" u="none">
                <a:solidFill>
                  <a:srgbClr val="000000"/>
                </a:solidFill>
                <a:effectLst/>
                <a:uFillTx/>
                <a:latin typeface="Arial"/>
              </a:rPr>
              <a:t>Clique para editar o formato do texto do título</a:t>
            </a:r>
            <a:endParaRPr b="0" lang="pt-BR" sz="4400" strike="noStrike" u="none">
              <a:solidFill>
                <a:srgbClr val="000000"/>
              </a:solidFill>
              <a:effectLst/>
              <a:uFillTx/>
              <a:latin typeface="Arial"/>
            </a:endParaRPr>
          </a:p>
        </p:txBody>
      </p:sp>
      <p:sp>
        <p:nvSpPr>
          <p:cNvPr id="46" name="PlaceHolder 2"/>
          <p:cNvSpPr>
            <a:spLocks noGrp="1"/>
          </p:cNvSpPr>
          <p:nvPr>
            <p:ph type="dt" idx="25"/>
          </p:nvPr>
        </p:nvSpPr>
        <p:spPr>
          <a:xfrm>
            <a:off x="457200" y="6356520"/>
            <a:ext cx="2133360" cy="364680"/>
          </a:xfrm>
          <a:prstGeom prst="rect">
            <a:avLst/>
          </a:prstGeom>
          <a:noFill/>
          <a:ln w="0">
            <a:noFill/>
          </a:ln>
        </p:spPr>
        <p:txBody>
          <a:bodyPr lIns="91440" rIns="91440" tIns="45720" bIns="45720" anchor="ctr">
            <a:noAutofit/>
          </a:bodyPr>
          <a:lstStyle>
            <a:lvl1pPr indent="0">
              <a:buNone/>
              <a:defRPr b="0" lang="pt-BR" sz="1400" strike="noStrike" u="none">
                <a:solidFill>
                  <a:srgbClr val="000000"/>
                </a:solidFill>
                <a:effectLst/>
                <a:uFillTx/>
                <a:latin typeface="Times New Roman"/>
              </a:defRPr>
            </a:lvl1pPr>
          </a:lstStyle>
          <a:p>
            <a:pPr indent="0">
              <a:buNone/>
            </a:pPr>
            <a:r>
              <a:rPr b="0" lang="pt-BR" sz="1400" strike="noStrike" u="none">
                <a:solidFill>
                  <a:srgbClr val="000000"/>
                </a:solidFill>
                <a:effectLst/>
                <a:uFillTx/>
                <a:latin typeface="Times New Roman"/>
              </a:rPr>
              <a:t>&lt;data/hora&gt;</a:t>
            </a:r>
            <a:endParaRPr b="0" lang="pt-BR" sz="1400" strike="noStrike" u="none">
              <a:solidFill>
                <a:srgbClr val="000000"/>
              </a:solidFill>
              <a:effectLst/>
              <a:uFillTx/>
              <a:latin typeface="Times New Roman"/>
            </a:endParaRPr>
          </a:p>
        </p:txBody>
      </p:sp>
      <p:sp>
        <p:nvSpPr>
          <p:cNvPr id="47" name="PlaceHolder 3"/>
          <p:cNvSpPr>
            <a:spLocks noGrp="1"/>
          </p:cNvSpPr>
          <p:nvPr>
            <p:ph type="ftr" idx="26"/>
          </p:nvPr>
        </p:nvSpPr>
        <p:spPr>
          <a:xfrm>
            <a:off x="3124080" y="6356520"/>
            <a:ext cx="2895120" cy="364680"/>
          </a:xfrm>
          <a:prstGeom prst="rect">
            <a:avLst/>
          </a:prstGeom>
          <a:noFill/>
          <a:ln w="0">
            <a:noFill/>
          </a:ln>
        </p:spPr>
        <p:txBody>
          <a:bodyPr lIns="91440" rIns="91440" tIns="45720" bIns="45720" anchor="ctr">
            <a:noAutofit/>
          </a:bodyPr>
          <a:lstStyle>
            <a:lvl1pPr indent="0" algn="ctr">
              <a:buNone/>
              <a:defRPr b="0" lang="pt-BR" sz="1400" strike="noStrike" u="none">
                <a:solidFill>
                  <a:srgbClr val="000000"/>
                </a:solidFill>
                <a:effectLst/>
                <a:uFillTx/>
                <a:latin typeface="Times New Roman"/>
              </a:defRPr>
            </a:lvl1pPr>
          </a:lstStyle>
          <a:p>
            <a:pPr indent="0" algn="ctr">
              <a:buNone/>
            </a:pPr>
            <a:r>
              <a:rPr b="0" lang="pt-BR" sz="1400" strike="noStrike" u="none">
                <a:solidFill>
                  <a:srgbClr val="000000"/>
                </a:solidFill>
                <a:effectLst/>
                <a:uFillTx/>
                <a:latin typeface="Times New Roman"/>
              </a:rPr>
              <a:t>&lt;rodapé&gt;</a:t>
            </a:r>
            <a:endParaRPr b="0" lang="pt-BR" sz="1400" strike="noStrike" u="none">
              <a:solidFill>
                <a:srgbClr val="000000"/>
              </a:solidFill>
              <a:effectLst/>
              <a:uFillTx/>
              <a:latin typeface="Times New Roman"/>
            </a:endParaRPr>
          </a:p>
        </p:txBody>
      </p:sp>
      <p:sp>
        <p:nvSpPr>
          <p:cNvPr id="48" name="PlaceHolder 4"/>
          <p:cNvSpPr>
            <a:spLocks noGrp="1"/>
          </p:cNvSpPr>
          <p:nvPr>
            <p:ph type="sldNum" idx="27"/>
          </p:nvPr>
        </p:nvSpPr>
        <p:spPr>
          <a:xfrm>
            <a:off x="6553080" y="635652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D8FEC563-46AC-497D-9B36-43158F531F56}" type="slidenum">
              <a:rPr b="0" lang="en-US" sz="1200" strike="noStrike" u="none">
                <a:solidFill>
                  <a:srgbClr val="888888"/>
                </a:solidFill>
                <a:effectLst/>
                <a:uFillTx/>
                <a:latin typeface="Calibri"/>
                <a:ea typeface="Calibri"/>
              </a:rPr>
              <a:t>&lt;número&gt;</a:t>
            </a:fld>
            <a:endParaRPr b="0" lang="pt-BR" sz="1200" strike="noStrike" u="none">
              <a:solidFill>
                <a:srgbClr val="000000"/>
              </a:solidFill>
              <a:effectLst/>
              <a:uFillTx/>
              <a:latin typeface="Times New Roman"/>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OBJECT_WITH_CAPTION_TEXT">
    <p:bg>
      <p:bgPr>
        <a:solidFill>
          <a:schemeClr val="lt1"/>
        </a:solidFill>
      </p:bgPr>
    </p:bg>
    <p:spTree>
      <p:nvGrpSpPr>
        <p:cNvPr id="1" name=""/>
        <p:cNvGrpSpPr/>
        <p:nvPr/>
      </p:nvGrpSpPr>
      <p:grpSpPr>
        <a:xfrm>
          <a:off x="0" y="0"/>
          <a:ext cx="0" cy="0"/>
          <a:chOff x="0" y="0"/>
          <a:chExt cx="0" cy="0"/>
        </a:xfrm>
      </p:grpSpPr>
      <p:sp>
        <p:nvSpPr>
          <p:cNvPr id="49" name="PlaceHolder 1"/>
          <p:cNvSpPr>
            <a:spLocks noGrp="1"/>
          </p:cNvSpPr>
          <p:nvPr>
            <p:ph type="title"/>
          </p:nvPr>
        </p:nvSpPr>
        <p:spPr>
          <a:xfrm>
            <a:off x="457200" y="272880"/>
            <a:ext cx="3007800" cy="1161720"/>
          </a:xfrm>
          <a:prstGeom prst="rect">
            <a:avLst/>
          </a:prstGeom>
          <a:noFill/>
          <a:ln w="0">
            <a:noFill/>
          </a:ln>
        </p:spPr>
        <p:txBody>
          <a:bodyPr lIns="91440" rIns="91440" tIns="45720" bIns="45720" anchor="b">
            <a:normAutofit/>
          </a:bodyPr>
          <a:p>
            <a:pPr indent="0">
              <a:buNone/>
            </a:pPr>
            <a:r>
              <a:rPr b="0" lang="pt-BR" sz="2000" strike="noStrike" u="none">
                <a:solidFill>
                  <a:srgbClr val="000000"/>
                </a:solidFill>
                <a:effectLst/>
                <a:uFillTx/>
                <a:latin typeface="Arial"/>
              </a:rPr>
              <a:t>Clique para editar o formato do texto do título</a:t>
            </a:r>
            <a:endParaRPr b="0" lang="pt-BR" sz="2000" strike="noStrike" u="none">
              <a:solidFill>
                <a:srgbClr val="000000"/>
              </a:solidFill>
              <a:effectLst/>
              <a:uFillTx/>
              <a:latin typeface="Arial"/>
            </a:endParaRPr>
          </a:p>
        </p:txBody>
      </p:sp>
      <p:sp>
        <p:nvSpPr>
          <p:cNvPr id="50" name="PlaceHolder 2"/>
          <p:cNvSpPr>
            <a:spLocks noGrp="1"/>
          </p:cNvSpPr>
          <p:nvPr>
            <p:ph type="body"/>
          </p:nvPr>
        </p:nvSpPr>
        <p:spPr>
          <a:xfrm>
            <a:off x="3575160" y="272880"/>
            <a:ext cx="5111280" cy="5852880"/>
          </a:xfrm>
          <a:prstGeom prst="rect">
            <a:avLst/>
          </a:prstGeom>
          <a:noFill/>
          <a:ln w="0">
            <a:noFill/>
          </a:ln>
        </p:spPr>
        <p:txBody>
          <a:bodyPr lIns="91440" rIns="91440" tIns="45720" bIns="45720" anchor="t">
            <a:normAutofit fontScale="92500" lnSpcReduction="9999"/>
          </a:bodyPr>
          <a:p>
            <a:pPr marL="432000" indent="-324000">
              <a:spcBef>
                <a:spcPts val="1417"/>
              </a:spcBef>
              <a:buClr>
                <a:srgbClr val="000000"/>
              </a:buClr>
              <a:buSzPct val="45000"/>
              <a:buFont typeface="Wingdings" charset="2"/>
              <a:buChar char=""/>
            </a:pPr>
            <a:r>
              <a:rPr b="0" lang="pt-BR" sz="3200" strike="noStrike" u="none">
                <a:solidFill>
                  <a:srgbClr val="000000"/>
                </a:solidFill>
                <a:effectLst/>
                <a:uFillTx/>
                <a:latin typeface="Arial"/>
              </a:rPr>
              <a:t>Clique para editar o formato de texto dos tópicos</a:t>
            </a:r>
            <a:endParaRPr b="0" lang="pt-BR" sz="3200" strike="noStrike" u="none">
              <a:solidFill>
                <a:srgbClr val="000000"/>
              </a:solidFill>
              <a:effectLst/>
              <a:uFillTx/>
              <a:latin typeface="Arial"/>
            </a:endParaRPr>
          </a:p>
          <a:p>
            <a:pPr lvl="1" marL="864000" indent="-324000">
              <a:spcBef>
                <a:spcPts val="1134"/>
              </a:spcBef>
              <a:buClr>
                <a:srgbClr val="000000"/>
              </a:buClr>
              <a:buSzPct val="75000"/>
              <a:buFont typeface="Symbol" charset="2"/>
              <a:buChar char=""/>
            </a:pPr>
            <a:r>
              <a:rPr b="0" lang="pt-BR" sz="3200" strike="noStrike" u="none">
                <a:solidFill>
                  <a:srgbClr val="000000"/>
                </a:solidFill>
                <a:effectLst/>
                <a:uFillTx/>
                <a:latin typeface="Arial"/>
              </a:rPr>
              <a:t>2.º nível de tópicos</a:t>
            </a:r>
            <a:endParaRPr b="0" lang="pt-BR" sz="3200" strike="noStrike" u="none">
              <a:solidFill>
                <a:srgbClr val="000000"/>
              </a:solidFill>
              <a:effectLst/>
              <a:uFillTx/>
              <a:latin typeface="Arial"/>
            </a:endParaRPr>
          </a:p>
          <a:p>
            <a:pPr lvl="2" marL="1296000" indent="-288000">
              <a:spcBef>
                <a:spcPts val="850"/>
              </a:spcBef>
              <a:buClr>
                <a:srgbClr val="000000"/>
              </a:buClr>
              <a:buSzPct val="45000"/>
              <a:buFont typeface="Wingdings" charset="2"/>
              <a:buChar char=""/>
            </a:pPr>
            <a:r>
              <a:rPr b="0" lang="pt-BR" sz="3200" strike="noStrike" u="none">
                <a:solidFill>
                  <a:srgbClr val="000000"/>
                </a:solidFill>
                <a:effectLst/>
                <a:uFillTx/>
                <a:latin typeface="Arial"/>
              </a:rPr>
              <a:t>3.º nível de tópicos</a:t>
            </a:r>
            <a:endParaRPr b="0" lang="pt-BR" sz="3200" strike="noStrike" u="none">
              <a:solidFill>
                <a:srgbClr val="000000"/>
              </a:solidFill>
              <a:effectLst/>
              <a:uFillTx/>
              <a:latin typeface="Arial"/>
            </a:endParaRPr>
          </a:p>
          <a:p>
            <a:pPr lvl="3" marL="1728000" indent="-216000">
              <a:spcBef>
                <a:spcPts val="567"/>
              </a:spcBef>
              <a:buClr>
                <a:srgbClr val="000000"/>
              </a:buClr>
              <a:buSzPct val="75000"/>
              <a:buFont typeface="Symbol" charset="2"/>
              <a:buChar char=""/>
            </a:pPr>
            <a:r>
              <a:rPr b="0" lang="pt-BR" sz="3200" strike="noStrike" u="none">
                <a:solidFill>
                  <a:srgbClr val="000000"/>
                </a:solidFill>
                <a:effectLst/>
                <a:uFillTx/>
                <a:latin typeface="Arial"/>
              </a:rPr>
              <a:t>4.º nível de tópicos</a:t>
            </a:r>
            <a:endParaRPr b="0" lang="pt-BR" sz="3200" strike="noStrike" u="none">
              <a:solidFill>
                <a:srgbClr val="000000"/>
              </a:solidFill>
              <a:effectLst/>
              <a:uFillTx/>
              <a:latin typeface="Arial"/>
            </a:endParaRPr>
          </a:p>
          <a:p>
            <a:pPr lvl="4" marL="2160000" indent="-216000">
              <a:spcBef>
                <a:spcPts val="283"/>
              </a:spcBef>
              <a:buClr>
                <a:srgbClr val="000000"/>
              </a:buClr>
              <a:buSzPct val="45000"/>
              <a:buFont typeface="Wingdings" charset="2"/>
              <a:buChar char=""/>
            </a:pPr>
            <a:r>
              <a:rPr b="0" lang="pt-BR" sz="3200" strike="noStrike" u="none">
                <a:solidFill>
                  <a:srgbClr val="000000"/>
                </a:solidFill>
                <a:effectLst/>
                <a:uFillTx/>
                <a:latin typeface="Arial"/>
              </a:rPr>
              <a:t>5.º nível de tópicos</a:t>
            </a:r>
            <a:endParaRPr b="0" lang="pt-BR" sz="3200" strike="noStrike" u="none">
              <a:solidFill>
                <a:srgbClr val="000000"/>
              </a:solidFill>
              <a:effectLst/>
              <a:uFillTx/>
              <a:latin typeface="Arial"/>
            </a:endParaRPr>
          </a:p>
          <a:p>
            <a:pPr lvl="5" marL="2592000" indent="-216000">
              <a:spcBef>
                <a:spcPts val="283"/>
              </a:spcBef>
              <a:buClr>
                <a:srgbClr val="000000"/>
              </a:buClr>
              <a:buSzPct val="45000"/>
              <a:buFont typeface="Wingdings" charset="2"/>
              <a:buChar char=""/>
            </a:pPr>
            <a:r>
              <a:rPr b="0" lang="pt-BR" sz="3200" strike="noStrike" u="none">
                <a:solidFill>
                  <a:srgbClr val="000000"/>
                </a:solidFill>
                <a:effectLst/>
                <a:uFillTx/>
                <a:latin typeface="Arial"/>
              </a:rPr>
              <a:t>6.º nível de tópicos</a:t>
            </a:r>
            <a:endParaRPr b="0" lang="pt-BR" sz="3200" strike="noStrike" u="none">
              <a:solidFill>
                <a:srgbClr val="000000"/>
              </a:solidFill>
              <a:effectLst/>
              <a:uFillTx/>
              <a:latin typeface="Arial"/>
            </a:endParaRPr>
          </a:p>
          <a:p>
            <a:pPr lvl="6" marL="3024000" indent="-216000">
              <a:spcBef>
                <a:spcPts val="283"/>
              </a:spcBef>
              <a:buClr>
                <a:srgbClr val="000000"/>
              </a:buClr>
              <a:buSzPct val="45000"/>
              <a:buFont typeface="Wingdings" charset="2"/>
              <a:buChar char=""/>
            </a:pPr>
            <a:r>
              <a:rPr b="0" lang="pt-BR" sz="3200" strike="noStrike" u="none">
                <a:solidFill>
                  <a:srgbClr val="000000"/>
                </a:solidFill>
                <a:effectLst/>
                <a:uFillTx/>
                <a:latin typeface="Arial"/>
              </a:rPr>
              <a:t>7.º nível de tópicos</a:t>
            </a:r>
            <a:endParaRPr b="0" lang="pt-BR" sz="3200" strike="noStrike" u="none">
              <a:solidFill>
                <a:srgbClr val="000000"/>
              </a:solidFill>
              <a:effectLst/>
              <a:uFillTx/>
              <a:latin typeface="Arial"/>
            </a:endParaRPr>
          </a:p>
        </p:txBody>
      </p:sp>
      <p:sp>
        <p:nvSpPr>
          <p:cNvPr id="51" name="PlaceHolder 3"/>
          <p:cNvSpPr>
            <a:spLocks noGrp="1"/>
          </p:cNvSpPr>
          <p:nvPr>
            <p:ph type="body"/>
          </p:nvPr>
        </p:nvSpPr>
        <p:spPr>
          <a:xfrm>
            <a:off x="457200" y="1434960"/>
            <a:ext cx="3007800" cy="4690800"/>
          </a:xfrm>
          <a:prstGeom prst="rect">
            <a:avLst/>
          </a:prstGeom>
          <a:noFill/>
          <a:ln w="0">
            <a:noFill/>
          </a:ln>
        </p:spPr>
        <p:txBody>
          <a:bodyPr lIns="91440" rIns="91440" tIns="45720" bIns="45720" anchor="t">
            <a:normAutofit fontScale="70000" lnSpcReduction="19999"/>
          </a:bodyPr>
          <a:p>
            <a:pPr marL="432000" indent="-324000">
              <a:spcBef>
                <a:spcPts val="1417"/>
              </a:spcBef>
              <a:buClr>
                <a:srgbClr val="000000"/>
              </a:buClr>
              <a:buSzPct val="45000"/>
              <a:buFont typeface="Wingdings" charset="2"/>
              <a:buChar char=""/>
            </a:pPr>
            <a:r>
              <a:rPr b="0" lang="pt-BR" sz="1400" strike="noStrike" u="none">
                <a:solidFill>
                  <a:srgbClr val="000000"/>
                </a:solidFill>
                <a:effectLst/>
                <a:uFillTx/>
                <a:latin typeface="Arial"/>
              </a:rPr>
              <a:t>Clique para editar o formato de texto dos tópicos</a:t>
            </a:r>
            <a:endParaRPr b="0" lang="pt-BR" sz="1400" strike="noStrike" u="none">
              <a:solidFill>
                <a:srgbClr val="000000"/>
              </a:solidFill>
              <a:effectLst/>
              <a:uFillTx/>
              <a:latin typeface="Arial"/>
            </a:endParaRPr>
          </a:p>
          <a:p>
            <a:pPr lvl="1" marL="864000" indent="-324000">
              <a:spcBef>
                <a:spcPts val="1134"/>
              </a:spcBef>
              <a:buClr>
                <a:srgbClr val="000000"/>
              </a:buClr>
              <a:buSzPct val="75000"/>
              <a:buFont typeface="Symbol" charset="2"/>
              <a:buChar char=""/>
            </a:pPr>
            <a:r>
              <a:rPr b="0" lang="pt-BR" sz="1400" strike="noStrike" u="none">
                <a:solidFill>
                  <a:srgbClr val="000000"/>
                </a:solidFill>
                <a:effectLst/>
                <a:uFillTx/>
                <a:latin typeface="Arial"/>
              </a:rPr>
              <a:t>2.º nível de tópicos</a:t>
            </a:r>
            <a:endParaRPr b="0" lang="pt-BR" sz="1400" strike="noStrike" u="none">
              <a:solidFill>
                <a:srgbClr val="000000"/>
              </a:solidFill>
              <a:effectLst/>
              <a:uFillTx/>
              <a:latin typeface="Arial"/>
            </a:endParaRPr>
          </a:p>
          <a:p>
            <a:pPr lvl="2" marL="1296000" indent="-288000">
              <a:spcBef>
                <a:spcPts val="850"/>
              </a:spcBef>
              <a:buClr>
                <a:srgbClr val="000000"/>
              </a:buClr>
              <a:buSzPct val="45000"/>
              <a:buFont typeface="Wingdings" charset="2"/>
              <a:buChar char=""/>
            </a:pPr>
            <a:r>
              <a:rPr b="0" lang="pt-BR" sz="1400" strike="noStrike" u="none">
                <a:solidFill>
                  <a:srgbClr val="000000"/>
                </a:solidFill>
                <a:effectLst/>
                <a:uFillTx/>
                <a:latin typeface="Arial"/>
              </a:rPr>
              <a:t>3.º nível de tópicos</a:t>
            </a:r>
            <a:endParaRPr b="0" lang="pt-BR" sz="1400" strike="noStrike" u="none">
              <a:solidFill>
                <a:srgbClr val="000000"/>
              </a:solidFill>
              <a:effectLst/>
              <a:uFillTx/>
              <a:latin typeface="Arial"/>
            </a:endParaRPr>
          </a:p>
          <a:p>
            <a:pPr lvl="3" marL="1728000" indent="-216000">
              <a:spcBef>
                <a:spcPts val="567"/>
              </a:spcBef>
              <a:buClr>
                <a:srgbClr val="000000"/>
              </a:buClr>
              <a:buSzPct val="75000"/>
              <a:buFont typeface="Symbol" charset="2"/>
              <a:buChar char=""/>
            </a:pPr>
            <a:r>
              <a:rPr b="0" lang="pt-BR" sz="1400" strike="noStrike" u="none">
                <a:solidFill>
                  <a:srgbClr val="000000"/>
                </a:solidFill>
                <a:effectLst/>
                <a:uFillTx/>
                <a:latin typeface="Arial"/>
              </a:rPr>
              <a:t>4.º nível de tópicos</a:t>
            </a:r>
            <a:endParaRPr b="0" lang="pt-BR" sz="1400" strike="noStrike" u="none">
              <a:solidFill>
                <a:srgbClr val="000000"/>
              </a:solidFill>
              <a:effectLst/>
              <a:uFillTx/>
              <a:latin typeface="Arial"/>
            </a:endParaRPr>
          </a:p>
          <a:p>
            <a:pPr lvl="4" marL="2160000" indent="-216000">
              <a:spcBef>
                <a:spcPts val="283"/>
              </a:spcBef>
              <a:buClr>
                <a:srgbClr val="000000"/>
              </a:buClr>
              <a:buSzPct val="45000"/>
              <a:buFont typeface="Wingdings" charset="2"/>
              <a:buChar char=""/>
            </a:pPr>
            <a:r>
              <a:rPr b="0" lang="pt-BR" sz="1400" strike="noStrike" u="none">
                <a:solidFill>
                  <a:srgbClr val="000000"/>
                </a:solidFill>
                <a:effectLst/>
                <a:uFillTx/>
                <a:latin typeface="Arial"/>
              </a:rPr>
              <a:t>5.º nível de tópicos</a:t>
            </a:r>
            <a:endParaRPr b="0" lang="pt-BR" sz="1400" strike="noStrike" u="none">
              <a:solidFill>
                <a:srgbClr val="000000"/>
              </a:solidFill>
              <a:effectLst/>
              <a:uFillTx/>
              <a:latin typeface="Arial"/>
            </a:endParaRPr>
          </a:p>
          <a:p>
            <a:pPr lvl="5" marL="2592000" indent="-216000">
              <a:spcBef>
                <a:spcPts val="283"/>
              </a:spcBef>
              <a:buClr>
                <a:srgbClr val="000000"/>
              </a:buClr>
              <a:buSzPct val="45000"/>
              <a:buFont typeface="Wingdings" charset="2"/>
              <a:buChar char=""/>
            </a:pPr>
            <a:r>
              <a:rPr b="0" lang="pt-BR" sz="1400" strike="noStrike" u="none">
                <a:solidFill>
                  <a:srgbClr val="000000"/>
                </a:solidFill>
                <a:effectLst/>
                <a:uFillTx/>
                <a:latin typeface="Arial"/>
              </a:rPr>
              <a:t>6.º nível de tópicos</a:t>
            </a:r>
            <a:endParaRPr b="0" lang="pt-BR" sz="1400" strike="noStrike" u="none">
              <a:solidFill>
                <a:srgbClr val="000000"/>
              </a:solidFill>
              <a:effectLst/>
              <a:uFillTx/>
              <a:latin typeface="Arial"/>
            </a:endParaRPr>
          </a:p>
          <a:p>
            <a:pPr lvl="6" marL="3024000" indent="-216000">
              <a:spcBef>
                <a:spcPts val="283"/>
              </a:spcBef>
              <a:buClr>
                <a:srgbClr val="000000"/>
              </a:buClr>
              <a:buSzPct val="45000"/>
              <a:buFont typeface="Wingdings" charset="2"/>
              <a:buChar char=""/>
            </a:pPr>
            <a:r>
              <a:rPr b="0" lang="pt-BR" sz="1400" strike="noStrike" u="none">
                <a:solidFill>
                  <a:srgbClr val="000000"/>
                </a:solidFill>
                <a:effectLst/>
                <a:uFillTx/>
                <a:latin typeface="Arial"/>
              </a:rPr>
              <a:t>7.º nível de tópicos</a:t>
            </a:r>
            <a:endParaRPr b="0" lang="pt-BR" sz="1400" strike="noStrike" u="none">
              <a:solidFill>
                <a:srgbClr val="000000"/>
              </a:solidFill>
              <a:effectLst/>
              <a:uFillTx/>
              <a:latin typeface="Arial"/>
            </a:endParaRPr>
          </a:p>
        </p:txBody>
      </p:sp>
      <p:sp>
        <p:nvSpPr>
          <p:cNvPr id="52" name="PlaceHolder 4"/>
          <p:cNvSpPr>
            <a:spLocks noGrp="1"/>
          </p:cNvSpPr>
          <p:nvPr>
            <p:ph type="dt" idx="28"/>
          </p:nvPr>
        </p:nvSpPr>
        <p:spPr>
          <a:xfrm>
            <a:off x="457200" y="6356520"/>
            <a:ext cx="2133360" cy="364680"/>
          </a:xfrm>
          <a:prstGeom prst="rect">
            <a:avLst/>
          </a:prstGeom>
          <a:noFill/>
          <a:ln w="0">
            <a:noFill/>
          </a:ln>
        </p:spPr>
        <p:txBody>
          <a:bodyPr lIns="91440" rIns="91440" tIns="45720" bIns="45720" anchor="ctr">
            <a:noAutofit/>
          </a:bodyPr>
          <a:lstStyle>
            <a:lvl1pPr indent="0">
              <a:buNone/>
              <a:defRPr b="0" lang="pt-BR" sz="1400" strike="noStrike" u="none">
                <a:solidFill>
                  <a:srgbClr val="000000"/>
                </a:solidFill>
                <a:effectLst/>
                <a:uFillTx/>
                <a:latin typeface="Times New Roman"/>
              </a:defRPr>
            </a:lvl1pPr>
          </a:lstStyle>
          <a:p>
            <a:pPr indent="0">
              <a:buNone/>
            </a:pPr>
            <a:r>
              <a:rPr b="0" lang="pt-BR" sz="1400" strike="noStrike" u="none">
                <a:solidFill>
                  <a:srgbClr val="000000"/>
                </a:solidFill>
                <a:effectLst/>
                <a:uFillTx/>
                <a:latin typeface="Times New Roman"/>
              </a:rPr>
              <a:t>&lt;data/hora&gt;</a:t>
            </a:r>
            <a:endParaRPr b="0" lang="pt-BR" sz="1400" strike="noStrike" u="none">
              <a:solidFill>
                <a:srgbClr val="000000"/>
              </a:solidFill>
              <a:effectLst/>
              <a:uFillTx/>
              <a:latin typeface="Times New Roman"/>
            </a:endParaRPr>
          </a:p>
        </p:txBody>
      </p:sp>
      <p:sp>
        <p:nvSpPr>
          <p:cNvPr id="53" name="PlaceHolder 5"/>
          <p:cNvSpPr>
            <a:spLocks noGrp="1"/>
          </p:cNvSpPr>
          <p:nvPr>
            <p:ph type="ftr" idx="29"/>
          </p:nvPr>
        </p:nvSpPr>
        <p:spPr>
          <a:xfrm>
            <a:off x="3124080" y="6356520"/>
            <a:ext cx="2895120" cy="364680"/>
          </a:xfrm>
          <a:prstGeom prst="rect">
            <a:avLst/>
          </a:prstGeom>
          <a:noFill/>
          <a:ln w="0">
            <a:noFill/>
          </a:ln>
        </p:spPr>
        <p:txBody>
          <a:bodyPr lIns="91440" rIns="91440" tIns="45720" bIns="45720" anchor="ctr">
            <a:noAutofit/>
          </a:bodyPr>
          <a:lstStyle>
            <a:lvl1pPr indent="0" algn="ctr">
              <a:buNone/>
              <a:defRPr b="0" lang="pt-BR" sz="1400" strike="noStrike" u="none">
                <a:solidFill>
                  <a:srgbClr val="000000"/>
                </a:solidFill>
                <a:effectLst/>
                <a:uFillTx/>
                <a:latin typeface="Times New Roman"/>
              </a:defRPr>
            </a:lvl1pPr>
          </a:lstStyle>
          <a:p>
            <a:pPr indent="0" algn="ctr">
              <a:buNone/>
            </a:pPr>
            <a:r>
              <a:rPr b="0" lang="pt-BR" sz="1400" strike="noStrike" u="none">
                <a:solidFill>
                  <a:srgbClr val="000000"/>
                </a:solidFill>
                <a:effectLst/>
                <a:uFillTx/>
                <a:latin typeface="Times New Roman"/>
              </a:rPr>
              <a:t>&lt;rodapé&gt;</a:t>
            </a:r>
            <a:endParaRPr b="0" lang="pt-BR" sz="1400" strike="noStrike" u="none">
              <a:solidFill>
                <a:srgbClr val="000000"/>
              </a:solidFill>
              <a:effectLst/>
              <a:uFillTx/>
              <a:latin typeface="Times New Roman"/>
            </a:endParaRPr>
          </a:p>
        </p:txBody>
      </p:sp>
      <p:sp>
        <p:nvSpPr>
          <p:cNvPr id="54" name="PlaceHolder 6"/>
          <p:cNvSpPr>
            <a:spLocks noGrp="1"/>
          </p:cNvSpPr>
          <p:nvPr>
            <p:ph type="sldNum" idx="30"/>
          </p:nvPr>
        </p:nvSpPr>
        <p:spPr>
          <a:xfrm>
            <a:off x="6553080" y="635652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B61B5F06-E5B7-4D26-8097-56F8747B2855}" type="slidenum">
              <a:rPr b="0" lang="en-US" sz="1200" strike="noStrike" u="none">
                <a:solidFill>
                  <a:srgbClr val="888888"/>
                </a:solidFill>
                <a:effectLst/>
                <a:uFillTx/>
                <a:latin typeface="Calibri"/>
                <a:ea typeface="Calibri"/>
              </a:rPr>
              <a:t>&lt;número&gt;</a:t>
            </a:fld>
            <a:endParaRPr b="0" lang="pt-BR" sz="1200" strike="noStrike" u="none">
              <a:solidFill>
                <a:srgbClr val="000000"/>
              </a:solidFill>
              <a:effectLst/>
              <a:uFillTx/>
              <a:latin typeface="Times New Roman"/>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PICTURE_WITH_CAPTION_TEXT">
    <p:bg>
      <p:bgPr>
        <a:solidFill>
          <a:schemeClr val="lt1"/>
        </a:solidFill>
      </p:bgPr>
    </p:bg>
    <p:spTree>
      <p:nvGrpSpPr>
        <p:cNvPr id="1" name=""/>
        <p:cNvGrpSpPr/>
        <p:nvPr/>
      </p:nvGrpSpPr>
      <p:grpSpPr>
        <a:xfrm>
          <a:off x="0" y="0"/>
          <a:ext cx="0" cy="0"/>
          <a:chOff x="0" y="0"/>
          <a:chExt cx="0" cy="0"/>
        </a:xfrm>
      </p:grpSpPr>
      <p:sp>
        <p:nvSpPr>
          <p:cNvPr id="55" name="PlaceHolder 1"/>
          <p:cNvSpPr>
            <a:spLocks noGrp="1"/>
          </p:cNvSpPr>
          <p:nvPr>
            <p:ph type="title"/>
          </p:nvPr>
        </p:nvSpPr>
        <p:spPr>
          <a:xfrm>
            <a:off x="1792440" y="4800600"/>
            <a:ext cx="5486040" cy="566280"/>
          </a:xfrm>
          <a:prstGeom prst="rect">
            <a:avLst/>
          </a:prstGeom>
          <a:noFill/>
          <a:ln w="0">
            <a:noFill/>
          </a:ln>
        </p:spPr>
        <p:txBody>
          <a:bodyPr lIns="91440" rIns="91440" tIns="45720" bIns="45720" anchor="b">
            <a:normAutofit/>
          </a:bodyPr>
          <a:p>
            <a:pPr indent="0">
              <a:buNone/>
            </a:pPr>
            <a:r>
              <a:rPr b="0" lang="pt-BR" sz="2000" strike="noStrike" u="none">
                <a:solidFill>
                  <a:srgbClr val="000000"/>
                </a:solidFill>
                <a:effectLst/>
                <a:uFillTx/>
                <a:latin typeface="Arial"/>
              </a:rPr>
              <a:t>Clique para editar o formato do texto do título</a:t>
            </a:r>
            <a:endParaRPr b="0" lang="pt-BR" sz="2000" strike="noStrike" u="none">
              <a:solidFill>
                <a:srgbClr val="000000"/>
              </a:solidFill>
              <a:effectLst/>
              <a:uFillTx/>
              <a:latin typeface="Arial"/>
            </a:endParaRPr>
          </a:p>
        </p:txBody>
      </p:sp>
      <p:sp>
        <p:nvSpPr>
          <p:cNvPr id="56" name="PlaceHolder 2"/>
          <p:cNvSpPr>
            <a:spLocks noGrp="1"/>
          </p:cNvSpPr>
          <p:nvPr>
            <p:ph type="body"/>
          </p:nvPr>
        </p:nvSpPr>
        <p:spPr>
          <a:xfrm>
            <a:off x="1792440" y="612720"/>
            <a:ext cx="5486040" cy="4114440"/>
          </a:xfrm>
          <a:prstGeom prst="rect">
            <a:avLst/>
          </a:prstGeom>
          <a:noFill/>
          <a:ln w="0">
            <a:noFill/>
          </a:ln>
        </p:spPr>
        <p:txBody>
          <a:bodyPr lIns="90000" rIns="90000" tIns="45000" bIns="45000" anchor="t">
            <a:normAutofit/>
          </a:bodyPr>
          <a:p>
            <a:pPr marL="432000" indent="-324000">
              <a:spcBef>
                <a:spcPts val="1417"/>
              </a:spcBef>
              <a:buClr>
                <a:srgbClr val="000000"/>
              </a:buClr>
              <a:buSzPct val="45000"/>
              <a:buFont typeface="Wingdings" charset="2"/>
              <a:buChar char=""/>
            </a:pPr>
            <a:r>
              <a:rPr b="0" lang="pt-BR" sz="1800" strike="noStrike" u="none">
                <a:solidFill>
                  <a:srgbClr val="000000"/>
                </a:solidFill>
                <a:effectLst/>
                <a:uFillTx/>
                <a:latin typeface="Arial"/>
              </a:rPr>
              <a:t>Clique para editar o formato de texto dos tópicos</a:t>
            </a:r>
            <a:endParaRPr b="0" lang="pt-BR" sz="1800" strike="noStrike" u="none">
              <a:solidFill>
                <a:srgbClr val="000000"/>
              </a:solidFill>
              <a:effectLst/>
              <a:uFillTx/>
              <a:latin typeface="Arial"/>
            </a:endParaRPr>
          </a:p>
          <a:p>
            <a:pPr lvl="1" marL="864000" indent="-324000">
              <a:spcBef>
                <a:spcPts val="1134"/>
              </a:spcBef>
              <a:buClr>
                <a:srgbClr val="000000"/>
              </a:buClr>
              <a:buSzPct val="75000"/>
              <a:buFont typeface="Symbol" charset="2"/>
              <a:buChar char=""/>
            </a:pPr>
            <a:r>
              <a:rPr b="0" lang="pt-BR" sz="1800" strike="noStrike" u="none">
                <a:solidFill>
                  <a:srgbClr val="000000"/>
                </a:solidFill>
                <a:effectLst/>
                <a:uFillTx/>
                <a:latin typeface="Arial"/>
              </a:rPr>
              <a:t>2.º nível de tópicos</a:t>
            </a:r>
            <a:endParaRPr b="0" lang="pt-BR" sz="1800" strike="noStrike" u="none">
              <a:solidFill>
                <a:srgbClr val="000000"/>
              </a:solidFill>
              <a:effectLst/>
              <a:uFillTx/>
              <a:latin typeface="Arial"/>
            </a:endParaRPr>
          </a:p>
          <a:p>
            <a:pPr lvl="2" marL="1296000" indent="-288000">
              <a:spcBef>
                <a:spcPts val="850"/>
              </a:spcBef>
              <a:buClr>
                <a:srgbClr val="000000"/>
              </a:buClr>
              <a:buSzPct val="45000"/>
              <a:buFont typeface="Wingdings" charset="2"/>
              <a:buChar char=""/>
            </a:pPr>
            <a:r>
              <a:rPr b="0" lang="pt-BR" sz="1800" strike="noStrike" u="none">
                <a:solidFill>
                  <a:srgbClr val="000000"/>
                </a:solidFill>
                <a:effectLst/>
                <a:uFillTx/>
                <a:latin typeface="Arial"/>
              </a:rPr>
              <a:t>3.º nível de tópicos</a:t>
            </a:r>
            <a:endParaRPr b="0" lang="pt-BR" sz="1800" strike="noStrike" u="none">
              <a:solidFill>
                <a:srgbClr val="000000"/>
              </a:solidFill>
              <a:effectLst/>
              <a:uFillTx/>
              <a:latin typeface="Arial"/>
            </a:endParaRPr>
          </a:p>
          <a:p>
            <a:pPr lvl="3" marL="1728000" indent="-216000">
              <a:spcBef>
                <a:spcPts val="567"/>
              </a:spcBef>
              <a:buClr>
                <a:srgbClr val="000000"/>
              </a:buClr>
              <a:buSzPct val="75000"/>
              <a:buFont typeface="Symbol" charset="2"/>
              <a:buChar char=""/>
            </a:pPr>
            <a:r>
              <a:rPr b="0" lang="pt-BR" sz="1800" strike="noStrike" u="none">
                <a:solidFill>
                  <a:srgbClr val="000000"/>
                </a:solidFill>
                <a:effectLst/>
                <a:uFillTx/>
                <a:latin typeface="Arial"/>
              </a:rPr>
              <a:t>4.º nível de tópicos</a:t>
            </a:r>
            <a:endParaRPr b="0" lang="pt-BR" sz="1800" strike="noStrike" u="none">
              <a:solidFill>
                <a:srgbClr val="000000"/>
              </a:solidFill>
              <a:effectLst/>
              <a:uFillTx/>
              <a:latin typeface="Arial"/>
            </a:endParaRPr>
          </a:p>
          <a:p>
            <a:pPr lvl="4" marL="2160000" indent="-216000">
              <a:spcBef>
                <a:spcPts val="283"/>
              </a:spcBef>
              <a:buClr>
                <a:srgbClr val="000000"/>
              </a:buClr>
              <a:buSzPct val="45000"/>
              <a:buFont typeface="Wingdings" charset="2"/>
              <a:buChar char=""/>
            </a:pPr>
            <a:r>
              <a:rPr b="0" lang="pt-BR" sz="1800" strike="noStrike" u="none">
                <a:solidFill>
                  <a:srgbClr val="000000"/>
                </a:solidFill>
                <a:effectLst/>
                <a:uFillTx/>
                <a:latin typeface="Arial"/>
              </a:rPr>
              <a:t>5.º nível de tópicos</a:t>
            </a:r>
            <a:endParaRPr b="0" lang="pt-BR" sz="1800" strike="noStrike" u="none">
              <a:solidFill>
                <a:srgbClr val="000000"/>
              </a:solidFill>
              <a:effectLst/>
              <a:uFillTx/>
              <a:latin typeface="Arial"/>
            </a:endParaRPr>
          </a:p>
          <a:p>
            <a:pPr lvl="5" marL="2592000" indent="-216000">
              <a:spcBef>
                <a:spcPts val="283"/>
              </a:spcBef>
              <a:buClr>
                <a:srgbClr val="000000"/>
              </a:buClr>
              <a:buSzPct val="45000"/>
              <a:buFont typeface="Wingdings" charset="2"/>
              <a:buChar char=""/>
            </a:pPr>
            <a:r>
              <a:rPr b="0" lang="pt-BR" sz="1800" strike="noStrike" u="none">
                <a:solidFill>
                  <a:srgbClr val="000000"/>
                </a:solidFill>
                <a:effectLst/>
                <a:uFillTx/>
                <a:latin typeface="Arial"/>
              </a:rPr>
              <a:t>6.º nível de tópicos</a:t>
            </a:r>
            <a:endParaRPr b="0" lang="pt-BR" sz="1800" strike="noStrike" u="none">
              <a:solidFill>
                <a:srgbClr val="000000"/>
              </a:solidFill>
              <a:effectLst/>
              <a:uFillTx/>
              <a:latin typeface="Arial"/>
            </a:endParaRPr>
          </a:p>
          <a:p>
            <a:pPr lvl="6" marL="3024000" indent="-216000">
              <a:spcBef>
                <a:spcPts val="283"/>
              </a:spcBef>
              <a:buClr>
                <a:srgbClr val="000000"/>
              </a:buClr>
              <a:buSzPct val="45000"/>
              <a:buFont typeface="Wingdings" charset="2"/>
              <a:buChar char=""/>
            </a:pPr>
            <a:r>
              <a:rPr b="0" lang="pt-BR" sz="1800" strike="noStrike" u="none">
                <a:solidFill>
                  <a:srgbClr val="000000"/>
                </a:solidFill>
                <a:effectLst/>
                <a:uFillTx/>
                <a:latin typeface="Arial"/>
              </a:rPr>
              <a:t>7.º nível de tópicos</a:t>
            </a:r>
            <a:endParaRPr b="0" lang="pt-BR" sz="1800" strike="noStrike" u="none">
              <a:solidFill>
                <a:srgbClr val="000000"/>
              </a:solidFill>
              <a:effectLst/>
              <a:uFillTx/>
              <a:latin typeface="Arial"/>
            </a:endParaRPr>
          </a:p>
        </p:txBody>
      </p:sp>
      <p:sp>
        <p:nvSpPr>
          <p:cNvPr id="57" name="PlaceHolder 3"/>
          <p:cNvSpPr>
            <a:spLocks noGrp="1"/>
          </p:cNvSpPr>
          <p:nvPr>
            <p:ph type="body"/>
          </p:nvPr>
        </p:nvSpPr>
        <p:spPr>
          <a:xfrm>
            <a:off x="1792440" y="5367240"/>
            <a:ext cx="5486040" cy="804600"/>
          </a:xfrm>
          <a:prstGeom prst="rect">
            <a:avLst/>
          </a:prstGeom>
          <a:noFill/>
          <a:ln w="0">
            <a:noFill/>
          </a:ln>
        </p:spPr>
        <p:txBody>
          <a:bodyPr lIns="91440" rIns="91440" tIns="45720" bIns="45720" anchor="t">
            <a:normAutofit fontScale="25000" lnSpcReduction="19999"/>
          </a:bodyPr>
          <a:p>
            <a:pPr marL="432000" indent="-324000">
              <a:spcBef>
                <a:spcPts val="1417"/>
              </a:spcBef>
              <a:buClr>
                <a:srgbClr val="000000"/>
              </a:buClr>
              <a:buSzPct val="45000"/>
              <a:buFont typeface="Wingdings" charset="2"/>
              <a:buChar char=""/>
            </a:pPr>
            <a:r>
              <a:rPr b="0" lang="pt-BR" sz="1400" strike="noStrike" u="none">
                <a:solidFill>
                  <a:srgbClr val="000000"/>
                </a:solidFill>
                <a:effectLst/>
                <a:uFillTx/>
                <a:latin typeface="Arial"/>
              </a:rPr>
              <a:t>Clique para editar o formato de texto dos tópicos</a:t>
            </a:r>
            <a:endParaRPr b="0" lang="pt-BR" sz="1400" strike="noStrike" u="none">
              <a:solidFill>
                <a:srgbClr val="000000"/>
              </a:solidFill>
              <a:effectLst/>
              <a:uFillTx/>
              <a:latin typeface="Arial"/>
            </a:endParaRPr>
          </a:p>
          <a:p>
            <a:pPr lvl="1" marL="864000" indent="-324000">
              <a:spcBef>
                <a:spcPts val="1134"/>
              </a:spcBef>
              <a:buClr>
                <a:srgbClr val="000000"/>
              </a:buClr>
              <a:buSzPct val="75000"/>
              <a:buFont typeface="Symbol" charset="2"/>
              <a:buChar char=""/>
            </a:pPr>
            <a:r>
              <a:rPr b="0" lang="pt-BR" sz="1400" strike="noStrike" u="none">
                <a:solidFill>
                  <a:srgbClr val="000000"/>
                </a:solidFill>
                <a:effectLst/>
                <a:uFillTx/>
                <a:latin typeface="Arial"/>
              </a:rPr>
              <a:t>2.º nível de tópicos</a:t>
            </a:r>
            <a:endParaRPr b="0" lang="pt-BR" sz="1400" strike="noStrike" u="none">
              <a:solidFill>
                <a:srgbClr val="000000"/>
              </a:solidFill>
              <a:effectLst/>
              <a:uFillTx/>
              <a:latin typeface="Arial"/>
            </a:endParaRPr>
          </a:p>
          <a:p>
            <a:pPr lvl="2" marL="1296000" indent="-288000">
              <a:spcBef>
                <a:spcPts val="850"/>
              </a:spcBef>
              <a:buClr>
                <a:srgbClr val="000000"/>
              </a:buClr>
              <a:buSzPct val="45000"/>
              <a:buFont typeface="Wingdings" charset="2"/>
              <a:buChar char=""/>
            </a:pPr>
            <a:r>
              <a:rPr b="0" lang="pt-BR" sz="1400" strike="noStrike" u="none">
                <a:solidFill>
                  <a:srgbClr val="000000"/>
                </a:solidFill>
                <a:effectLst/>
                <a:uFillTx/>
                <a:latin typeface="Arial"/>
              </a:rPr>
              <a:t>3.º nível de tópicos</a:t>
            </a:r>
            <a:endParaRPr b="0" lang="pt-BR" sz="1400" strike="noStrike" u="none">
              <a:solidFill>
                <a:srgbClr val="000000"/>
              </a:solidFill>
              <a:effectLst/>
              <a:uFillTx/>
              <a:latin typeface="Arial"/>
            </a:endParaRPr>
          </a:p>
          <a:p>
            <a:pPr lvl="3" marL="1728000" indent="-216000">
              <a:spcBef>
                <a:spcPts val="567"/>
              </a:spcBef>
              <a:buClr>
                <a:srgbClr val="000000"/>
              </a:buClr>
              <a:buSzPct val="75000"/>
              <a:buFont typeface="Symbol" charset="2"/>
              <a:buChar char=""/>
            </a:pPr>
            <a:r>
              <a:rPr b="0" lang="pt-BR" sz="1400" strike="noStrike" u="none">
                <a:solidFill>
                  <a:srgbClr val="000000"/>
                </a:solidFill>
                <a:effectLst/>
                <a:uFillTx/>
                <a:latin typeface="Arial"/>
              </a:rPr>
              <a:t>4.º nível de tópicos</a:t>
            </a:r>
            <a:endParaRPr b="0" lang="pt-BR" sz="1400" strike="noStrike" u="none">
              <a:solidFill>
                <a:srgbClr val="000000"/>
              </a:solidFill>
              <a:effectLst/>
              <a:uFillTx/>
              <a:latin typeface="Arial"/>
            </a:endParaRPr>
          </a:p>
          <a:p>
            <a:pPr lvl="4" marL="2160000" indent="-216000">
              <a:spcBef>
                <a:spcPts val="283"/>
              </a:spcBef>
              <a:buClr>
                <a:srgbClr val="000000"/>
              </a:buClr>
              <a:buSzPct val="45000"/>
              <a:buFont typeface="Wingdings" charset="2"/>
              <a:buChar char=""/>
            </a:pPr>
            <a:r>
              <a:rPr b="0" lang="pt-BR" sz="1400" strike="noStrike" u="none">
                <a:solidFill>
                  <a:srgbClr val="000000"/>
                </a:solidFill>
                <a:effectLst/>
                <a:uFillTx/>
                <a:latin typeface="Arial"/>
              </a:rPr>
              <a:t>5.º nível de tópicos</a:t>
            </a:r>
            <a:endParaRPr b="0" lang="pt-BR" sz="1400" strike="noStrike" u="none">
              <a:solidFill>
                <a:srgbClr val="000000"/>
              </a:solidFill>
              <a:effectLst/>
              <a:uFillTx/>
              <a:latin typeface="Arial"/>
            </a:endParaRPr>
          </a:p>
          <a:p>
            <a:pPr lvl="5" marL="2592000" indent="-216000">
              <a:spcBef>
                <a:spcPts val="283"/>
              </a:spcBef>
              <a:buClr>
                <a:srgbClr val="000000"/>
              </a:buClr>
              <a:buSzPct val="45000"/>
              <a:buFont typeface="Wingdings" charset="2"/>
              <a:buChar char=""/>
            </a:pPr>
            <a:r>
              <a:rPr b="0" lang="pt-BR" sz="1400" strike="noStrike" u="none">
                <a:solidFill>
                  <a:srgbClr val="000000"/>
                </a:solidFill>
                <a:effectLst/>
                <a:uFillTx/>
                <a:latin typeface="Arial"/>
              </a:rPr>
              <a:t>6.º nível de tópicos</a:t>
            </a:r>
            <a:endParaRPr b="0" lang="pt-BR" sz="1400" strike="noStrike" u="none">
              <a:solidFill>
                <a:srgbClr val="000000"/>
              </a:solidFill>
              <a:effectLst/>
              <a:uFillTx/>
              <a:latin typeface="Arial"/>
            </a:endParaRPr>
          </a:p>
          <a:p>
            <a:pPr lvl="6" marL="3024000" indent="-216000">
              <a:spcBef>
                <a:spcPts val="283"/>
              </a:spcBef>
              <a:buClr>
                <a:srgbClr val="000000"/>
              </a:buClr>
              <a:buSzPct val="45000"/>
              <a:buFont typeface="Wingdings" charset="2"/>
              <a:buChar char=""/>
            </a:pPr>
            <a:r>
              <a:rPr b="0" lang="pt-BR" sz="1400" strike="noStrike" u="none">
                <a:solidFill>
                  <a:srgbClr val="000000"/>
                </a:solidFill>
                <a:effectLst/>
                <a:uFillTx/>
                <a:latin typeface="Arial"/>
              </a:rPr>
              <a:t>7.º nível de tópicos</a:t>
            </a:r>
            <a:endParaRPr b="0" lang="pt-BR" sz="1400" strike="noStrike" u="none">
              <a:solidFill>
                <a:srgbClr val="000000"/>
              </a:solidFill>
              <a:effectLst/>
              <a:uFillTx/>
              <a:latin typeface="Arial"/>
            </a:endParaRPr>
          </a:p>
        </p:txBody>
      </p:sp>
      <p:sp>
        <p:nvSpPr>
          <p:cNvPr id="58" name="PlaceHolder 4"/>
          <p:cNvSpPr>
            <a:spLocks noGrp="1"/>
          </p:cNvSpPr>
          <p:nvPr>
            <p:ph type="dt" idx="31"/>
          </p:nvPr>
        </p:nvSpPr>
        <p:spPr>
          <a:xfrm>
            <a:off x="457200" y="6356520"/>
            <a:ext cx="2133360" cy="364680"/>
          </a:xfrm>
          <a:prstGeom prst="rect">
            <a:avLst/>
          </a:prstGeom>
          <a:noFill/>
          <a:ln w="0">
            <a:noFill/>
          </a:ln>
        </p:spPr>
        <p:txBody>
          <a:bodyPr lIns="91440" rIns="91440" tIns="45720" bIns="45720" anchor="ctr">
            <a:noAutofit/>
          </a:bodyPr>
          <a:lstStyle>
            <a:lvl1pPr indent="0">
              <a:buNone/>
              <a:defRPr b="0" lang="pt-BR" sz="1400" strike="noStrike" u="none">
                <a:solidFill>
                  <a:srgbClr val="000000"/>
                </a:solidFill>
                <a:effectLst/>
                <a:uFillTx/>
                <a:latin typeface="Times New Roman"/>
              </a:defRPr>
            </a:lvl1pPr>
          </a:lstStyle>
          <a:p>
            <a:pPr indent="0">
              <a:buNone/>
            </a:pPr>
            <a:r>
              <a:rPr b="0" lang="pt-BR" sz="1400" strike="noStrike" u="none">
                <a:solidFill>
                  <a:srgbClr val="000000"/>
                </a:solidFill>
                <a:effectLst/>
                <a:uFillTx/>
                <a:latin typeface="Times New Roman"/>
              </a:rPr>
              <a:t>&lt;data/hora&gt;</a:t>
            </a:r>
            <a:endParaRPr b="0" lang="pt-BR" sz="1400" strike="noStrike" u="none">
              <a:solidFill>
                <a:srgbClr val="000000"/>
              </a:solidFill>
              <a:effectLst/>
              <a:uFillTx/>
              <a:latin typeface="Times New Roman"/>
            </a:endParaRPr>
          </a:p>
        </p:txBody>
      </p:sp>
      <p:sp>
        <p:nvSpPr>
          <p:cNvPr id="59" name="PlaceHolder 5"/>
          <p:cNvSpPr>
            <a:spLocks noGrp="1"/>
          </p:cNvSpPr>
          <p:nvPr>
            <p:ph type="ftr" idx="32"/>
          </p:nvPr>
        </p:nvSpPr>
        <p:spPr>
          <a:xfrm>
            <a:off x="3124080" y="6356520"/>
            <a:ext cx="2895120" cy="364680"/>
          </a:xfrm>
          <a:prstGeom prst="rect">
            <a:avLst/>
          </a:prstGeom>
          <a:noFill/>
          <a:ln w="0">
            <a:noFill/>
          </a:ln>
        </p:spPr>
        <p:txBody>
          <a:bodyPr lIns="91440" rIns="91440" tIns="45720" bIns="45720" anchor="ctr">
            <a:noAutofit/>
          </a:bodyPr>
          <a:lstStyle>
            <a:lvl1pPr indent="0" algn="ctr">
              <a:buNone/>
              <a:defRPr b="0" lang="pt-BR" sz="1400" strike="noStrike" u="none">
                <a:solidFill>
                  <a:srgbClr val="000000"/>
                </a:solidFill>
                <a:effectLst/>
                <a:uFillTx/>
                <a:latin typeface="Times New Roman"/>
              </a:defRPr>
            </a:lvl1pPr>
          </a:lstStyle>
          <a:p>
            <a:pPr indent="0" algn="ctr">
              <a:buNone/>
            </a:pPr>
            <a:r>
              <a:rPr b="0" lang="pt-BR" sz="1400" strike="noStrike" u="none">
                <a:solidFill>
                  <a:srgbClr val="000000"/>
                </a:solidFill>
                <a:effectLst/>
                <a:uFillTx/>
                <a:latin typeface="Times New Roman"/>
              </a:rPr>
              <a:t>&lt;rodapé&gt;</a:t>
            </a:r>
            <a:endParaRPr b="0" lang="pt-BR" sz="1400" strike="noStrike" u="none">
              <a:solidFill>
                <a:srgbClr val="000000"/>
              </a:solidFill>
              <a:effectLst/>
              <a:uFillTx/>
              <a:latin typeface="Times New Roman"/>
            </a:endParaRPr>
          </a:p>
        </p:txBody>
      </p:sp>
      <p:sp>
        <p:nvSpPr>
          <p:cNvPr id="60" name="PlaceHolder 6"/>
          <p:cNvSpPr>
            <a:spLocks noGrp="1"/>
          </p:cNvSpPr>
          <p:nvPr>
            <p:ph type="sldNum" idx="33"/>
          </p:nvPr>
        </p:nvSpPr>
        <p:spPr>
          <a:xfrm>
            <a:off x="6553080" y="635652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9F2E8B31-EBDE-4C35-A24E-B73A990CABAC}" type="slidenum">
              <a:rPr b="0" lang="en-US" sz="1200" strike="noStrike" u="none">
                <a:solidFill>
                  <a:srgbClr val="888888"/>
                </a:solidFill>
                <a:effectLst/>
                <a:uFillTx/>
                <a:latin typeface="Calibri"/>
                <a:ea typeface="Calibri"/>
              </a:rPr>
              <a:t>&lt;número&gt;</a:t>
            </a:fld>
            <a:endParaRPr b="0" lang="pt-BR" sz="1200" strike="noStrike" u="none">
              <a:solidFill>
                <a:srgbClr val="000000"/>
              </a:solidFill>
              <a:effectLst/>
              <a:uFillTx/>
              <a:latin typeface="Times New Roman"/>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Tree>
  </p:cSld>
  <p:clrMap bg1="lt1" tx1="dk1" bg2="dk2" tx2="lt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sldMaster>
</file>

<file path=ppt/slides/_rels/slide1.xml.rels><?xml version="1.0" encoding="UTF-8"?>
<Relationships xmlns="http://schemas.openxmlformats.org/package/2006/relationships"><Relationship Id="rId1" Type="http://schemas.openxmlformats.org/officeDocument/2006/relationships/image" Target="../media/image1.png"/><Relationship Id="rId2" Type="http://schemas.openxmlformats.org/officeDocument/2006/relationships/image" Target="../media/image2.png"/><Relationship Id="rId3" Type="http://schemas.openxmlformats.org/officeDocument/2006/relationships/slideLayout" Target="../slideLayouts/slideLayout1.xml"/><Relationship Id="rId4" Type="http://schemas.openxmlformats.org/officeDocument/2006/relationships/notesSlide" Target="../notesSlides/notesSlide1.xml"/>
</Relationships>
</file>

<file path=ppt/slides/_rels/slide2.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4.xml"/><Relationship Id="rId3" Type="http://schemas.openxmlformats.org/officeDocument/2006/relationships/notesSlide" Target="../notesSlides/notesSlide2.xml"/>
</Relationships>
</file>

<file path=ppt/slides/_rels/slide3.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
</Relationships>
</file>

<file path=ppt/slides/_rels/slide4.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4.xml"/>
</Relationships>
</file>

<file path=ppt/slides/_rels/slide5.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5.xml"/>
</Relationships>
</file>

<file path=ppt/slides/_rels/slide6.xml.rels><?xml version="1.0" encoding="UTF-8"?>
<Relationships xmlns="http://schemas.openxmlformats.org/package/2006/relationships"><Relationship Id="rId1" Type="http://schemas.openxmlformats.org/officeDocument/2006/relationships/image" Target="../media/image4.png"/><Relationship Id="rId2" Type="http://schemas.openxmlformats.org/officeDocument/2006/relationships/image" Target="../media/image5.png"/><Relationship Id="rId3" Type="http://schemas.openxmlformats.org/officeDocument/2006/relationships/image" Target="../media/image6.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4.png"/><Relationship Id="rId7" Type="http://schemas.openxmlformats.org/officeDocument/2006/relationships/image" Target="../media/image3.png"/><Relationship Id="rId8" Type="http://schemas.openxmlformats.org/officeDocument/2006/relationships/slideLayout" Target="../slideLayouts/slideLayout1.xml"/><Relationship Id="rId9" Type="http://schemas.openxmlformats.org/officeDocument/2006/relationships/notesSlide" Target="../notesSlides/notesSlide6.xml"/>
</Relationships>
</file>

<file path=ppt/slides/_rels/slide7.xml.rels><?xml version="1.0" encoding="UTF-8"?>
<Relationships xmlns="http://schemas.openxmlformats.org/package/2006/relationships"><Relationship Id="rId1" Type="http://schemas.openxmlformats.org/officeDocument/2006/relationships/image" Target="../media/image8.png"/><Relationship Id="rId2" Type="http://schemas.openxmlformats.org/officeDocument/2006/relationships/image" Target="../media/image3.png"/><Relationship Id="rId3" Type="http://schemas.openxmlformats.org/officeDocument/2006/relationships/slideLayout" Target="../slideLayouts/slideLayout1.xml"/><Relationship Id="rId4" Type="http://schemas.openxmlformats.org/officeDocument/2006/relationships/notesSlide" Target="../notesSlides/notesSlide7.xml"/>
</Relationships>
</file>

<file path=ppt/slides/_rels/slide8.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8.xml"/>
</Relationships>
</file>

<file path=ppt/slides/_rels/slide9.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9.xml"/>
</Relationships>
</file>

<file path=ppt/slides/_rels/slide10.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10.xml"/>
</Relationships>
</file>

<file path=ppt/slides/_rels/slide11.xml.rels><?xml version="1.0" encoding="UTF-8"?>
<Relationships xmlns="http://schemas.openxmlformats.org/package/2006/relationships"><Relationship Id="rId1" Type="http://schemas.openxmlformats.org/officeDocument/2006/relationships/image" Target="../media/image9.png"/><Relationship Id="rId2" Type="http://schemas.openxmlformats.org/officeDocument/2006/relationships/image" Target="../media/image3.png"/><Relationship Id="rId3" Type="http://schemas.openxmlformats.org/officeDocument/2006/relationships/slideLayout" Target="../slideLayouts/slideLayout1.xml"/><Relationship Id="rId4" Type="http://schemas.openxmlformats.org/officeDocument/2006/relationships/notesSlide" Target="../notesSlides/notesSlide11.xml"/>
</Relationships>
</file>

<file path=ppt/slides/_rels/slide12.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12.xml"/>
</Relationships>
</file>

<file path=ppt/slides/_rels/slide13.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13.xml"/>
</Relationships>
</file>

<file path=ppt/slides/_rels/slide14.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14.xml"/>
</Relationships>
</file>

<file path=ppt/slides/_rels/slide15.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15.xml"/>
</Relationships>
</file>

<file path=ppt/slides/_rels/slide16.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16.xml"/>
</Relationships>
</file>

<file path=ppt/slides/_rels/slide17.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17.xml"/>
</Relationships>
</file>

<file path=ppt/slides/_rels/slide18.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18.xml"/>
</Relationships>
</file>

<file path=ppt/slides/_rels/slide19.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19.xml"/>
</Relationships>
</file>

<file path=ppt/slides/_rels/slide20.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20.xml"/>
</Relationships>
</file>

<file path=ppt/slides/_rels/slide21.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21.xml"/>
</Relationships>
</file>

<file path=ppt/slides/_rels/slide22.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22.xml"/>
</Relationships>
</file>

<file path=ppt/slides/_rels/slide23.xml.rels><?xml version="1.0" encoding="UTF-8"?>
<Relationships xmlns="http://schemas.openxmlformats.org/package/2006/relationships"><Relationship Id="rId1" Type="http://schemas.openxmlformats.org/officeDocument/2006/relationships/image" Target="../media/image10.png"/><Relationship Id="rId2" Type="http://schemas.openxmlformats.org/officeDocument/2006/relationships/image" Target="../media/image3.png"/><Relationship Id="rId3" Type="http://schemas.openxmlformats.org/officeDocument/2006/relationships/slideLayout" Target="../slideLayouts/slideLayout1.xml"/><Relationship Id="rId4" Type="http://schemas.openxmlformats.org/officeDocument/2006/relationships/notesSlide" Target="../notesSlides/notesSlide23.xml"/>
</Relationships>
</file>

<file path=ppt/slides/_rels/slide24.xml.rels><?xml version="1.0" encoding="UTF-8"?>
<Relationships xmlns="http://schemas.openxmlformats.org/package/2006/relationships"><Relationship Id="rId1" Type="http://schemas.openxmlformats.org/officeDocument/2006/relationships/image" Target="../media/image11.png"/><Relationship Id="rId2" Type="http://schemas.openxmlformats.org/officeDocument/2006/relationships/image" Target="../media/image12.png"/><Relationship Id="rId3" Type="http://schemas.openxmlformats.org/officeDocument/2006/relationships/image" Target="../media/image3.png"/><Relationship Id="rId4" Type="http://schemas.openxmlformats.org/officeDocument/2006/relationships/slideLayout" Target="../slideLayouts/slideLayout1.xml"/><Relationship Id="rId5" Type="http://schemas.openxmlformats.org/officeDocument/2006/relationships/notesSlide" Target="../notesSlides/notesSlide24.xml"/>
</Relationships>
</file>

<file path=ppt/slides/_rels/slide25.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25.xml"/>
</Relationships>
</file>

<file path=ppt/slides/_rels/slide26.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26.xml"/>
</Relationships>
</file>

<file path=ppt/slides/_rels/slide27.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27.xml"/>
</Relationships>
</file>

<file path=ppt/slides/_rels/slide28.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28.xml"/>
</Relationships>
</file>

<file path=ppt/slides/_rels/slide29.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29.xml"/>
</Relationships>
</file>

<file path=ppt/slides/_rels/slide30.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30.xml"/>
</Relationships>
</file>

<file path=ppt/slides/_rels/slide31.xml.rels><?xml version="1.0" encoding="UTF-8"?>
<Relationships xmlns="http://schemas.openxmlformats.org/package/2006/relationships"><Relationship Id="rId1" Type="http://schemas.openxmlformats.org/officeDocument/2006/relationships/image" Target="../media/image13.png"/><Relationship Id="rId2" Type="http://schemas.openxmlformats.org/officeDocument/2006/relationships/image" Target="../media/image3.png"/><Relationship Id="rId3" Type="http://schemas.openxmlformats.org/officeDocument/2006/relationships/slideLayout" Target="../slideLayouts/slideLayout1.xml"/><Relationship Id="rId4" Type="http://schemas.openxmlformats.org/officeDocument/2006/relationships/notesSlide" Target="../notesSlides/notesSlide31.xml"/>
</Relationships>
</file>

<file path=ppt/slides/_rels/slide32.xml.rels><?xml version="1.0" encoding="UTF-8"?>
<Relationships xmlns="http://schemas.openxmlformats.org/package/2006/relationships"><Relationship Id="rId1" Type="http://schemas.openxmlformats.org/officeDocument/2006/relationships/image" Target="../media/image14.png"/><Relationship Id="rId2" Type="http://schemas.openxmlformats.org/officeDocument/2006/relationships/image" Target="../media/image3.png"/><Relationship Id="rId3" Type="http://schemas.openxmlformats.org/officeDocument/2006/relationships/slideLayout" Target="../slideLayouts/slideLayout1.xml"/><Relationship Id="rId4" Type="http://schemas.openxmlformats.org/officeDocument/2006/relationships/notesSlide" Target="../notesSlides/notesSlide32.xml"/>
</Relationships>
</file>

<file path=ppt/slides/_rels/slide33.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33.xml"/>
</Relationships>
</file>

<file path=ppt/slides/_rels/slide34.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34.xml"/>
</Relationships>
</file>

<file path=ppt/slides/_rels/slide35.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35.xml"/>
</Relationships>
</file>

<file path=ppt/slides/_rels/slide36.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36.xml"/>
</Relationships>
</file>

<file path=ppt/slides/_rels/slide37.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37.xml"/>
</Relationships>
</file>

<file path=ppt/slides/_rels/slide38.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38.xml"/>
</Relationships>
</file>

<file path=ppt/slides/_rels/slide39.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39.xml"/>
</Relationships>
</file>

<file path=ppt/slides/_rels/slide40.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40.xml"/>
</Relationships>
</file>

<file path=ppt/slides/_rels/slide41.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41.xml"/>
</Relationships>
</file>

<file path=ppt/slides/_rels/slide42.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42.xml"/>
</Relationships>
</file>

<file path=ppt/slides/_rels/slide43.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43.xml"/>
</Relationships>
</file>

<file path=ppt/slides/_rels/slide44.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44.xml"/>
</Relationships>
</file>

<file path=ppt/slides/_rels/slide45.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45.xml"/>
</Relationships>
</file>

<file path=ppt/slides/_rels/slide46.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46.xml"/>
</Relationships>
</file>

<file path=ppt/slides/_rels/slide47.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47.xml"/>
</Relationships>
</file>

<file path=ppt/slides/_rels/slide48.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48.xml"/>
</Relationships>
</file>

<file path=ppt/slides/_rels/slide49.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49.xml"/>
</Relationships>
</file>

<file path=ppt/slides/_rels/slide50.xml.rels><?xml version="1.0" encoding="UTF-8"?>
<Relationships xmlns="http://schemas.openxmlformats.org/package/2006/relationships"><Relationship Id="rId1" Type="http://schemas.openxmlformats.org/officeDocument/2006/relationships/hyperlink" Target="https://diabetesjournals.org/care/issue/45/Supplement_1" TargetMode="External"/><Relationship Id="rId2" Type="http://schemas.openxmlformats.org/officeDocument/2006/relationships/image" Target="../media/image3.png"/><Relationship Id="rId3" Type="http://schemas.openxmlformats.org/officeDocument/2006/relationships/slideLayout" Target="../slideLayouts/slideLayout1.xml"/><Relationship Id="rId4" Type="http://schemas.openxmlformats.org/officeDocument/2006/relationships/notesSlide" Target="../notesSlides/notesSlide50.xml"/>
</Relationships>
</file>

<file path=ppt/slides/_rels/slide51.xml.rels><?xml version="1.0" encoding="UTF-8"?>
<Relationships xmlns="http://schemas.openxmlformats.org/package/2006/relationships"><Relationship Id="rId1" Type="http://schemas.openxmlformats.org/officeDocument/2006/relationships/hyperlink" Target="https://www.ufrgs.br/telessauders/plataforma" TargetMode="External"/><Relationship Id="rId2" Type="http://schemas.openxmlformats.org/officeDocument/2006/relationships/image" Target="../media/image3.png"/><Relationship Id="rId3" Type="http://schemas.openxmlformats.org/officeDocument/2006/relationships/slideLayout" Target="../slideLayouts/slideLayout1.xml"/><Relationship Id="rId4" Type="http://schemas.openxmlformats.org/officeDocument/2006/relationships/notesSlide" Target="../notesSlides/notesSlide51.xml"/>
</Relationships>
</file>

<file path=ppt/slides/_rels/slide52.xml.rels><?xml version="1.0" encoding="UTF-8"?>
<Relationships xmlns="http://schemas.openxmlformats.org/package/2006/relationships"><Relationship Id="rId1" Type="http://schemas.openxmlformats.org/officeDocument/2006/relationships/hyperlink" Target="https://www.ufrgs.br/telessauders/desenvolvimento/aplicativos/taxa-defiltracao-" TargetMode="External"/><Relationship Id="rId2" Type="http://schemas.openxmlformats.org/officeDocument/2006/relationships/image" Target="../media/image3.png"/><Relationship Id="rId3" Type="http://schemas.openxmlformats.org/officeDocument/2006/relationships/slideLayout" Target="../slideLayouts/slideLayout1.xml"/><Relationship Id="rId4" Type="http://schemas.openxmlformats.org/officeDocument/2006/relationships/notesSlide" Target="../notesSlides/notesSlide52.xml"/>
</Relationships>
</file>

<file path=ppt/slides/_rels/slide53.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53.xml"/>
</Relationships>
</file>

<file path=ppt/slides/_rels/slide54.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54.xml"/>
</Relationships>
</file>

<file path=ppt/slides/_rels/slide55.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55.xml"/>
</Relationships>
</file>

<file path=ppt/slides/_rels/slide56.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56.xml"/>
</Relationships>
</file>

<file path=ppt/slides/_rels/slide57.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57.xml"/>
</Relationships>
</file>

<file path=ppt/slides/_rels/slide58.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58.xml"/>
</Relationships>
</file>

<file path=ppt/slides/_rels/slide59.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59.xml"/>
</Relationships>
</file>

<file path=ppt/slides/_rels/slide60.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60.xml"/>
</Relationships>
</file>

<file path=ppt/slides/_rels/slide61.xml.rels><?xml version="1.0" encoding="UTF-8"?>
<Relationships xmlns="http://schemas.openxmlformats.org/package/2006/relationships"><Relationship Id="rId1" Type="http://schemas.openxmlformats.org/officeDocument/2006/relationships/hyperlink" Target="mailto:sms.ubspelotas@gmail.com" TargetMode="External"/><Relationship Id="rId2" Type="http://schemas.openxmlformats.org/officeDocument/2006/relationships/image" Target="../media/image3.png"/><Relationship Id="rId3" Type="http://schemas.openxmlformats.org/officeDocument/2006/relationships/slideLayout" Target="../slideLayouts/slideLayout1.xml"/><Relationship Id="rId4" Type="http://schemas.openxmlformats.org/officeDocument/2006/relationships/notesSlide" Target="../notesSlides/notesSlide61.xml"/>
</Relationships>
</file>

<file path=ppt/slides/_rels/slide62.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notesSlide" Target="../notesSlides/notesSlide62.xml"/>
</Relationships>
</file>

<file path=ppt/slides/_rels/slide63.xml.rels><?xml version="1.0" encoding="UTF-8"?>
<Relationships xmlns="http://schemas.openxmlformats.org/package/2006/relationships"><Relationship Id="rId1" Type="http://schemas.openxmlformats.org/officeDocument/2006/relationships/hyperlink" Target="https://doi.org/10.36557/2674-8169.2024v6n12p2816-2829" TargetMode="External"/><Relationship Id="rId2" Type="http://schemas.openxmlformats.org/officeDocument/2006/relationships/image" Target="../media/image3.png"/><Relationship Id="rId3" Type="http://schemas.openxmlformats.org/officeDocument/2006/relationships/slideLayout" Target="../slideLayouts/slideLayout1.xml"/><Relationship Id="rId4" Type="http://schemas.openxmlformats.org/officeDocument/2006/relationships/notesSlide" Target="../notesSlides/notesSlide63.xml"/>
</Relationships>
</file>

<file path=ppt/slides/_rels/slide64.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hyperlink" Target="https://doi.org/10.1590/S0100-720320140005157" TargetMode="External"/><Relationship Id="rId3" Type="http://schemas.openxmlformats.org/officeDocument/2006/relationships/hyperlink" Target="https://www.msdmanuals.com/pt-br/profissional/pediatria/dist&#250;rbios-end&#243;crinos-em-crian&#231;as/diabetes-mellitus-em-crian&#231;as-e-adolescentes" TargetMode="External"/><Relationship Id="rId4" Type="http://schemas.openxmlformats.org/officeDocument/2006/relationships/slideLayout" Target="../slideLayouts/slideLayout1.xml"/><Relationship Id="rId5" Type="http://schemas.openxmlformats.org/officeDocument/2006/relationships/notesSlide" Target="../notesSlides/notesSlide64.xml"/>
</Relationships>
</file>

<file path=ppt/slides/_rels/slide65.xml.rels><?xml version="1.0" encoding="UTF-8"?>
<Relationships xmlns="http://schemas.openxmlformats.org/package/2006/relationships"><Relationship Id="rId1" Type="http://schemas.openxmlformats.org/officeDocument/2006/relationships/image" Target="../media/image15.png"/><Relationship Id="rId2" Type="http://schemas.openxmlformats.org/officeDocument/2006/relationships/image" Target="../media/image3.png"/><Relationship Id="rId3" Type="http://schemas.openxmlformats.org/officeDocument/2006/relationships/image" Target="../media/image3.png"/><Relationship Id="rId4" Type="http://schemas.openxmlformats.org/officeDocument/2006/relationships/slideLayout" Target="../slideLayouts/slideLayout1.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67" name="PlaceHolder 1"/>
          <p:cNvSpPr>
            <a:spLocks noGrp="1"/>
          </p:cNvSpPr>
          <p:nvPr>
            <p:ph type="sldNum" idx="37"/>
          </p:nvPr>
        </p:nvSpPr>
        <p:spPr>
          <a:xfrm>
            <a:off x="6553080" y="635652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8922A69F-785D-4662-B830-AE30BB2A1F2F}" type="slidenum">
              <a:rPr b="0" lang="en-US" sz="1200" strike="noStrike" u="none">
                <a:solidFill>
                  <a:srgbClr val="888888"/>
                </a:solidFill>
                <a:effectLst/>
                <a:uFillTx/>
                <a:latin typeface="Calibri"/>
                <a:ea typeface="Calibri"/>
              </a:rPr>
              <a:t>&lt;número&gt;</a:t>
            </a:fld>
            <a:endParaRPr b="0" lang="pt-BR" sz="1200" strike="noStrike" u="none">
              <a:solidFill>
                <a:srgbClr val="000000"/>
              </a:solidFill>
              <a:effectLst/>
              <a:uFillTx/>
              <a:latin typeface="Times New Roman"/>
            </a:endParaRPr>
          </a:p>
        </p:txBody>
      </p:sp>
      <p:sp>
        <p:nvSpPr>
          <p:cNvPr id="68" name="Google Shape;90;g3a208cd7dab_0_20"/>
          <p:cNvSpPr/>
          <p:nvPr/>
        </p:nvSpPr>
        <p:spPr>
          <a:xfrm>
            <a:off x="2465640" y="2602800"/>
            <a:ext cx="2233440" cy="1738800"/>
          </a:xfrm>
          <a:custGeom>
            <a:avLst/>
            <a:gdLst>
              <a:gd name="textAreaLeft" fmla="*/ 0 w 2233440"/>
              <a:gd name="textAreaRight" fmla="*/ 2233800 w 2233440"/>
              <a:gd name="textAreaTop" fmla="*/ 0 h 1738800"/>
              <a:gd name="textAreaBottom" fmla="*/ 1739160 h 1738800"/>
            </a:gdLst>
            <a:ahLst/>
            <a:cxnLst/>
            <a:rect l="textAreaLeft" t="textAreaTop" r="textAreaRight" b="textAreaBottom"/>
            <a:pathLst>
              <a:path w="3285236" h="2557780">
                <a:moveTo>
                  <a:pt x="0" y="0"/>
                </a:moveTo>
                <a:lnTo>
                  <a:pt x="3285236" y="0"/>
                </a:lnTo>
                <a:lnTo>
                  <a:pt x="3285236" y="2557780"/>
                </a:lnTo>
                <a:lnTo>
                  <a:pt x="0" y="2557780"/>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
        <p:nvSpPr>
          <p:cNvPr id="69" name="Google Shape;91;g3a208cd7dab_0_20"/>
          <p:cNvSpPr/>
          <p:nvPr/>
        </p:nvSpPr>
        <p:spPr>
          <a:xfrm>
            <a:off x="1365480" y="1076040"/>
            <a:ext cx="4431600" cy="78480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500" strike="noStrike" u="none">
                <a:solidFill>
                  <a:srgbClr val="000000"/>
                </a:solidFill>
                <a:effectLst/>
                <a:uFillTx/>
                <a:latin typeface="Arial"/>
                <a:ea typeface="Arial"/>
              </a:rPr>
              <a:t>ESTADO DO RIO GRANDE DO SUL</a:t>
            </a:r>
            <a:endParaRPr b="0" lang="pt-BR" sz="1500" strike="noStrike" u="none">
              <a:solidFill>
                <a:srgbClr val="000000"/>
              </a:solidFill>
              <a:effectLst/>
              <a:uFillTx/>
              <a:latin typeface="Arial"/>
            </a:endParaRPr>
          </a:p>
          <a:p>
            <a:pPr algn="ctr">
              <a:lnSpc>
                <a:spcPct val="120000"/>
              </a:lnSpc>
              <a:tabLst>
                <a:tab algn="l" pos="0"/>
              </a:tabLst>
            </a:pPr>
            <a:r>
              <a:rPr b="0" lang="en-US" sz="1500" strike="noStrike" u="none">
                <a:solidFill>
                  <a:srgbClr val="000000"/>
                </a:solidFill>
                <a:effectLst/>
                <a:uFillTx/>
                <a:latin typeface="Arial"/>
                <a:ea typeface="Arial"/>
              </a:rPr>
              <a:t>MUNICÍPIO DE PELOTAS</a:t>
            </a:r>
            <a:endParaRPr b="0" lang="pt-BR" sz="1500" strike="noStrike" u="none">
              <a:solidFill>
                <a:srgbClr val="000000"/>
              </a:solidFill>
              <a:effectLst/>
              <a:uFillTx/>
              <a:latin typeface="Arial"/>
            </a:endParaRPr>
          </a:p>
          <a:p>
            <a:pPr algn="ctr">
              <a:lnSpc>
                <a:spcPct val="120000"/>
              </a:lnSpc>
              <a:tabLst>
                <a:tab algn="l" pos="0"/>
              </a:tabLst>
            </a:pPr>
            <a:r>
              <a:rPr b="0" lang="en-US" sz="1500" strike="noStrike" u="none">
                <a:solidFill>
                  <a:srgbClr val="000000"/>
                </a:solidFill>
                <a:effectLst/>
                <a:uFillTx/>
                <a:latin typeface="Arial"/>
                <a:ea typeface="Arial"/>
              </a:rPr>
              <a:t>SECRETARIA DE SAÚDE</a:t>
            </a:r>
            <a:endParaRPr b="0" lang="pt-BR" sz="1500" strike="noStrike" u="none">
              <a:solidFill>
                <a:srgbClr val="000000"/>
              </a:solidFill>
              <a:effectLst/>
              <a:uFillTx/>
              <a:latin typeface="Arial"/>
            </a:endParaRPr>
          </a:p>
        </p:txBody>
      </p:sp>
      <p:sp>
        <p:nvSpPr>
          <p:cNvPr id="70" name="Google Shape;92;g3a208cd7dab_0_20"/>
          <p:cNvSpPr/>
          <p:nvPr/>
        </p:nvSpPr>
        <p:spPr>
          <a:xfrm>
            <a:off x="749160" y="4622040"/>
            <a:ext cx="5664240" cy="7106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1" lang="en-US" sz="2100" strike="noStrike" u="none">
                <a:solidFill>
                  <a:srgbClr val="000000"/>
                </a:solidFill>
                <a:effectLst/>
                <a:uFillTx/>
                <a:latin typeface="Calibri"/>
                <a:ea typeface="Calibri"/>
              </a:rPr>
              <a:t>PROTOCOLO DE ATENÇÃO À SAÚDE DAS PESSOAS COM DOENÇAS CRÔNICAS NÃO TRANSMISSÍVEIS</a:t>
            </a:r>
            <a:endParaRPr b="0" lang="pt-BR" sz="2100" strike="noStrike" u="none">
              <a:solidFill>
                <a:srgbClr val="000000"/>
              </a:solidFill>
              <a:effectLst/>
              <a:uFillTx/>
              <a:latin typeface="Arial"/>
            </a:endParaRPr>
          </a:p>
        </p:txBody>
      </p:sp>
      <p:sp>
        <p:nvSpPr>
          <p:cNvPr id="71" name="Google Shape;93;g3a208cd7dab_0_20"/>
          <p:cNvSpPr/>
          <p:nvPr/>
        </p:nvSpPr>
        <p:spPr>
          <a:xfrm>
            <a:off x="1928880" y="7812360"/>
            <a:ext cx="2999520" cy="446040"/>
          </a:xfrm>
          <a:prstGeom prst="rect">
            <a:avLst/>
          </a:prstGeom>
          <a:noFill/>
          <a:ln w="0">
            <a:noFill/>
          </a:ln>
        </p:spPr>
        <p:style>
          <a:lnRef idx="0"/>
          <a:fillRef idx="0"/>
          <a:effectRef idx="0"/>
          <a:fontRef idx="minor"/>
        </p:style>
        <p:txBody>
          <a:bodyPr tIns="91440" bIns="91440" anchor="t">
            <a:spAutoFit/>
          </a:bodyPr>
          <a:p>
            <a:pPr algn="ctr">
              <a:lnSpc>
                <a:spcPct val="120000"/>
              </a:lnSpc>
              <a:tabLst>
                <a:tab algn="l" pos="0"/>
              </a:tabLst>
            </a:pPr>
            <a:r>
              <a:rPr b="0" lang="en-US" sz="1700" strike="noStrike" u="none">
                <a:solidFill>
                  <a:schemeClr val="dk1"/>
                </a:solidFill>
                <a:effectLst/>
                <a:uFillTx/>
                <a:latin typeface="Calibri"/>
                <a:ea typeface="Calibri"/>
              </a:rPr>
              <a:t>Versão 3 – 2025</a:t>
            </a:r>
            <a:endParaRPr b="0" lang="pt-BR" sz="1700" strike="noStrike" u="none">
              <a:solidFill>
                <a:srgbClr val="000000"/>
              </a:solidFill>
              <a:effectLst/>
              <a:uFillTx/>
              <a:latin typeface="Arial"/>
            </a:endParaRPr>
          </a:p>
        </p:txBody>
      </p:sp>
      <p:cxnSp>
        <p:nvCxnSpPr>
          <p:cNvPr id="72" name="Google Shape;94;g3a208cd7dab_0_20"/>
          <p:cNvCxnSpPr/>
          <p:nvPr/>
        </p:nvCxnSpPr>
        <p:spPr>
          <a:xfrm flipV="1">
            <a:off x="147240" y="5490360"/>
            <a:ext cx="6868080" cy="10080"/>
          </a:xfrm>
          <a:prstGeom prst="straightConnector1">
            <a:avLst/>
          </a:prstGeom>
          <a:ln w="9525">
            <a:solidFill>
              <a:srgbClr val="1f497d"/>
            </a:solidFill>
            <a:round/>
          </a:ln>
        </p:spPr>
      </p:cxnSp>
      <p:cxnSp>
        <p:nvCxnSpPr>
          <p:cNvPr id="73" name="Google Shape;95;g3a208cd7dab_0_20"/>
          <p:cNvCxnSpPr/>
          <p:nvPr/>
        </p:nvCxnSpPr>
        <p:spPr>
          <a:xfrm flipV="1">
            <a:off x="147600" y="4475880"/>
            <a:ext cx="6867720" cy="10080"/>
          </a:xfrm>
          <a:prstGeom prst="straightConnector1">
            <a:avLst/>
          </a:prstGeom>
          <a:ln w="9525">
            <a:solidFill>
              <a:srgbClr val="1f497d"/>
            </a:solidFill>
            <a:round/>
          </a:ln>
        </p:spPr>
      </p:cxnSp>
      <p:sp>
        <p:nvSpPr>
          <p:cNvPr id="74" name="Google Shape;96;g3a208cd7dab_0_20"/>
          <p:cNvSpPr/>
          <p:nvPr/>
        </p:nvSpPr>
        <p:spPr>
          <a:xfrm>
            <a:off x="1928880" y="6284880"/>
            <a:ext cx="2999520" cy="507600"/>
          </a:xfrm>
          <a:prstGeom prst="rect">
            <a:avLst/>
          </a:prstGeom>
          <a:noFill/>
          <a:ln w="0">
            <a:noFill/>
          </a:ln>
        </p:spPr>
        <p:style>
          <a:lnRef idx="0"/>
          <a:fillRef idx="0"/>
          <a:effectRef idx="0"/>
          <a:fontRef idx="minor"/>
        </p:style>
        <p:txBody>
          <a:bodyPr tIns="91440" bIns="91440" anchor="t">
            <a:spAutoFit/>
          </a:bodyPr>
          <a:p>
            <a:pPr algn="ctr">
              <a:lnSpc>
                <a:spcPct val="120000"/>
              </a:lnSpc>
              <a:tabLst>
                <a:tab algn="l" pos="0"/>
              </a:tabLst>
            </a:pPr>
            <a:r>
              <a:rPr b="1" lang="en-US" sz="2100" strike="noStrike" u="none">
                <a:solidFill>
                  <a:schemeClr val="dk1"/>
                </a:solidFill>
                <a:effectLst/>
                <a:uFillTx/>
                <a:latin typeface="Calibri"/>
                <a:ea typeface="Calibri"/>
              </a:rPr>
              <a:t> DIABETES MELLITUS</a:t>
            </a:r>
            <a:endParaRPr b="0" lang="pt-BR" sz="2100" strike="noStrike" u="none">
              <a:solidFill>
                <a:srgbClr val="000000"/>
              </a:solidFill>
              <a:effectLst/>
              <a:uFillTx/>
              <a:latin typeface="Arial"/>
            </a:endParaRPr>
          </a:p>
        </p:txBody>
      </p:sp>
      <p:sp>
        <p:nvSpPr>
          <p:cNvPr id="75" name="Google Shape;97;g3a208cd7dab_0_20"/>
          <p:cNvSpPr/>
          <p:nvPr/>
        </p:nvSpPr>
        <p:spPr>
          <a:xfrm>
            <a:off x="1928880" y="7181280"/>
            <a:ext cx="2999520" cy="461520"/>
          </a:xfrm>
          <a:prstGeom prst="rect">
            <a:avLst/>
          </a:prstGeom>
          <a:noFill/>
          <a:ln w="0">
            <a:noFill/>
          </a:ln>
        </p:spPr>
        <p:style>
          <a:lnRef idx="0"/>
          <a:fillRef idx="0"/>
          <a:effectRef idx="0"/>
          <a:fontRef idx="minor"/>
        </p:style>
        <p:txBody>
          <a:bodyPr tIns="91440" bIns="91440" anchor="t">
            <a:spAutoFit/>
          </a:bodyPr>
          <a:p>
            <a:pPr algn="ctr">
              <a:lnSpc>
                <a:spcPct val="120000"/>
              </a:lnSpc>
              <a:tabLst>
                <a:tab algn="l" pos="0"/>
              </a:tabLst>
            </a:pPr>
            <a:r>
              <a:rPr b="1" lang="en-US" sz="1800" strike="noStrike" u="none">
                <a:solidFill>
                  <a:schemeClr val="dk1"/>
                </a:solidFill>
                <a:effectLst/>
                <a:uFillTx/>
                <a:latin typeface="Calibri"/>
                <a:ea typeface="Calibri"/>
              </a:rPr>
              <a:t>Pelotas - RS</a:t>
            </a:r>
            <a:endParaRPr b="0" lang="pt-BR" sz="1800" strike="noStrike" u="none">
              <a:solidFill>
                <a:srgbClr val="000000"/>
              </a:solidFill>
              <a:effectLst/>
              <a:uFillTx/>
              <a:latin typeface="Arial"/>
            </a:endParaRPr>
          </a:p>
        </p:txBody>
      </p:sp>
      <p:pic>
        <p:nvPicPr>
          <p:cNvPr id="76" name="Google Shape;98;g3a208cd7dab_0_20" descr=""/>
          <p:cNvPicPr/>
          <p:nvPr/>
        </p:nvPicPr>
        <p:blipFill>
          <a:blip r:embed="rId2"/>
          <a:srcRect l="0" t="0" r="0" b="5333"/>
          <a:stretch/>
        </p:blipFill>
        <p:spPr>
          <a:xfrm>
            <a:off x="-349200" y="304560"/>
            <a:ext cx="7556040" cy="386640"/>
          </a:xfrm>
          <a:prstGeom prst="rect">
            <a:avLst/>
          </a:prstGeom>
          <a:noFill/>
          <a:ln w="0">
            <a:noFill/>
          </a:ln>
        </p:spPr>
      </p:pic>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7" name="Google Shape;107;p2"/>
          <p:cNvSpPr/>
          <p:nvPr/>
        </p:nvSpPr>
        <p:spPr>
          <a:xfrm>
            <a:off x="356040" y="5899680"/>
            <a:ext cx="4503600" cy="214920"/>
          </a:xfrm>
          <a:prstGeom prst="rect">
            <a:avLst/>
          </a:prstGeom>
          <a:noFill/>
          <a:ln w="0">
            <a:noFill/>
          </a:ln>
        </p:spPr>
        <p:style>
          <a:lnRef idx="0"/>
          <a:fillRef idx="0"/>
          <a:effectRef idx="0"/>
          <a:fontRef idx="minor"/>
        </p:style>
        <p:txBody>
          <a:bodyPr lIns="0" rIns="0" tIns="0" bIns="0" anchor="t">
            <a:spAutoFit/>
          </a:bodyPr>
          <a:p>
            <a:pPr>
              <a:lnSpc>
                <a:spcPct val="130000"/>
              </a:lnSpc>
              <a:tabLst>
                <a:tab algn="l" pos="0"/>
              </a:tabLst>
            </a:pPr>
            <a:endParaRPr b="0" lang="pt-BR" sz="1400" strike="noStrike" u="none">
              <a:solidFill>
                <a:srgbClr val="000000"/>
              </a:solidFill>
              <a:effectLst/>
              <a:uFillTx/>
              <a:latin typeface="Arial"/>
            </a:endParaRPr>
          </a:p>
        </p:txBody>
      </p:sp>
      <p:sp>
        <p:nvSpPr>
          <p:cNvPr id="78" name="Google Shape;108;p2"/>
          <p:cNvSpPr/>
          <p:nvPr/>
        </p:nvSpPr>
        <p:spPr>
          <a:xfrm>
            <a:off x="2329560" y="237240"/>
            <a:ext cx="3626640" cy="40824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79" name="Google Shape;109;p2"/>
          <p:cNvCxnSpPr/>
          <p:nvPr/>
        </p:nvCxnSpPr>
        <p:spPr>
          <a:xfrm flipV="1">
            <a:off x="356040" y="421200"/>
            <a:ext cx="6182280" cy="19440"/>
          </a:xfrm>
          <a:prstGeom prst="straightConnector1">
            <a:avLst/>
          </a:prstGeom>
          <a:ln w="19050">
            <a:solidFill>
              <a:srgbClr val="000000"/>
            </a:solidFill>
            <a:round/>
          </a:ln>
        </p:spPr>
      </p:cxnSp>
      <p:sp>
        <p:nvSpPr>
          <p:cNvPr id="80" name="Google Shape;110;p2"/>
          <p:cNvSpPr/>
          <p:nvPr/>
        </p:nvSpPr>
        <p:spPr>
          <a:xfrm>
            <a:off x="356040" y="249840"/>
            <a:ext cx="4329000" cy="15372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p:txBody>
      </p:sp>
      <p:sp>
        <p:nvSpPr>
          <p:cNvPr id="81" name="Google Shape;111;p2"/>
          <p:cNvSpPr/>
          <p:nvPr/>
        </p:nvSpPr>
        <p:spPr>
          <a:xfrm>
            <a:off x="263880" y="5406840"/>
            <a:ext cx="2999520" cy="399960"/>
          </a:xfrm>
          <a:prstGeom prst="rect">
            <a:avLst/>
          </a:prstGeom>
          <a:noFill/>
          <a:ln w="0">
            <a:noFill/>
          </a:ln>
        </p:spPr>
        <p:style>
          <a:lnRef idx="0"/>
          <a:fillRef idx="0"/>
          <a:effectRef idx="0"/>
          <a:fontRef idx="minor"/>
        </p:style>
        <p:txBody>
          <a:bodyPr tIns="91440" bIns="91440" anchor="t">
            <a:spAutoFit/>
          </a:bodyPr>
          <a:p>
            <a:pPr>
              <a:lnSpc>
                <a:spcPct val="120000"/>
              </a:lnSpc>
              <a:tabLst>
                <a:tab algn="l" pos="0"/>
              </a:tabLst>
            </a:pPr>
            <a:endParaRPr b="0" lang="pt-BR" sz="1400" strike="noStrike" u="none">
              <a:solidFill>
                <a:srgbClr val="000000"/>
              </a:solidFill>
              <a:effectLst/>
              <a:uFillTx/>
              <a:latin typeface="Arial"/>
            </a:endParaRPr>
          </a:p>
        </p:txBody>
      </p:sp>
      <p:sp>
        <p:nvSpPr>
          <p:cNvPr id="82" name="PlaceHolder 1"/>
          <p:cNvSpPr>
            <a:spLocks noGrp="1"/>
          </p:cNvSpPr>
          <p:nvPr>
            <p:ph/>
          </p:nvPr>
        </p:nvSpPr>
        <p:spPr>
          <a:xfrm>
            <a:off x="356040" y="645840"/>
            <a:ext cx="6181920" cy="7305480"/>
          </a:xfrm>
          <a:prstGeom prst="rect">
            <a:avLst/>
          </a:prstGeom>
          <a:noFill/>
          <a:ln w="0">
            <a:noFill/>
          </a:ln>
        </p:spPr>
        <p:txBody>
          <a:bodyPr lIns="91440" rIns="91440" tIns="45720" bIns="45720" anchor="t">
            <a:noAutofit/>
          </a:bodyPr>
          <a:p>
            <a:pPr indent="0">
              <a:lnSpc>
                <a:spcPct val="120000"/>
              </a:lnSpc>
              <a:buNone/>
              <a:tabLst>
                <a:tab algn="l" pos="0"/>
              </a:tabLst>
            </a:pPr>
            <a:r>
              <a:rPr b="1" lang="en-US" sz="1250" strike="noStrike" u="none">
                <a:solidFill>
                  <a:schemeClr val="dk1"/>
                </a:solidFill>
                <a:effectLst/>
                <a:uFillTx/>
                <a:latin typeface="Calibri"/>
                <a:ea typeface="Calibri"/>
              </a:rPr>
              <a:t>Equipe Gestão</a:t>
            </a:r>
            <a:endParaRPr b="0" lang="pt-BR" sz="1250" strike="noStrike" u="none">
              <a:solidFill>
                <a:srgbClr val="000000"/>
              </a:solidFill>
              <a:effectLst/>
              <a:uFillTx/>
              <a:latin typeface="Arial"/>
            </a:endParaRPr>
          </a:p>
          <a:p>
            <a:pPr indent="0">
              <a:lnSpc>
                <a:spcPct val="119000"/>
              </a:lnSpc>
              <a:buNone/>
              <a:tabLst>
                <a:tab algn="l" pos="0"/>
              </a:tabLst>
            </a:pPr>
            <a:r>
              <a:rPr b="0" i="1" lang="en-US" sz="1250" strike="noStrike" u="none">
                <a:solidFill>
                  <a:schemeClr val="dk1"/>
                </a:solidFill>
                <a:effectLst/>
                <a:uFillTx/>
                <a:latin typeface="Calibri"/>
                <a:ea typeface="Calibri"/>
              </a:rPr>
              <a:t>Prefeito Municipal                                                     Vice-prefeita Municipal </a:t>
            </a:r>
            <a:endParaRPr b="0" lang="pt-BR" sz="1250" strike="noStrike" u="none">
              <a:solidFill>
                <a:srgbClr val="000000"/>
              </a:solidFill>
              <a:effectLst/>
              <a:uFillTx/>
              <a:latin typeface="Arial"/>
            </a:endParaRPr>
          </a:p>
          <a:p>
            <a:pPr indent="0">
              <a:lnSpc>
                <a:spcPct val="119000"/>
              </a:lnSpc>
              <a:buNone/>
              <a:tabLst>
                <a:tab algn="l" pos="0"/>
              </a:tabLst>
            </a:pPr>
            <a:r>
              <a:rPr b="0" lang="en-US" sz="1250" strike="noStrike" u="none">
                <a:solidFill>
                  <a:schemeClr val="dk1"/>
                </a:solidFill>
                <a:effectLst/>
                <a:uFillTx/>
                <a:latin typeface="Calibri"/>
                <a:ea typeface="Calibri"/>
              </a:rPr>
              <a:t>Fernando Stephan Marroni                                     Daniela Rodrigues Brizolara</a:t>
            </a:r>
            <a:endParaRPr b="0" lang="pt-BR" sz="1250" strike="noStrike" u="none">
              <a:solidFill>
                <a:srgbClr val="000000"/>
              </a:solidFill>
              <a:effectLst/>
              <a:uFillTx/>
              <a:latin typeface="Arial"/>
            </a:endParaRPr>
          </a:p>
          <a:p>
            <a:pPr indent="0">
              <a:lnSpc>
                <a:spcPct val="119000"/>
              </a:lnSpc>
              <a:buNone/>
              <a:tabLst>
                <a:tab algn="l" pos="0"/>
              </a:tabLst>
            </a:pPr>
            <a:endParaRPr b="0" lang="pt-BR" sz="1250" strike="noStrike" u="none">
              <a:solidFill>
                <a:srgbClr val="000000"/>
              </a:solidFill>
              <a:effectLst/>
              <a:uFillTx/>
              <a:latin typeface="Arial"/>
            </a:endParaRPr>
          </a:p>
          <a:p>
            <a:pPr indent="0">
              <a:lnSpc>
                <a:spcPct val="119000"/>
              </a:lnSpc>
              <a:buNone/>
              <a:tabLst>
                <a:tab algn="l" pos="0"/>
              </a:tabLst>
            </a:pPr>
            <a:r>
              <a:rPr b="0" i="1" lang="en-US" sz="1250" strike="noStrike" u="none">
                <a:solidFill>
                  <a:schemeClr val="dk1"/>
                </a:solidFill>
                <a:effectLst/>
                <a:uFillTx/>
                <a:latin typeface="Calibri"/>
                <a:ea typeface="Calibri"/>
              </a:rPr>
              <a:t>Secretária de Saúde  </a:t>
            </a:r>
            <a:endParaRPr b="0" lang="pt-BR" sz="1250" strike="noStrike" u="none">
              <a:solidFill>
                <a:srgbClr val="000000"/>
              </a:solidFill>
              <a:effectLst/>
              <a:uFillTx/>
              <a:latin typeface="Arial"/>
            </a:endParaRPr>
          </a:p>
          <a:p>
            <a:pPr indent="0">
              <a:lnSpc>
                <a:spcPct val="119000"/>
              </a:lnSpc>
              <a:buNone/>
              <a:tabLst>
                <a:tab algn="l" pos="0"/>
              </a:tabLst>
            </a:pPr>
            <a:r>
              <a:rPr b="0" lang="en-US" sz="1250" strike="noStrike" u="none">
                <a:solidFill>
                  <a:schemeClr val="dk1"/>
                </a:solidFill>
                <a:effectLst/>
                <a:uFillTx/>
                <a:latin typeface="Calibri"/>
                <a:ea typeface="Calibri"/>
              </a:rPr>
              <a:t>Ângela Moreira Vitória</a:t>
            </a:r>
            <a:endParaRPr b="0" lang="pt-BR" sz="1250" strike="noStrike" u="none">
              <a:solidFill>
                <a:srgbClr val="000000"/>
              </a:solidFill>
              <a:effectLst/>
              <a:uFillTx/>
              <a:latin typeface="Arial"/>
            </a:endParaRPr>
          </a:p>
          <a:p>
            <a:pPr indent="0">
              <a:lnSpc>
                <a:spcPct val="119000"/>
              </a:lnSpc>
              <a:buNone/>
              <a:tabLst>
                <a:tab algn="l" pos="0"/>
              </a:tabLst>
            </a:pPr>
            <a:endParaRPr b="0" lang="pt-BR" sz="1250" strike="noStrike" u="none">
              <a:solidFill>
                <a:srgbClr val="000000"/>
              </a:solidFill>
              <a:effectLst/>
              <a:uFillTx/>
              <a:latin typeface="Arial"/>
            </a:endParaRPr>
          </a:p>
          <a:p>
            <a:pPr indent="0">
              <a:lnSpc>
                <a:spcPct val="119000"/>
              </a:lnSpc>
              <a:buNone/>
              <a:tabLst>
                <a:tab algn="l" pos="0"/>
              </a:tabLst>
            </a:pPr>
            <a:r>
              <a:rPr b="0" i="1" lang="en-US" sz="1250" strike="noStrike" u="none">
                <a:solidFill>
                  <a:schemeClr val="dk1"/>
                </a:solidFill>
                <a:effectLst/>
                <a:uFillTx/>
                <a:latin typeface="Calibri"/>
                <a:ea typeface="Calibri"/>
              </a:rPr>
              <a:t>Diretoria de planejamento, Gestão Estratégica e Participativa</a:t>
            </a:r>
            <a:endParaRPr b="0" lang="pt-BR" sz="1250" strike="noStrike" u="none">
              <a:solidFill>
                <a:srgbClr val="000000"/>
              </a:solidFill>
              <a:effectLst/>
              <a:uFillTx/>
              <a:latin typeface="Arial"/>
            </a:endParaRPr>
          </a:p>
          <a:p>
            <a:pPr indent="0">
              <a:lnSpc>
                <a:spcPct val="119000"/>
              </a:lnSpc>
              <a:buNone/>
              <a:tabLst>
                <a:tab algn="l" pos="0"/>
              </a:tabLst>
            </a:pPr>
            <a:r>
              <a:rPr b="0" lang="en-US" sz="1250" strike="noStrike" u="none">
                <a:solidFill>
                  <a:schemeClr val="dk1"/>
                </a:solidFill>
                <a:effectLst/>
                <a:uFillTx/>
                <a:latin typeface="Calibri"/>
                <a:ea typeface="Calibri"/>
              </a:rPr>
              <a:t>Bruna Abbud da Silva</a:t>
            </a:r>
            <a:endParaRPr b="0" lang="pt-BR" sz="1250" strike="noStrike" u="none">
              <a:solidFill>
                <a:srgbClr val="000000"/>
              </a:solidFill>
              <a:effectLst/>
              <a:uFillTx/>
              <a:latin typeface="Arial"/>
            </a:endParaRPr>
          </a:p>
          <a:p>
            <a:pPr indent="0">
              <a:lnSpc>
                <a:spcPct val="120000"/>
              </a:lnSpc>
              <a:buNone/>
              <a:tabLst>
                <a:tab algn="l" pos="0"/>
              </a:tabLst>
            </a:pPr>
            <a:endParaRPr b="0" lang="pt-BR" sz="1250" strike="noStrike" u="none">
              <a:solidFill>
                <a:srgbClr val="000000"/>
              </a:solidFill>
              <a:effectLst/>
              <a:uFillTx/>
              <a:latin typeface="Arial"/>
            </a:endParaRPr>
          </a:p>
          <a:p>
            <a:pPr indent="0" algn="just">
              <a:lnSpc>
                <a:spcPct val="108000"/>
              </a:lnSpc>
              <a:buNone/>
              <a:tabLst>
                <a:tab algn="l" pos="0"/>
              </a:tabLst>
            </a:pPr>
            <a:r>
              <a:rPr b="1" lang="en-US" sz="1250" strike="noStrike" u="none">
                <a:solidFill>
                  <a:schemeClr val="dk1"/>
                </a:solidFill>
                <a:effectLst/>
                <a:uFillTx/>
                <a:latin typeface="Calibri"/>
                <a:ea typeface="Calibri"/>
              </a:rPr>
              <a:t>Autoria</a:t>
            </a:r>
            <a:endParaRPr b="0" lang="pt-BR" sz="1250" strike="noStrike" u="none">
              <a:solidFill>
                <a:srgbClr val="000000"/>
              </a:solidFill>
              <a:effectLst/>
              <a:uFillTx/>
              <a:latin typeface="Arial"/>
            </a:endParaRPr>
          </a:p>
          <a:p>
            <a:pPr indent="0" algn="just">
              <a:lnSpc>
                <a:spcPct val="108000"/>
              </a:lnSpc>
              <a:buNone/>
              <a:tabLst>
                <a:tab algn="l" pos="0"/>
              </a:tabLst>
            </a:pPr>
            <a:r>
              <a:rPr b="0" i="1" lang="en-US" sz="1250" strike="noStrike" u="none">
                <a:solidFill>
                  <a:schemeClr val="dk1"/>
                </a:solidFill>
                <a:effectLst/>
                <a:uFillTx/>
                <a:latin typeface="Calibri"/>
                <a:ea typeface="Calibri"/>
              </a:rPr>
              <a:t>Rede de Atenção às Pessoas com Doenças Crônicas Não Transmissíveis</a:t>
            </a:r>
            <a:endParaRPr b="0" lang="pt-BR" sz="1250" strike="noStrike" u="none">
              <a:solidFill>
                <a:srgbClr val="000000"/>
              </a:solidFill>
              <a:effectLst/>
              <a:uFillTx/>
              <a:latin typeface="Arial"/>
            </a:endParaRPr>
          </a:p>
          <a:p>
            <a:pPr indent="0" algn="just">
              <a:lnSpc>
                <a:spcPct val="108000"/>
              </a:lnSpc>
              <a:buNone/>
              <a:tabLst>
                <a:tab algn="l" pos="0"/>
              </a:tabLst>
            </a:pPr>
            <a:endParaRPr b="0" lang="pt-BR" sz="1250" strike="noStrike" u="none">
              <a:solidFill>
                <a:srgbClr val="000000"/>
              </a:solidFill>
              <a:effectLst/>
              <a:uFillTx/>
              <a:latin typeface="Arial"/>
            </a:endParaRPr>
          </a:p>
          <a:p>
            <a:pPr indent="0">
              <a:lnSpc>
                <a:spcPct val="130000"/>
              </a:lnSpc>
              <a:buNone/>
              <a:tabLst>
                <a:tab algn="l" pos="0"/>
              </a:tabLst>
            </a:pPr>
            <a:r>
              <a:rPr b="0" lang="en-US" sz="1250" strike="noStrike" u="none">
                <a:solidFill>
                  <a:schemeClr val="dk1"/>
                </a:solidFill>
                <a:effectLst/>
                <a:uFillTx/>
                <a:latin typeface="Calibri"/>
                <a:ea typeface="Calibri"/>
              </a:rPr>
              <a:t>Tamires Stiff Radtke - Enfermeira / Coordenadora</a:t>
            </a:r>
            <a:endParaRPr b="0" lang="pt-BR" sz="1250" strike="noStrike" u="none">
              <a:solidFill>
                <a:srgbClr val="000000"/>
              </a:solidFill>
              <a:effectLst/>
              <a:uFillTx/>
              <a:latin typeface="Arial"/>
            </a:endParaRPr>
          </a:p>
          <a:p>
            <a:pPr indent="0">
              <a:lnSpc>
                <a:spcPct val="130000"/>
              </a:lnSpc>
              <a:buNone/>
              <a:tabLst>
                <a:tab algn="l" pos="0"/>
              </a:tabLst>
            </a:pPr>
            <a:r>
              <a:rPr b="0" lang="en-US" sz="1250" strike="noStrike" u="none">
                <a:solidFill>
                  <a:schemeClr val="dk1"/>
                </a:solidFill>
                <a:effectLst/>
                <a:uFillTx/>
                <a:latin typeface="Calibri"/>
                <a:ea typeface="Calibri"/>
              </a:rPr>
              <a:t>Etiene Dias Alves - Apoiadora técnica / Nutricionista</a:t>
            </a:r>
            <a:endParaRPr b="0" lang="pt-BR" sz="1250" strike="noStrike" u="none">
              <a:solidFill>
                <a:srgbClr val="000000"/>
              </a:solidFill>
              <a:effectLst/>
              <a:uFillTx/>
              <a:latin typeface="Arial"/>
            </a:endParaRPr>
          </a:p>
          <a:p>
            <a:pPr indent="0">
              <a:lnSpc>
                <a:spcPct val="120000"/>
              </a:lnSpc>
              <a:buNone/>
              <a:tabLst>
                <a:tab algn="l" pos="0"/>
              </a:tabLst>
            </a:pPr>
            <a:endParaRPr b="0" lang="pt-BR" sz="1250" strike="noStrike" u="none">
              <a:solidFill>
                <a:srgbClr val="000000"/>
              </a:solidFill>
              <a:effectLst/>
              <a:uFillTx/>
              <a:latin typeface="Arial"/>
            </a:endParaRPr>
          </a:p>
          <a:p>
            <a:pPr indent="0">
              <a:lnSpc>
                <a:spcPct val="120000"/>
              </a:lnSpc>
              <a:buNone/>
              <a:tabLst>
                <a:tab algn="l" pos="0"/>
              </a:tabLst>
            </a:pPr>
            <a:r>
              <a:rPr b="1" lang="en-US" sz="1250" strike="noStrike" u="none">
                <a:solidFill>
                  <a:schemeClr val="dk1"/>
                </a:solidFill>
                <a:effectLst/>
                <a:uFillTx/>
                <a:latin typeface="Calibri"/>
                <a:ea typeface="Calibri"/>
              </a:rPr>
              <a:t>Colaboração</a:t>
            </a:r>
            <a:endParaRPr b="0" lang="pt-BR" sz="1250" strike="noStrike" u="none">
              <a:solidFill>
                <a:srgbClr val="000000"/>
              </a:solidFill>
              <a:effectLst/>
              <a:uFillTx/>
              <a:latin typeface="Arial"/>
            </a:endParaRPr>
          </a:p>
          <a:p>
            <a:pPr indent="0">
              <a:lnSpc>
                <a:spcPct val="119000"/>
              </a:lnSpc>
              <a:buNone/>
              <a:tabLst>
                <a:tab algn="l" pos="0"/>
              </a:tabLst>
            </a:pPr>
            <a:r>
              <a:rPr b="0" i="1" lang="en-US" sz="1250" strike="noStrike" u="none">
                <a:solidFill>
                  <a:schemeClr val="dk1"/>
                </a:solidFill>
                <a:effectLst/>
                <a:uFillTx/>
                <a:latin typeface="Calibri"/>
                <a:ea typeface="Calibri"/>
              </a:rPr>
              <a:t>Diretoria de Atenção Primária</a:t>
            </a:r>
            <a:endParaRPr b="0" lang="pt-BR" sz="1250" strike="noStrike" u="none">
              <a:solidFill>
                <a:srgbClr val="000000"/>
              </a:solidFill>
              <a:effectLst/>
              <a:uFillTx/>
              <a:latin typeface="Arial"/>
            </a:endParaRPr>
          </a:p>
          <a:p>
            <a:pPr indent="0">
              <a:lnSpc>
                <a:spcPct val="119000"/>
              </a:lnSpc>
              <a:buNone/>
              <a:tabLst>
                <a:tab algn="l" pos="0"/>
              </a:tabLst>
            </a:pPr>
            <a:r>
              <a:rPr b="0" lang="en-US" sz="1250" strike="noStrike" u="none">
                <a:solidFill>
                  <a:schemeClr val="dk1"/>
                </a:solidFill>
                <a:effectLst/>
                <a:uFillTx/>
                <a:latin typeface="Calibri"/>
                <a:ea typeface="Calibri"/>
              </a:rPr>
              <a:t>Lídia Garcia Schmidt Nörnberg</a:t>
            </a:r>
            <a:endParaRPr b="0" lang="pt-BR" sz="1250" strike="noStrike" u="none">
              <a:solidFill>
                <a:srgbClr val="000000"/>
              </a:solidFill>
              <a:effectLst/>
              <a:uFillTx/>
              <a:latin typeface="Arial"/>
            </a:endParaRPr>
          </a:p>
          <a:p>
            <a:pPr indent="0">
              <a:lnSpc>
                <a:spcPct val="119000"/>
              </a:lnSpc>
              <a:buNone/>
              <a:tabLst>
                <a:tab algn="l" pos="0"/>
              </a:tabLst>
            </a:pPr>
            <a:endParaRPr b="0" lang="pt-BR" sz="1250" strike="noStrike" u="none">
              <a:solidFill>
                <a:srgbClr val="000000"/>
              </a:solidFill>
              <a:effectLst/>
              <a:uFillTx/>
              <a:latin typeface="Arial"/>
            </a:endParaRPr>
          </a:p>
          <a:p>
            <a:pPr indent="0">
              <a:lnSpc>
                <a:spcPct val="119000"/>
              </a:lnSpc>
              <a:buNone/>
              <a:tabLst>
                <a:tab algn="l" pos="0"/>
              </a:tabLst>
            </a:pPr>
            <a:r>
              <a:rPr b="0" i="1" lang="en-US" sz="1250" strike="noStrike" u="none">
                <a:solidFill>
                  <a:schemeClr val="dk1"/>
                </a:solidFill>
                <a:effectLst/>
                <a:highlight>
                  <a:srgbClr val="ffffff"/>
                </a:highlight>
                <a:uFillTx/>
                <a:latin typeface="Calibri"/>
                <a:ea typeface="Calibri"/>
              </a:rPr>
              <a:t>Rede de Assistência Farmacêutica</a:t>
            </a:r>
            <a:endParaRPr b="0" lang="pt-BR" sz="1250" strike="noStrike" u="none">
              <a:solidFill>
                <a:srgbClr val="000000"/>
              </a:solidFill>
              <a:effectLst/>
              <a:uFillTx/>
              <a:latin typeface="Arial"/>
            </a:endParaRPr>
          </a:p>
          <a:p>
            <a:pPr indent="0">
              <a:lnSpc>
                <a:spcPct val="119000"/>
              </a:lnSpc>
              <a:buNone/>
              <a:tabLst>
                <a:tab algn="l" pos="0"/>
              </a:tabLst>
            </a:pPr>
            <a:r>
              <a:rPr b="0" lang="en-US" sz="1250" strike="noStrike" u="none">
                <a:solidFill>
                  <a:schemeClr val="dk1"/>
                </a:solidFill>
                <a:effectLst/>
                <a:highlight>
                  <a:srgbClr val="ffffff"/>
                </a:highlight>
                <a:uFillTx/>
                <a:latin typeface="Calibri"/>
                <a:ea typeface="Calibri"/>
              </a:rPr>
              <a:t>Fabian Teixeira Primo</a:t>
            </a:r>
            <a:endParaRPr b="0" lang="pt-BR" sz="1250" strike="noStrike" u="none">
              <a:solidFill>
                <a:srgbClr val="000000"/>
              </a:solidFill>
              <a:effectLst/>
              <a:uFillTx/>
              <a:latin typeface="Arial"/>
            </a:endParaRPr>
          </a:p>
          <a:p>
            <a:pPr indent="0">
              <a:lnSpc>
                <a:spcPct val="119000"/>
              </a:lnSpc>
              <a:buNone/>
              <a:tabLst>
                <a:tab algn="l" pos="0"/>
              </a:tabLst>
            </a:pPr>
            <a:r>
              <a:rPr b="0" lang="en-US" sz="1250" strike="noStrike" u="none">
                <a:solidFill>
                  <a:schemeClr val="dk1"/>
                </a:solidFill>
                <a:effectLst/>
                <a:highlight>
                  <a:srgbClr val="ffffff"/>
                </a:highlight>
                <a:uFillTx/>
                <a:latin typeface="Calibri"/>
                <a:ea typeface="Calibri"/>
              </a:rPr>
              <a:t>Flávia Aleixo Vasconcellos</a:t>
            </a:r>
            <a:endParaRPr b="0" lang="pt-BR" sz="1250" strike="noStrike" u="none">
              <a:solidFill>
                <a:srgbClr val="000000"/>
              </a:solidFill>
              <a:effectLst/>
              <a:uFillTx/>
              <a:latin typeface="Arial"/>
            </a:endParaRPr>
          </a:p>
          <a:p>
            <a:pPr indent="0">
              <a:lnSpc>
                <a:spcPct val="119000"/>
              </a:lnSpc>
              <a:buNone/>
              <a:tabLst>
                <a:tab algn="l" pos="0"/>
              </a:tabLst>
            </a:pPr>
            <a:endParaRPr b="0" lang="pt-BR" sz="1250" strike="noStrike" u="none">
              <a:solidFill>
                <a:srgbClr val="000000"/>
              </a:solidFill>
              <a:effectLst/>
              <a:uFillTx/>
              <a:latin typeface="Arial"/>
            </a:endParaRPr>
          </a:p>
          <a:p>
            <a:pPr indent="0">
              <a:lnSpc>
                <a:spcPct val="120000"/>
              </a:lnSpc>
              <a:buNone/>
              <a:tabLst>
                <a:tab algn="l" pos="0"/>
              </a:tabLst>
            </a:pPr>
            <a:r>
              <a:rPr b="1" lang="en-US" sz="1250" strike="noStrike" u="none">
                <a:solidFill>
                  <a:schemeClr val="dk1"/>
                </a:solidFill>
                <a:effectLst/>
                <a:uFillTx/>
                <a:latin typeface="Calibri"/>
                <a:ea typeface="Calibri"/>
              </a:rPr>
              <a:t>Revisão Técnica</a:t>
            </a:r>
            <a:endParaRPr b="0" lang="pt-BR" sz="1250" strike="noStrike" u="none">
              <a:solidFill>
                <a:srgbClr val="000000"/>
              </a:solidFill>
              <a:effectLst/>
              <a:uFillTx/>
              <a:latin typeface="Arial"/>
            </a:endParaRPr>
          </a:p>
          <a:p>
            <a:pPr indent="0">
              <a:lnSpc>
                <a:spcPct val="119000"/>
              </a:lnSpc>
              <a:buNone/>
              <a:tabLst>
                <a:tab algn="l" pos="0"/>
              </a:tabLst>
            </a:pPr>
            <a:r>
              <a:rPr b="0" i="1" lang="en-US" sz="1250" strike="noStrike" u="none">
                <a:solidFill>
                  <a:schemeClr val="dk1"/>
                </a:solidFill>
                <a:effectLst/>
                <a:uFillTx/>
                <a:latin typeface="Calibri"/>
                <a:ea typeface="Calibri"/>
              </a:rPr>
              <a:t>Núcleo Municipal de Educação em Saúde Coletiva</a:t>
            </a:r>
            <a:endParaRPr b="0" lang="pt-BR" sz="1250" strike="noStrike" u="none">
              <a:solidFill>
                <a:srgbClr val="000000"/>
              </a:solidFill>
              <a:effectLst/>
              <a:uFillTx/>
              <a:latin typeface="Arial"/>
            </a:endParaRPr>
          </a:p>
          <a:p>
            <a:pPr indent="0">
              <a:lnSpc>
                <a:spcPct val="130000"/>
              </a:lnSpc>
              <a:buNone/>
              <a:tabLst>
                <a:tab algn="l" pos="0"/>
              </a:tabLst>
            </a:pPr>
            <a:r>
              <a:rPr b="0" lang="en-US" sz="1250" strike="noStrike" u="none">
                <a:solidFill>
                  <a:schemeClr val="dk1"/>
                </a:solidFill>
                <a:effectLst/>
                <a:uFillTx/>
                <a:latin typeface="Calibri"/>
                <a:ea typeface="Calibri"/>
              </a:rPr>
              <a:t>Viviane Gomes </a:t>
            </a:r>
            <a:endParaRPr b="0" lang="pt-BR" sz="1250" strike="noStrike" u="none">
              <a:solidFill>
                <a:srgbClr val="000000"/>
              </a:solidFill>
              <a:effectLst/>
              <a:uFillTx/>
              <a:latin typeface="Arial"/>
            </a:endParaRPr>
          </a:p>
          <a:p>
            <a:pPr indent="0">
              <a:lnSpc>
                <a:spcPct val="130000"/>
              </a:lnSpc>
              <a:buNone/>
              <a:tabLst>
                <a:tab algn="l" pos="0"/>
              </a:tabLst>
            </a:pPr>
            <a:r>
              <a:rPr b="0" lang="en-US" sz="1250" strike="noStrike" u="none">
                <a:solidFill>
                  <a:schemeClr val="dk1"/>
                </a:solidFill>
                <a:effectLst/>
                <a:uFillTx/>
                <a:latin typeface="Calibri"/>
                <a:ea typeface="Calibri"/>
              </a:rPr>
              <a:t>Daiane Marsilli</a:t>
            </a:r>
            <a:endParaRPr b="0" lang="pt-BR" sz="1250" strike="noStrike" u="none">
              <a:solidFill>
                <a:srgbClr val="000000"/>
              </a:solidFill>
              <a:effectLst/>
              <a:uFillTx/>
              <a:latin typeface="Arial"/>
            </a:endParaRPr>
          </a:p>
        </p:txBody>
      </p:sp>
      <p:sp>
        <p:nvSpPr>
          <p:cNvPr id="83" name="Google Shape;113;p2"/>
          <p:cNvSpPr/>
          <p:nvPr/>
        </p:nvSpPr>
        <p:spPr>
          <a:xfrm>
            <a:off x="3417840" y="4507560"/>
            <a:ext cx="2999520" cy="607320"/>
          </a:xfrm>
          <a:prstGeom prst="rect">
            <a:avLst/>
          </a:prstGeom>
          <a:noFill/>
          <a:ln w="0">
            <a:noFill/>
          </a:ln>
        </p:spPr>
        <p:style>
          <a:lnRef idx="0"/>
          <a:fillRef idx="0"/>
          <a:effectRef idx="0"/>
          <a:fontRef idx="minor"/>
        </p:style>
        <p:txBody>
          <a:bodyPr tIns="91440" bIns="91440" anchor="t">
            <a:spAutoFit/>
          </a:bodyPr>
          <a:p>
            <a:pPr>
              <a:lnSpc>
                <a:spcPct val="119000"/>
              </a:lnSpc>
              <a:tabLst>
                <a:tab algn="l" pos="0"/>
              </a:tabLst>
            </a:pPr>
            <a:r>
              <a:rPr b="0" i="1" lang="en-US" sz="1250" strike="noStrike" u="none">
                <a:solidFill>
                  <a:schemeClr val="dk1"/>
                </a:solidFill>
                <a:effectLst/>
                <a:uFillTx/>
                <a:latin typeface="Calibri"/>
                <a:ea typeface="Calibri"/>
              </a:rPr>
              <a:t>Rede de Atenção à Saúde Bucal</a:t>
            </a:r>
            <a:endParaRPr b="0" lang="pt-BR" sz="1250" strike="noStrike" u="none">
              <a:solidFill>
                <a:srgbClr val="000000"/>
              </a:solidFill>
              <a:effectLst/>
              <a:uFillTx/>
              <a:latin typeface="Arial"/>
            </a:endParaRPr>
          </a:p>
          <a:p>
            <a:pPr>
              <a:lnSpc>
                <a:spcPct val="119000"/>
              </a:lnSpc>
              <a:tabLst>
                <a:tab algn="l" pos="0"/>
              </a:tabLst>
            </a:pPr>
            <a:r>
              <a:rPr b="0" lang="en-US" sz="1250" strike="noStrike" u="none">
                <a:solidFill>
                  <a:schemeClr val="dk1"/>
                </a:solidFill>
                <a:effectLst/>
                <a:uFillTx/>
                <a:latin typeface="Calibri"/>
                <a:ea typeface="Calibri"/>
              </a:rPr>
              <a:t>Christine Costa Acosta</a:t>
            </a:r>
            <a:endParaRPr b="0" lang="pt-BR" sz="1250" strike="noStrike" u="none">
              <a:solidFill>
                <a:srgbClr val="000000"/>
              </a:solidFill>
              <a:effectLst/>
              <a:uFillTx/>
              <a:latin typeface="Arial"/>
            </a:endParaRPr>
          </a:p>
        </p:txBody>
      </p:sp>
      <p:sp>
        <p:nvSpPr>
          <p:cNvPr id="84" name="Google Shape;114;p2"/>
          <p:cNvSpPr/>
          <p:nvPr/>
        </p:nvSpPr>
        <p:spPr>
          <a:xfrm>
            <a:off x="3417840" y="1524960"/>
            <a:ext cx="2999520" cy="607320"/>
          </a:xfrm>
          <a:prstGeom prst="rect">
            <a:avLst/>
          </a:prstGeom>
          <a:noFill/>
          <a:ln w="0">
            <a:noFill/>
          </a:ln>
        </p:spPr>
        <p:style>
          <a:lnRef idx="0"/>
          <a:fillRef idx="0"/>
          <a:effectRef idx="0"/>
          <a:fontRef idx="minor"/>
        </p:style>
        <p:txBody>
          <a:bodyPr tIns="91440" bIns="91440" anchor="t">
            <a:spAutoFit/>
          </a:bodyPr>
          <a:p>
            <a:pPr>
              <a:lnSpc>
                <a:spcPct val="119000"/>
              </a:lnSpc>
              <a:tabLst>
                <a:tab algn="l" pos="0"/>
              </a:tabLst>
            </a:pPr>
            <a:r>
              <a:rPr b="0" i="1" lang="en-US" sz="1250" strike="noStrike" u="none">
                <a:solidFill>
                  <a:schemeClr val="dk1"/>
                </a:solidFill>
                <a:effectLst/>
                <a:uFillTx/>
                <a:latin typeface="Calibri"/>
                <a:ea typeface="Calibri"/>
              </a:rPr>
              <a:t>Diretoria de Atenção Primária</a:t>
            </a:r>
            <a:endParaRPr b="0" lang="pt-BR" sz="1250" strike="noStrike" u="none">
              <a:solidFill>
                <a:srgbClr val="000000"/>
              </a:solidFill>
              <a:effectLst/>
              <a:uFillTx/>
              <a:latin typeface="Arial"/>
            </a:endParaRPr>
          </a:p>
          <a:p>
            <a:pPr>
              <a:lnSpc>
                <a:spcPct val="119000"/>
              </a:lnSpc>
              <a:tabLst>
                <a:tab algn="l" pos="0"/>
              </a:tabLst>
            </a:pPr>
            <a:r>
              <a:rPr b="0" lang="en-US" sz="1250" strike="noStrike" u="none">
                <a:solidFill>
                  <a:schemeClr val="dk1"/>
                </a:solidFill>
                <a:effectLst/>
                <a:uFillTx/>
                <a:latin typeface="Calibri"/>
                <a:ea typeface="Calibri"/>
              </a:rPr>
              <a:t>Cândida Garcia Sinott Silveira Rodrigues</a:t>
            </a:r>
            <a:endParaRPr b="0" lang="pt-BR" sz="1250" strike="noStrike" u="none">
              <a:solidFill>
                <a:srgbClr val="000000"/>
              </a:solidFill>
              <a:effectLst/>
              <a:uFillTx/>
              <a:latin typeface="Arial"/>
            </a:endParaRPr>
          </a:p>
        </p:txBody>
      </p:sp>
      <p:sp>
        <p:nvSpPr>
          <p:cNvPr id="85" name="Google Shape;115;p2"/>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cxnSp>
        <p:nvCxnSpPr>
          <p:cNvPr id="86" name="Google Shape;124;p3"/>
          <p:cNvCxnSpPr/>
          <p:nvPr/>
        </p:nvCxnSpPr>
        <p:spPr>
          <a:xfrm flipV="1">
            <a:off x="356040" y="421200"/>
            <a:ext cx="6182280" cy="19440"/>
          </a:xfrm>
          <a:prstGeom prst="straightConnector1">
            <a:avLst/>
          </a:prstGeom>
          <a:ln w="19050">
            <a:solidFill>
              <a:srgbClr val="000000"/>
            </a:solidFill>
            <a:round/>
          </a:ln>
        </p:spPr>
      </p:cxnSp>
      <p:sp>
        <p:nvSpPr>
          <p:cNvPr id="87" name="Google Shape;125;p3"/>
          <p:cNvSpPr/>
          <p:nvPr/>
        </p:nvSpPr>
        <p:spPr>
          <a:xfrm>
            <a:off x="2020320" y="641880"/>
            <a:ext cx="2817000" cy="2768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1" lang="en-US" sz="1800" strike="noStrike" u="none">
                <a:solidFill>
                  <a:srgbClr val="000000"/>
                </a:solidFill>
                <a:effectLst/>
                <a:uFillTx/>
                <a:latin typeface="Calibri"/>
                <a:ea typeface="Calibri"/>
              </a:rPr>
              <a:t>SUMÁRIO</a:t>
            </a:r>
            <a:endParaRPr b="0" lang="pt-BR" sz="1800" strike="noStrike" u="none">
              <a:solidFill>
                <a:srgbClr val="000000"/>
              </a:solidFill>
              <a:effectLst/>
              <a:uFillTx/>
              <a:latin typeface="Arial"/>
            </a:endParaRPr>
          </a:p>
        </p:txBody>
      </p:sp>
      <p:sp>
        <p:nvSpPr>
          <p:cNvPr id="88" name="Google Shape;126;p3"/>
          <p:cNvSpPr/>
          <p:nvPr/>
        </p:nvSpPr>
        <p:spPr>
          <a:xfrm>
            <a:off x="356040" y="249840"/>
            <a:ext cx="4329000" cy="15372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p:txBody>
      </p:sp>
      <p:sp>
        <p:nvSpPr>
          <p:cNvPr id="89" name="PlaceHolder 1"/>
          <p:cNvSpPr>
            <a:spLocks noGrp="1"/>
          </p:cNvSpPr>
          <p:nvPr>
            <p:ph type="sldNum" idx="38"/>
          </p:nvPr>
        </p:nvSpPr>
        <p:spPr>
          <a:xfrm>
            <a:off x="4404600" y="14436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4ADFAD1A-D7CC-4BC7-B7F8-705CF49B8C2D}" type="slidenum">
              <a:rPr b="0" lang="en-US" sz="1200" strike="noStrike" u="none">
                <a:solidFill>
                  <a:srgbClr val="888888"/>
                </a:solidFill>
                <a:effectLst/>
                <a:uFillTx/>
                <a:latin typeface="Calibri"/>
                <a:ea typeface="Calibri"/>
              </a:rPr>
              <a:t>&lt;número&gt;</a:t>
            </a:fld>
            <a:endParaRPr b="0" lang="pt-BR" sz="1200" strike="noStrike" u="none">
              <a:solidFill>
                <a:srgbClr val="000000"/>
              </a:solidFill>
              <a:effectLst/>
              <a:uFillTx/>
              <a:latin typeface="Times New Roman"/>
            </a:endParaRPr>
          </a:p>
        </p:txBody>
      </p:sp>
      <p:sp>
        <p:nvSpPr>
          <p:cNvPr id="90" name="Google Shape;128;p3"/>
          <p:cNvSpPr/>
          <p:nvPr/>
        </p:nvSpPr>
        <p:spPr>
          <a:xfrm>
            <a:off x="356040" y="1157400"/>
            <a:ext cx="6181920" cy="6468120"/>
          </a:xfrm>
          <a:prstGeom prst="rect">
            <a:avLst/>
          </a:prstGeom>
          <a:noFill/>
          <a:ln w="0">
            <a:noFill/>
          </a:ln>
        </p:spPr>
        <p:style>
          <a:lnRef idx="0"/>
          <a:fillRef idx="0"/>
          <a:effectRef idx="0"/>
          <a:fontRef idx="minor"/>
        </p:style>
        <p:txBody>
          <a:bodyPr tIns="91440" bIns="91440" anchor="t">
            <a:spAutoFit/>
          </a:bodyPr>
          <a:p>
            <a:pPr>
              <a:lnSpc>
                <a:spcPct val="150000"/>
              </a:lnSpc>
              <a:tabLst>
                <a:tab algn="l" pos="0"/>
              </a:tabLst>
            </a:pPr>
            <a:r>
              <a:rPr b="0" lang="en-US" sz="1150" strike="noStrike" u="none">
                <a:solidFill>
                  <a:srgbClr val="000000"/>
                </a:solidFill>
                <a:effectLst/>
                <a:uFillTx/>
                <a:latin typeface="Calibri"/>
                <a:ea typeface="Calibri"/>
              </a:rPr>
              <a:t>APRESENTAÇÃO………………………………………………………………………………………………….……….…......    4</a:t>
            </a:r>
            <a:endParaRPr b="0" lang="pt-BR" sz="1150" strike="noStrike" u="none">
              <a:solidFill>
                <a:srgbClr val="000000"/>
              </a:solidFill>
              <a:effectLst/>
              <a:uFillTx/>
              <a:latin typeface="Arial"/>
            </a:endParaRPr>
          </a:p>
          <a:p>
            <a:pPr>
              <a:lnSpc>
                <a:spcPct val="150000"/>
              </a:lnSpc>
              <a:tabLst>
                <a:tab algn="l" pos="0"/>
              </a:tabLst>
            </a:pPr>
            <a:r>
              <a:rPr b="0" lang="en-US" sz="1150" strike="noStrike" u="none">
                <a:solidFill>
                  <a:srgbClr val="000000"/>
                </a:solidFill>
                <a:effectLst/>
                <a:uFillTx/>
                <a:latin typeface="Calibri"/>
                <a:ea typeface="Calibri"/>
              </a:rPr>
              <a:t>1.INTRODUÇÃO: DEFINIÇÃO E CONTEXTO…………………………………………………………………………...</a:t>
            </a:r>
            <a:r>
              <a:rPr b="0" lang="en-US" sz="1150" strike="noStrike" u="none">
                <a:solidFill>
                  <a:srgbClr val="000000"/>
                </a:solidFill>
                <a:effectLst/>
                <a:uFillTx/>
                <a:latin typeface="Calibri"/>
                <a:ea typeface="Calibri"/>
              </a:rPr>
              <a:t>	</a:t>
            </a:r>
            <a:r>
              <a:rPr b="0" lang="en-US" sz="1150" strike="noStrike" u="none">
                <a:solidFill>
                  <a:srgbClr val="000000"/>
                </a:solidFill>
                <a:effectLst/>
                <a:uFillTx/>
                <a:latin typeface="Calibri"/>
                <a:ea typeface="Calibri"/>
              </a:rPr>
              <a:t>5</a:t>
            </a:r>
            <a:endParaRPr b="0" lang="pt-BR" sz="1150" strike="noStrike" u="none">
              <a:solidFill>
                <a:srgbClr val="000000"/>
              </a:solidFill>
              <a:effectLst/>
              <a:uFillTx/>
              <a:latin typeface="Arial"/>
            </a:endParaRPr>
          </a:p>
          <a:p>
            <a:pPr>
              <a:lnSpc>
                <a:spcPct val="150000"/>
              </a:lnSpc>
              <a:tabLst>
                <a:tab algn="l" pos="0"/>
              </a:tabLst>
            </a:pPr>
            <a:r>
              <a:rPr b="0" lang="en-US" sz="1150" strike="noStrike" u="none">
                <a:solidFill>
                  <a:srgbClr val="000000"/>
                </a:solidFill>
                <a:effectLst/>
                <a:uFillTx/>
                <a:latin typeface="Calibri"/>
                <a:ea typeface="Calibri"/>
              </a:rPr>
              <a:t>2.ORGANIZAÇÃO DA LINHA DE CUIDADO DO DIABETES MELLITUS……………..……………….…….…   5</a:t>
            </a:r>
            <a:endParaRPr b="0" lang="pt-BR" sz="1150" strike="noStrike" u="none">
              <a:solidFill>
                <a:srgbClr val="000000"/>
              </a:solidFill>
              <a:effectLst/>
              <a:uFillTx/>
              <a:latin typeface="Arial"/>
            </a:endParaRPr>
          </a:p>
          <a:p>
            <a:pPr>
              <a:lnSpc>
                <a:spcPct val="150000"/>
              </a:lnSpc>
              <a:tabLst>
                <a:tab algn="l" pos="0"/>
              </a:tabLst>
            </a:pPr>
            <a:r>
              <a:rPr b="0" lang="en-US" sz="1150" strike="noStrike" u="none">
                <a:solidFill>
                  <a:srgbClr val="000000"/>
                </a:solidFill>
                <a:effectLst/>
                <a:uFillTx/>
                <a:latin typeface="Calibri"/>
                <a:ea typeface="Calibri"/>
              </a:rPr>
              <a:t>3.PREVENÇÃO DAS DOENÇAS CRÔNICAS NÃO TRANSMISSÍVEIS………………………………..…………</a:t>
            </a:r>
            <a:r>
              <a:rPr b="0" lang="en-US" sz="1150" strike="noStrike" u="none">
                <a:solidFill>
                  <a:srgbClr val="000000"/>
                </a:solidFill>
                <a:effectLst/>
                <a:uFillTx/>
                <a:latin typeface="Calibri"/>
                <a:ea typeface="Calibri"/>
              </a:rPr>
              <a:t>	</a:t>
            </a:r>
            <a:r>
              <a:rPr b="0" lang="en-US" sz="1150" strike="noStrike" u="none">
                <a:solidFill>
                  <a:srgbClr val="000000"/>
                </a:solidFill>
                <a:effectLst/>
                <a:uFillTx/>
                <a:latin typeface="Calibri"/>
                <a:ea typeface="Calibri"/>
              </a:rPr>
              <a:t>7</a:t>
            </a:r>
            <a:endParaRPr b="0" lang="pt-BR" sz="1150" strike="noStrike" u="none">
              <a:solidFill>
                <a:srgbClr val="000000"/>
              </a:solidFill>
              <a:effectLst/>
              <a:uFillTx/>
              <a:latin typeface="Arial"/>
            </a:endParaRPr>
          </a:p>
          <a:p>
            <a:pPr>
              <a:lnSpc>
                <a:spcPct val="150000"/>
              </a:lnSpc>
              <a:tabLst>
                <a:tab algn="l" pos="0"/>
              </a:tabLst>
            </a:pPr>
            <a:r>
              <a:rPr b="0" lang="en-US" sz="1150" strike="noStrike" u="none">
                <a:solidFill>
                  <a:srgbClr val="000000"/>
                </a:solidFill>
                <a:effectLst/>
                <a:uFillTx/>
                <a:latin typeface="Calibri"/>
                <a:ea typeface="Calibri"/>
              </a:rPr>
              <a:t>4. CLASSIFICAÇÃO DO DIABETES  MELLITUS……………………….……….……………………………………….</a:t>
            </a:r>
            <a:r>
              <a:rPr b="0" lang="en-US" sz="1150" strike="noStrike" u="none">
                <a:solidFill>
                  <a:srgbClr val="000000"/>
                </a:solidFill>
                <a:effectLst/>
                <a:uFillTx/>
                <a:latin typeface="Calibri"/>
                <a:ea typeface="Calibri"/>
              </a:rPr>
              <a:t>	</a:t>
            </a:r>
            <a:r>
              <a:rPr b="0" lang="en-US" sz="1150" strike="noStrike" u="none">
                <a:solidFill>
                  <a:srgbClr val="000000"/>
                </a:solidFill>
                <a:effectLst/>
                <a:uFillTx/>
                <a:latin typeface="Calibri"/>
                <a:ea typeface="Calibri"/>
              </a:rPr>
              <a:t>8</a:t>
            </a:r>
            <a:endParaRPr b="0" lang="pt-BR" sz="1150" strike="noStrike" u="none">
              <a:solidFill>
                <a:srgbClr val="000000"/>
              </a:solidFill>
              <a:effectLst/>
              <a:uFillTx/>
              <a:latin typeface="Arial"/>
            </a:endParaRPr>
          </a:p>
          <a:p>
            <a:pPr>
              <a:lnSpc>
                <a:spcPct val="150000"/>
              </a:lnSpc>
              <a:tabLst>
                <a:tab algn="l" pos="0"/>
              </a:tabLst>
            </a:pPr>
            <a:r>
              <a:rPr b="0" lang="en-US" sz="1150" strike="noStrike" u="none">
                <a:solidFill>
                  <a:srgbClr val="000000"/>
                </a:solidFill>
                <a:effectLst/>
                <a:uFillTx/>
                <a:latin typeface="Calibri"/>
                <a:ea typeface="Calibri"/>
              </a:rPr>
              <a:t>5. DIAGNÓSTICO………………………………..……….………………………………………………………………..……..</a:t>
            </a:r>
            <a:r>
              <a:rPr b="0" lang="en-US" sz="1150" strike="noStrike" u="none">
                <a:solidFill>
                  <a:srgbClr val="000000"/>
                </a:solidFill>
                <a:effectLst/>
                <a:uFillTx/>
                <a:latin typeface="Calibri"/>
                <a:ea typeface="Calibri"/>
              </a:rPr>
              <a:t>	</a:t>
            </a:r>
            <a:r>
              <a:rPr b="0" lang="en-US" sz="1150" strike="noStrike" u="none">
                <a:solidFill>
                  <a:srgbClr val="000000"/>
                </a:solidFill>
                <a:effectLst/>
                <a:uFillTx/>
                <a:latin typeface="Calibri"/>
                <a:ea typeface="Calibri"/>
              </a:rPr>
              <a:t>9</a:t>
            </a:r>
            <a:endParaRPr b="0" lang="pt-BR" sz="1150" strike="noStrike" u="none">
              <a:solidFill>
                <a:srgbClr val="000000"/>
              </a:solidFill>
              <a:effectLst/>
              <a:uFillTx/>
              <a:latin typeface="Arial"/>
            </a:endParaRPr>
          </a:p>
          <a:p>
            <a:pPr>
              <a:lnSpc>
                <a:spcPct val="150000"/>
              </a:lnSpc>
              <a:tabLst>
                <a:tab algn="l" pos="0"/>
              </a:tabLst>
            </a:pPr>
            <a:r>
              <a:rPr b="0" lang="en-US" sz="1150" strike="noStrike" u="none">
                <a:solidFill>
                  <a:srgbClr val="000000"/>
                </a:solidFill>
                <a:effectLst/>
                <a:uFillTx/>
                <a:latin typeface="Calibri"/>
                <a:ea typeface="Calibri"/>
              </a:rPr>
              <a:t>6. RASTREAMENTO PARA DIABETES………………………………………..……………………………………………</a:t>
            </a:r>
            <a:r>
              <a:rPr b="0" lang="en-US" sz="1150" strike="noStrike" u="none">
                <a:solidFill>
                  <a:srgbClr val="000000"/>
                </a:solidFill>
                <a:effectLst/>
                <a:uFillTx/>
                <a:latin typeface="Calibri"/>
                <a:ea typeface="Calibri"/>
              </a:rPr>
              <a:t>	</a:t>
            </a:r>
            <a:r>
              <a:rPr b="0" lang="en-US" sz="1150" strike="noStrike" u="none">
                <a:solidFill>
                  <a:srgbClr val="000000"/>
                </a:solidFill>
                <a:effectLst/>
                <a:uFillTx/>
                <a:latin typeface="Calibri"/>
                <a:ea typeface="Calibri"/>
              </a:rPr>
              <a:t>10</a:t>
            </a:r>
            <a:endParaRPr b="0" lang="pt-BR" sz="1150" strike="noStrike" u="none">
              <a:solidFill>
                <a:srgbClr val="000000"/>
              </a:solidFill>
              <a:effectLst/>
              <a:uFillTx/>
              <a:latin typeface="Arial"/>
            </a:endParaRPr>
          </a:p>
          <a:p>
            <a:pPr>
              <a:lnSpc>
                <a:spcPct val="150000"/>
              </a:lnSpc>
              <a:tabLst>
                <a:tab algn="l" pos="0"/>
              </a:tabLst>
            </a:pPr>
            <a:r>
              <a:rPr b="0" lang="en-US" sz="1150" strike="noStrike" u="none">
                <a:solidFill>
                  <a:srgbClr val="000000"/>
                </a:solidFill>
                <a:effectLst/>
                <a:uFillTx/>
                <a:latin typeface="Calibri"/>
                <a:ea typeface="Calibri"/>
              </a:rPr>
              <a:t>7. DIABETES MELLITUS TIPO 1 ………..…………………………………..…………………………………………….…</a:t>
            </a:r>
            <a:r>
              <a:rPr b="0" lang="en-US" sz="1150" strike="noStrike" u="none">
                <a:solidFill>
                  <a:srgbClr val="000000"/>
                </a:solidFill>
                <a:effectLst/>
                <a:uFillTx/>
                <a:latin typeface="Calibri"/>
                <a:ea typeface="Calibri"/>
              </a:rPr>
              <a:t>	</a:t>
            </a:r>
            <a:r>
              <a:rPr b="0" lang="en-US" sz="1150" strike="noStrike" u="none">
                <a:solidFill>
                  <a:srgbClr val="000000"/>
                </a:solidFill>
                <a:effectLst/>
                <a:uFillTx/>
                <a:latin typeface="Calibri"/>
                <a:ea typeface="Calibri"/>
              </a:rPr>
              <a:t>12</a:t>
            </a:r>
            <a:r>
              <a:rPr b="0" lang="en-US" sz="1150" strike="noStrike" u="none">
                <a:solidFill>
                  <a:srgbClr val="000000"/>
                </a:solidFill>
                <a:effectLst/>
                <a:uFillTx/>
                <a:latin typeface="Calibri"/>
                <a:ea typeface="Calibri"/>
              </a:rPr>
              <a:t>	</a:t>
            </a:r>
            <a:r>
              <a:rPr b="0" lang="en-US" sz="1150" strike="noStrike" u="none">
                <a:solidFill>
                  <a:srgbClr val="000000"/>
                </a:solidFill>
                <a:effectLst/>
                <a:uFillTx/>
                <a:latin typeface="Calibri"/>
                <a:ea typeface="Calibri"/>
              </a:rPr>
              <a:t>8.DIABETES MELLITUS TIPO 2………………………………………………….………………………..………………….</a:t>
            </a:r>
            <a:r>
              <a:rPr b="0" lang="en-US" sz="1150" strike="noStrike" u="none">
                <a:solidFill>
                  <a:srgbClr val="000000"/>
                </a:solidFill>
                <a:effectLst/>
                <a:uFillTx/>
                <a:latin typeface="Calibri"/>
                <a:ea typeface="Calibri"/>
              </a:rPr>
              <a:t>	</a:t>
            </a:r>
            <a:r>
              <a:rPr b="0" lang="en-US" sz="1150" strike="noStrike" u="none">
                <a:solidFill>
                  <a:srgbClr val="000000"/>
                </a:solidFill>
                <a:effectLst/>
                <a:uFillTx/>
                <a:latin typeface="Calibri"/>
                <a:ea typeface="Calibri"/>
              </a:rPr>
              <a:t>15</a:t>
            </a:r>
            <a:endParaRPr b="0" lang="pt-BR" sz="1150" strike="noStrike" u="none">
              <a:solidFill>
                <a:srgbClr val="000000"/>
              </a:solidFill>
              <a:effectLst/>
              <a:uFillTx/>
              <a:latin typeface="Arial"/>
            </a:endParaRPr>
          </a:p>
          <a:p>
            <a:pPr>
              <a:lnSpc>
                <a:spcPct val="150000"/>
              </a:lnSpc>
              <a:tabLst>
                <a:tab algn="l" pos="0"/>
              </a:tabLst>
            </a:pPr>
            <a:r>
              <a:rPr b="0" lang="en-US" sz="1150" strike="noStrike" u="none">
                <a:solidFill>
                  <a:srgbClr val="000000"/>
                </a:solidFill>
                <a:effectLst/>
                <a:uFillTx/>
                <a:latin typeface="Calibri"/>
                <a:ea typeface="Calibri"/>
              </a:rPr>
              <a:t>9. DIABETES MELLITUS E GESTAÇÃO……………………….………………………….……………..………………….</a:t>
            </a:r>
            <a:r>
              <a:rPr b="0" lang="en-US" sz="1150" strike="noStrike" u="none">
                <a:solidFill>
                  <a:srgbClr val="000000"/>
                </a:solidFill>
                <a:effectLst/>
                <a:uFillTx/>
                <a:latin typeface="Calibri"/>
                <a:ea typeface="Calibri"/>
              </a:rPr>
              <a:t>	</a:t>
            </a:r>
            <a:r>
              <a:rPr b="0" lang="en-US" sz="1150" strike="noStrike" u="none">
                <a:solidFill>
                  <a:srgbClr val="000000"/>
                </a:solidFill>
                <a:effectLst/>
                <a:uFillTx/>
                <a:latin typeface="Calibri"/>
                <a:ea typeface="Calibri"/>
              </a:rPr>
              <a:t>16</a:t>
            </a:r>
            <a:r>
              <a:rPr b="0" lang="en-US" sz="1150" strike="noStrike" u="none">
                <a:solidFill>
                  <a:srgbClr val="000000"/>
                </a:solidFill>
                <a:effectLst/>
                <a:uFillTx/>
                <a:latin typeface="Calibri"/>
                <a:ea typeface="Calibri"/>
              </a:rPr>
              <a:t>	</a:t>
            </a:r>
            <a:r>
              <a:rPr b="0" lang="en-US" sz="1150" strike="noStrike" u="none">
                <a:solidFill>
                  <a:srgbClr val="000000"/>
                </a:solidFill>
                <a:effectLst/>
                <a:uFillTx/>
                <a:latin typeface="Calibri"/>
                <a:ea typeface="Calibri"/>
              </a:rPr>
              <a:t>10. ESTRATIFICAÇÃO DO RISCO DO DIABÉTICO…………………………………………….……………….………</a:t>
            </a:r>
            <a:r>
              <a:rPr b="0" lang="en-US" sz="1150" strike="noStrike" u="none">
                <a:solidFill>
                  <a:srgbClr val="000000"/>
                </a:solidFill>
                <a:effectLst/>
                <a:uFillTx/>
                <a:latin typeface="Calibri"/>
                <a:ea typeface="Calibri"/>
              </a:rPr>
              <a:t>	</a:t>
            </a:r>
            <a:r>
              <a:rPr b="0" lang="en-US" sz="1150" strike="noStrike" u="none">
                <a:solidFill>
                  <a:srgbClr val="000000"/>
                </a:solidFill>
                <a:effectLst/>
                <a:uFillTx/>
                <a:latin typeface="Calibri"/>
                <a:ea typeface="Calibri"/>
              </a:rPr>
              <a:t>19</a:t>
            </a:r>
            <a:endParaRPr b="0" lang="pt-BR" sz="1150" strike="noStrike" u="none">
              <a:solidFill>
                <a:srgbClr val="000000"/>
              </a:solidFill>
              <a:effectLst/>
              <a:uFillTx/>
              <a:latin typeface="Arial"/>
            </a:endParaRPr>
          </a:p>
          <a:p>
            <a:pPr>
              <a:lnSpc>
                <a:spcPct val="150000"/>
              </a:lnSpc>
              <a:tabLst>
                <a:tab algn="l" pos="0"/>
              </a:tabLst>
            </a:pPr>
            <a:r>
              <a:rPr b="0" lang="en-US" sz="1150" strike="noStrike" u="none">
                <a:solidFill>
                  <a:srgbClr val="000000"/>
                </a:solidFill>
                <a:effectLst/>
                <a:uFillTx/>
                <a:latin typeface="Calibri"/>
                <a:ea typeface="Calibri"/>
              </a:rPr>
              <a:t>11. SAÚDE BUCAL DA PESSOA COM DIABETES ………………………………………………………………………</a:t>
            </a:r>
            <a:r>
              <a:rPr b="0" lang="en-US" sz="1150" strike="noStrike" u="none">
                <a:solidFill>
                  <a:srgbClr val="000000"/>
                </a:solidFill>
                <a:effectLst/>
                <a:uFillTx/>
                <a:latin typeface="Calibri"/>
                <a:ea typeface="Calibri"/>
              </a:rPr>
              <a:t>	</a:t>
            </a:r>
            <a:r>
              <a:rPr b="0" lang="en-US" sz="1150" strike="noStrike" u="none">
                <a:solidFill>
                  <a:srgbClr val="000000"/>
                </a:solidFill>
                <a:effectLst/>
                <a:uFillTx/>
                <a:latin typeface="Calibri"/>
                <a:ea typeface="Calibri"/>
              </a:rPr>
              <a:t>22</a:t>
            </a:r>
            <a:endParaRPr b="0" lang="pt-BR" sz="1150" strike="noStrike" u="none">
              <a:solidFill>
                <a:srgbClr val="000000"/>
              </a:solidFill>
              <a:effectLst/>
              <a:uFillTx/>
              <a:latin typeface="Arial"/>
            </a:endParaRPr>
          </a:p>
          <a:p>
            <a:pPr>
              <a:lnSpc>
                <a:spcPct val="150000"/>
              </a:lnSpc>
              <a:tabLst>
                <a:tab algn="l" pos="0"/>
              </a:tabLst>
            </a:pPr>
            <a:r>
              <a:rPr b="0" lang="en-US" sz="1150" strike="noStrike" u="none">
                <a:solidFill>
                  <a:srgbClr val="000000"/>
                </a:solidFill>
                <a:effectLst/>
                <a:uFillTx/>
                <a:latin typeface="Calibri"/>
                <a:ea typeface="Calibri"/>
              </a:rPr>
              <a:t>12. PLANO DE CUIDADOS DO DIABÉTICO……………………………………………...………………………………</a:t>
            </a:r>
            <a:r>
              <a:rPr b="0" lang="en-US" sz="1150" strike="noStrike" u="none">
                <a:solidFill>
                  <a:srgbClr val="000000"/>
                </a:solidFill>
                <a:effectLst/>
                <a:uFillTx/>
                <a:latin typeface="Calibri"/>
                <a:ea typeface="Calibri"/>
              </a:rPr>
              <a:t>	</a:t>
            </a:r>
            <a:r>
              <a:rPr b="0" lang="en-US" sz="1150" strike="noStrike" u="none">
                <a:solidFill>
                  <a:srgbClr val="000000"/>
                </a:solidFill>
                <a:effectLst/>
                <a:uFillTx/>
                <a:latin typeface="Calibri"/>
                <a:ea typeface="Calibri"/>
              </a:rPr>
              <a:t>26</a:t>
            </a:r>
            <a:r>
              <a:rPr b="0" lang="en-US" sz="1150" strike="noStrike" u="none">
                <a:solidFill>
                  <a:srgbClr val="000000"/>
                </a:solidFill>
                <a:effectLst/>
                <a:uFillTx/>
                <a:latin typeface="Calibri"/>
                <a:ea typeface="Calibri"/>
              </a:rPr>
              <a:t>	</a:t>
            </a:r>
            <a:r>
              <a:rPr b="0" lang="en-US" sz="1150" strike="noStrike" u="none">
                <a:solidFill>
                  <a:srgbClr val="000000"/>
                </a:solidFill>
                <a:effectLst/>
                <a:uFillTx/>
                <a:latin typeface="Calibri"/>
                <a:ea typeface="Calibri"/>
              </a:rPr>
              <a:t>	</a:t>
            </a:r>
            <a:r>
              <a:rPr b="0" lang="en-US" sz="1150" strike="noStrike" u="none">
                <a:solidFill>
                  <a:schemeClr val="dk1"/>
                </a:solidFill>
                <a:effectLst/>
                <a:uFillTx/>
                <a:latin typeface="Calibri"/>
                <a:ea typeface="Calibri"/>
              </a:rPr>
              <a:t>12.1. TRATAMENTO NÃO FARMACOLÓGICO………………………………...…………………………..  27</a:t>
            </a:r>
            <a:r>
              <a:rPr b="0" lang="en-US" sz="1150" strike="noStrike" u="none">
                <a:solidFill>
                  <a:schemeClr val="dk1"/>
                </a:solidFill>
                <a:effectLst/>
                <a:uFillTx/>
                <a:latin typeface="Calibri"/>
                <a:ea typeface="Calibri"/>
              </a:rPr>
              <a:t>	</a:t>
            </a:r>
            <a:r>
              <a:rPr b="0" lang="en-US" sz="1150" strike="noStrike" u="none">
                <a:solidFill>
                  <a:schemeClr val="dk1"/>
                </a:solidFill>
                <a:effectLst/>
                <a:uFillTx/>
                <a:latin typeface="Calibri"/>
                <a:ea typeface="Calibri"/>
              </a:rPr>
              <a:t>	</a:t>
            </a:r>
            <a:r>
              <a:rPr b="0" lang="en-US" sz="1150" strike="noStrike" u="none">
                <a:solidFill>
                  <a:schemeClr val="dk1"/>
                </a:solidFill>
                <a:effectLst/>
                <a:uFillTx/>
                <a:latin typeface="Calibri"/>
                <a:ea typeface="Calibri"/>
              </a:rPr>
              <a:t>12.2 TRATAMENTO FARMACOLÓGICO………………………………...……………………………………. 29</a:t>
            </a:r>
            <a:endParaRPr b="0" lang="pt-BR" sz="1150" strike="noStrike" u="none">
              <a:solidFill>
                <a:srgbClr val="000000"/>
              </a:solidFill>
              <a:effectLst/>
              <a:uFillTx/>
              <a:latin typeface="Arial"/>
            </a:endParaRPr>
          </a:p>
          <a:p>
            <a:pPr>
              <a:lnSpc>
                <a:spcPct val="150000"/>
              </a:lnSpc>
              <a:tabLst>
                <a:tab algn="l" pos="0"/>
              </a:tabLst>
            </a:pPr>
            <a:r>
              <a:rPr b="0" lang="en-US" sz="1150" strike="noStrike" u="none">
                <a:solidFill>
                  <a:srgbClr val="000000"/>
                </a:solidFill>
                <a:effectLst/>
                <a:uFillTx/>
                <a:latin typeface="Calibri"/>
                <a:ea typeface="Calibri"/>
              </a:rPr>
              <a:t>13. PREVENÇÃO E MANEJO DAS COMPLICAÇÕES DO DIABETES MELLITUS...............................</a:t>
            </a:r>
            <a:r>
              <a:rPr b="0" lang="en-US" sz="1150" strike="noStrike" u="none">
                <a:solidFill>
                  <a:srgbClr val="000000"/>
                </a:solidFill>
                <a:effectLst/>
                <a:uFillTx/>
                <a:latin typeface="Calibri"/>
                <a:ea typeface="Calibri"/>
              </a:rPr>
              <a:t>	</a:t>
            </a:r>
            <a:r>
              <a:rPr b="0" lang="en-US" sz="1150" strike="noStrike" u="none">
                <a:solidFill>
                  <a:srgbClr val="000000"/>
                </a:solidFill>
                <a:effectLst/>
                <a:uFillTx/>
                <a:latin typeface="Calibri"/>
                <a:ea typeface="Calibri"/>
              </a:rPr>
              <a:t>38</a:t>
            </a:r>
            <a:r>
              <a:rPr b="0" lang="en-US" sz="1150" strike="noStrike" u="none">
                <a:solidFill>
                  <a:srgbClr val="000000"/>
                </a:solidFill>
                <a:effectLst/>
                <a:uFillTx/>
                <a:latin typeface="Calibri"/>
                <a:ea typeface="Calibri"/>
              </a:rPr>
              <a:t>	</a:t>
            </a:r>
            <a:r>
              <a:rPr b="0" lang="en-US" sz="1150" strike="noStrike" u="none">
                <a:solidFill>
                  <a:srgbClr val="000000"/>
                </a:solidFill>
                <a:effectLst/>
                <a:uFillTx/>
                <a:latin typeface="Calibri"/>
                <a:ea typeface="Calibri"/>
              </a:rPr>
              <a:t>14. PÉ DIABÉTICO………………………………..……………………………………………………...………………………..</a:t>
            </a:r>
            <a:r>
              <a:rPr b="0" lang="en-US" sz="1150" strike="noStrike" u="none">
                <a:solidFill>
                  <a:srgbClr val="000000"/>
                </a:solidFill>
                <a:effectLst/>
                <a:uFillTx/>
                <a:latin typeface="Calibri"/>
                <a:ea typeface="Calibri"/>
              </a:rPr>
              <a:t>	</a:t>
            </a:r>
            <a:r>
              <a:rPr b="0" lang="en-US" sz="1150" strike="noStrike" u="none">
                <a:solidFill>
                  <a:srgbClr val="000000"/>
                </a:solidFill>
                <a:effectLst/>
                <a:uFillTx/>
                <a:latin typeface="Calibri"/>
                <a:ea typeface="Calibri"/>
              </a:rPr>
              <a:t>45</a:t>
            </a:r>
            <a:endParaRPr b="0" lang="pt-BR" sz="1150" strike="noStrike" u="none">
              <a:solidFill>
                <a:srgbClr val="000000"/>
              </a:solidFill>
              <a:effectLst/>
              <a:uFillTx/>
              <a:latin typeface="Arial"/>
            </a:endParaRPr>
          </a:p>
          <a:p>
            <a:pPr>
              <a:lnSpc>
                <a:spcPct val="150000"/>
              </a:lnSpc>
              <a:tabLst>
                <a:tab algn="l" pos="0"/>
              </a:tabLst>
            </a:pPr>
            <a:r>
              <a:rPr b="0" lang="en-US" sz="1150" strike="noStrike" u="none">
                <a:solidFill>
                  <a:srgbClr val="000000"/>
                </a:solidFill>
                <a:effectLst/>
                <a:uFillTx/>
                <a:latin typeface="Calibri"/>
                <a:ea typeface="Calibri"/>
              </a:rPr>
              <a:t>15. FLUXO ASSISTENCIAL……………………………………………..……………………………..…………………………</a:t>
            </a:r>
            <a:r>
              <a:rPr b="0" lang="en-US" sz="1150" strike="noStrike" u="none">
                <a:solidFill>
                  <a:srgbClr val="000000"/>
                </a:solidFill>
                <a:effectLst/>
                <a:uFillTx/>
                <a:latin typeface="Calibri"/>
                <a:ea typeface="Calibri"/>
              </a:rPr>
              <a:t>	</a:t>
            </a:r>
            <a:r>
              <a:rPr b="0" lang="en-US" sz="1150" strike="noStrike" u="none">
                <a:solidFill>
                  <a:srgbClr val="000000"/>
                </a:solidFill>
                <a:effectLst/>
                <a:uFillTx/>
                <a:latin typeface="Calibri"/>
                <a:ea typeface="Calibri"/>
              </a:rPr>
              <a:t>48</a:t>
            </a:r>
            <a:endParaRPr b="0" lang="pt-BR" sz="1150" strike="noStrike" u="none">
              <a:solidFill>
                <a:srgbClr val="000000"/>
              </a:solidFill>
              <a:effectLst/>
              <a:uFillTx/>
              <a:latin typeface="Arial"/>
            </a:endParaRPr>
          </a:p>
          <a:p>
            <a:pPr>
              <a:lnSpc>
                <a:spcPct val="150000"/>
              </a:lnSpc>
              <a:tabLst>
                <a:tab algn="l" pos="0"/>
              </a:tabLst>
            </a:pPr>
            <a:r>
              <a:rPr b="0" lang="en-US" sz="1150" strike="noStrike" u="none">
                <a:solidFill>
                  <a:srgbClr val="000000"/>
                </a:solidFill>
                <a:effectLst/>
                <a:uFillTx/>
                <a:latin typeface="Calibri"/>
                <a:ea typeface="Calibri"/>
              </a:rPr>
              <a:t>16. TELECONSULTORIA CLÍNICA……………………………………………..……………………………………………..</a:t>
            </a:r>
            <a:r>
              <a:rPr b="0" lang="en-US" sz="1150" strike="noStrike" u="none">
                <a:solidFill>
                  <a:srgbClr val="000000"/>
                </a:solidFill>
                <a:effectLst/>
                <a:uFillTx/>
                <a:latin typeface="Calibri"/>
                <a:ea typeface="Calibri"/>
              </a:rPr>
              <a:t>	</a:t>
            </a:r>
            <a:r>
              <a:rPr b="0" lang="en-US" sz="1150" strike="noStrike" u="none">
                <a:solidFill>
                  <a:srgbClr val="000000"/>
                </a:solidFill>
                <a:effectLst/>
                <a:uFillTx/>
                <a:latin typeface="Calibri"/>
                <a:ea typeface="Calibri"/>
              </a:rPr>
              <a:t>51</a:t>
            </a:r>
            <a:endParaRPr b="0" lang="pt-BR" sz="1150" strike="noStrike" u="none">
              <a:solidFill>
                <a:srgbClr val="000000"/>
              </a:solidFill>
              <a:effectLst/>
              <a:uFillTx/>
              <a:latin typeface="Arial"/>
            </a:endParaRPr>
          </a:p>
          <a:p>
            <a:pPr>
              <a:lnSpc>
                <a:spcPct val="150000"/>
              </a:lnSpc>
              <a:tabLst>
                <a:tab algn="l" pos="0"/>
              </a:tabLst>
            </a:pPr>
            <a:r>
              <a:rPr b="0" lang="en-US" sz="1150" strike="noStrike" u="none">
                <a:solidFill>
                  <a:srgbClr val="000000"/>
                </a:solidFill>
                <a:effectLst/>
                <a:uFillTx/>
                <a:latin typeface="Calibri"/>
                <a:ea typeface="Calibri"/>
              </a:rPr>
              <a:t>17. ENCAMINHAMENTOS……………….………………………..…………………………………………………………..</a:t>
            </a:r>
            <a:r>
              <a:rPr b="0" lang="en-US" sz="1150" strike="noStrike" u="none">
                <a:solidFill>
                  <a:srgbClr val="000000"/>
                </a:solidFill>
                <a:effectLst/>
                <a:uFillTx/>
                <a:latin typeface="Calibri"/>
                <a:ea typeface="Calibri"/>
              </a:rPr>
              <a:t>	</a:t>
            </a:r>
            <a:r>
              <a:rPr b="0" lang="en-US" sz="1150" strike="noStrike" u="none">
                <a:solidFill>
                  <a:srgbClr val="000000"/>
                </a:solidFill>
                <a:effectLst/>
                <a:uFillTx/>
                <a:latin typeface="Calibri"/>
                <a:ea typeface="Calibri"/>
              </a:rPr>
              <a:t>52</a:t>
            </a:r>
            <a:endParaRPr b="0" lang="pt-BR" sz="1150" strike="noStrike" u="none">
              <a:solidFill>
                <a:srgbClr val="000000"/>
              </a:solidFill>
              <a:effectLst/>
              <a:uFillTx/>
              <a:latin typeface="Arial"/>
            </a:endParaRPr>
          </a:p>
          <a:p>
            <a:pPr>
              <a:lnSpc>
                <a:spcPct val="150000"/>
              </a:lnSpc>
              <a:tabLst>
                <a:tab algn="l" pos="0"/>
              </a:tabLst>
            </a:pPr>
            <a:r>
              <a:rPr b="0" lang="en-US" sz="1150" strike="noStrike" u="none">
                <a:solidFill>
                  <a:srgbClr val="000000"/>
                </a:solidFill>
                <a:effectLst/>
                <a:uFillTx/>
                <a:latin typeface="Calibri"/>
                <a:ea typeface="Calibri"/>
              </a:rPr>
              <a:t>18.  INDICADOR DE MONITORAMENTO……………………………………………..………………………………….</a:t>
            </a:r>
            <a:r>
              <a:rPr b="0" lang="en-US" sz="1150" strike="noStrike" u="none">
                <a:solidFill>
                  <a:srgbClr val="000000"/>
                </a:solidFill>
                <a:effectLst/>
                <a:uFillTx/>
                <a:latin typeface="Calibri"/>
                <a:ea typeface="Calibri"/>
              </a:rPr>
              <a:t>	</a:t>
            </a:r>
            <a:r>
              <a:rPr b="0" lang="en-US" sz="1150" strike="noStrike" u="none">
                <a:solidFill>
                  <a:srgbClr val="000000"/>
                </a:solidFill>
                <a:effectLst/>
                <a:uFillTx/>
                <a:latin typeface="Calibri"/>
                <a:ea typeface="Calibri"/>
              </a:rPr>
              <a:t>54</a:t>
            </a:r>
            <a:endParaRPr b="0" lang="pt-BR" sz="1150" strike="noStrike" u="none">
              <a:solidFill>
                <a:srgbClr val="000000"/>
              </a:solidFill>
              <a:effectLst/>
              <a:uFillTx/>
              <a:latin typeface="Arial"/>
            </a:endParaRPr>
          </a:p>
          <a:p>
            <a:pPr>
              <a:lnSpc>
                <a:spcPct val="150000"/>
              </a:lnSpc>
              <a:tabLst>
                <a:tab algn="l" pos="0"/>
              </a:tabLst>
            </a:pPr>
            <a:r>
              <a:rPr b="0" lang="en-US" sz="1150" strike="noStrike" u="none">
                <a:solidFill>
                  <a:srgbClr val="000000"/>
                </a:solidFill>
                <a:effectLst/>
                <a:uFillTx/>
                <a:latin typeface="Calibri"/>
                <a:ea typeface="Calibri"/>
              </a:rPr>
              <a:t>19. CONSIDERAÇÕES FINAIS……………………………………………..…………………………………………………..</a:t>
            </a:r>
            <a:r>
              <a:rPr b="0" lang="en-US" sz="1150" strike="noStrike" u="none">
                <a:solidFill>
                  <a:srgbClr val="000000"/>
                </a:solidFill>
                <a:effectLst/>
                <a:uFillTx/>
                <a:latin typeface="Calibri"/>
                <a:ea typeface="Calibri"/>
              </a:rPr>
              <a:t>	</a:t>
            </a:r>
            <a:r>
              <a:rPr b="0" lang="en-US" sz="1150" strike="noStrike" u="none">
                <a:solidFill>
                  <a:srgbClr val="000000"/>
                </a:solidFill>
                <a:effectLst/>
                <a:uFillTx/>
                <a:latin typeface="Calibri"/>
                <a:ea typeface="Calibri"/>
              </a:rPr>
              <a:t>56</a:t>
            </a:r>
            <a:endParaRPr b="0" lang="pt-BR" sz="1150" strike="noStrike" u="none">
              <a:solidFill>
                <a:srgbClr val="000000"/>
              </a:solidFill>
              <a:effectLst/>
              <a:uFillTx/>
              <a:latin typeface="Arial"/>
            </a:endParaRPr>
          </a:p>
          <a:p>
            <a:pPr>
              <a:lnSpc>
                <a:spcPct val="150000"/>
              </a:lnSpc>
              <a:tabLst>
                <a:tab algn="l" pos="0"/>
              </a:tabLst>
            </a:pPr>
            <a:r>
              <a:rPr b="0" lang="en-US" sz="1150" strike="noStrike" u="none">
                <a:solidFill>
                  <a:srgbClr val="000000"/>
                </a:solidFill>
                <a:effectLst/>
                <a:uFillTx/>
                <a:latin typeface="Calibri"/>
                <a:ea typeface="Calibri"/>
              </a:rPr>
              <a:t>Apêndices………………………………..…………………………………………………………………………………..………</a:t>
            </a:r>
            <a:r>
              <a:rPr b="0" lang="en-US" sz="1150" strike="noStrike" u="none">
                <a:solidFill>
                  <a:srgbClr val="000000"/>
                </a:solidFill>
                <a:effectLst/>
                <a:uFillTx/>
                <a:latin typeface="Calibri"/>
                <a:ea typeface="Calibri"/>
              </a:rPr>
              <a:t>	</a:t>
            </a:r>
            <a:r>
              <a:rPr b="0" lang="en-US" sz="1150" strike="noStrike" u="none">
                <a:solidFill>
                  <a:srgbClr val="000000"/>
                </a:solidFill>
                <a:effectLst/>
                <a:uFillTx/>
                <a:latin typeface="Calibri"/>
                <a:ea typeface="Calibri"/>
              </a:rPr>
              <a:t>57</a:t>
            </a:r>
            <a:endParaRPr b="0" lang="pt-BR" sz="1150" strike="noStrike" u="none">
              <a:solidFill>
                <a:srgbClr val="000000"/>
              </a:solidFill>
              <a:effectLst/>
              <a:uFillTx/>
              <a:latin typeface="Arial"/>
            </a:endParaRPr>
          </a:p>
          <a:p>
            <a:pPr>
              <a:lnSpc>
                <a:spcPct val="150000"/>
              </a:lnSpc>
              <a:tabLst>
                <a:tab algn="l" pos="0"/>
              </a:tabLst>
            </a:pPr>
            <a:r>
              <a:rPr b="0" lang="en-US" sz="1150" strike="noStrike" u="none">
                <a:solidFill>
                  <a:srgbClr val="000000"/>
                </a:solidFill>
                <a:effectLst/>
                <a:uFillTx/>
                <a:latin typeface="Calibri"/>
                <a:ea typeface="Calibri"/>
              </a:rPr>
              <a:t>Referências……………………………………………..…………………………………………………………………………….</a:t>
            </a:r>
            <a:r>
              <a:rPr b="0" lang="en-US" sz="1150" strike="noStrike" u="none">
                <a:solidFill>
                  <a:srgbClr val="000000"/>
                </a:solidFill>
                <a:effectLst/>
                <a:uFillTx/>
                <a:latin typeface="Calibri"/>
                <a:ea typeface="Calibri"/>
              </a:rPr>
              <a:t>	</a:t>
            </a:r>
            <a:r>
              <a:rPr b="0" lang="en-US" sz="1150" strike="noStrike" u="none">
                <a:solidFill>
                  <a:srgbClr val="000000"/>
                </a:solidFill>
                <a:effectLst/>
                <a:uFillTx/>
                <a:latin typeface="Calibri"/>
                <a:ea typeface="Calibri"/>
              </a:rPr>
              <a:t>63</a:t>
            </a:r>
            <a:endParaRPr b="0" lang="pt-BR" sz="1150" strike="noStrike" u="none">
              <a:solidFill>
                <a:srgbClr val="000000"/>
              </a:solidFill>
              <a:effectLst/>
              <a:uFillTx/>
              <a:latin typeface="Arial"/>
            </a:endParaRPr>
          </a:p>
        </p:txBody>
      </p:sp>
      <p:sp>
        <p:nvSpPr>
          <p:cNvPr id="91" name="Google Shape;129;p3"/>
          <p:cNvSpPr/>
          <p:nvPr/>
        </p:nvSpPr>
        <p:spPr>
          <a:xfrm>
            <a:off x="394200" y="689760"/>
            <a:ext cx="5759280" cy="27684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endParaRPr b="0" lang="pt-BR" sz="14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2" name="Google Shape;138;p5"/>
          <p:cNvSpPr/>
          <p:nvPr/>
        </p:nvSpPr>
        <p:spPr>
          <a:xfrm>
            <a:off x="1615320" y="1206000"/>
            <a:ext cx="3626640" cy="40788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a:t>
            </a:r>
            <a:r>
              <a:rPr b="1" lang="en-US" sz="2400" strike="noStrike" u="none">
                <a:solidFill>
                  <a:srgbClr val="000000"/>
                </a:solidFill>
                <a:effectLst/>
                <a:uFillTx/>
                <a:latin typeface="Calibri"/>
                <a:ea typeface="Calibri"/>
              </a:rPr>
              <a:t>APRESENTAÇÃO</a:t>
            </a:r>
            <a:endParaRPr b="0" lang="pt-BR" sz="2400" strike="noStrike" u="none">
              <a:solidFill>
                <a:srgbClr val="000000"/>
              </a:solidFill>
              <a:effectLst/>
              <a:uFillTx/>
              <a:latin typeface="Arial"/>
            </a:endParaRPr>
          </a:p>
        </p:txBody>
      </p:sp>
      <p:grpSp>
        <p:nvGrpSpPr>
          <p:cNvPr id="93" name="Google Shape;139;p5"/>
          <p:cNvGrpSpPr/>
          <p:nvPr/>
        </p:nvGrpSpPr>
        <p:grpSpPr>
          <a:xfrm>
            <a:off x="588960" y="2071800"/>
            <a:ext cx="5567040" cy="3451320"/>
            <a:chOff x="588960" y="2071800"/>
            <a:chExt cx="5567040" cy="3451320"/>
          </a:xfrm>
        </p:grpSpPr>
        <p:sp>
          <p:nvSpPr>
            <p:cNvPr id="94" name="Google Shape;140;p5"/>
            <p:cNvSpPr/>
            <p:nvPr/>
          </p:nvSpPr>
          <p:spPr>
            <a:xfrm>
              <a:off x="588960" y="2093400"/>
              <a:ext cx="5567040" cy="3108960"/>
            </a:xfrm>
            <a:custGeom>
              <a:avLst/>
              <a:gdLst>
                <a:gd name="textAreaLeft" fmla="*/ 0 w 5567040"/>
                <a:gd name="textAreaRight" fmla="*/ 5567400 w 5567040"/>
                <a:gd name="textAreaTop" fmla="*/ 0 h 3108960"/>
                <a:gd name="textAreaBottom" fmla="*/ 3109320 h 3108960"/>
              </a:gdLst>
              <a:ahLst/>
              <a:cxnLst/>
              <a:rect l="textAreaLeft" t="textAreaTop" r="textAreaRight" b="textAreaBottom"/>
              <a:pathLst>
                <a:path w="7423200" h="4145600">
                  <a:moveTo>
                    <a:pt x="0" y="0"/>
                  </a:moveTo>
                  <a:lnTo>
                    <a:pt x="7423200" y="0"/>
                  </a:lnTo>
                  <a:lnTo>
                    <a:pt x="7423200" y="4145600"/>
                  </a:lnTo>
                  <a:lnTo>
                    <a:pt x="0" y="4145600"/>
                  </a:lnTo>
                  <a:close/>
                </a:path>
              </a:pathLst>
            </a:custGeom>
            <a:noFill/>
            <a:ln w="0">
              <a:noFill/>
            </a:ln>
          </p:spPr>
          <p:style>
            <a:lnRef idx="0"/>
            <a:fillRef idx="0"/>
            <a:effectRef idx="0"/>
            <a:fontRef idx="minor"/>
          </p:style>
          <p:txBody>
            <a:bodyPr lIns="90000" rIns="90000" tIns="45000" bIns="45000" anchor="t">
              <a:noAutofit/>
            </a:bodyPr>
            <a:p>
              <a:endParaRPr b="0" lang="pt-BR" sz="1800" strike="noStrike" u="none">
                <a:solidFill>
                  <a:srgbClr val="ffffff"/>
                </a:solidFill>
                <a:effectLst/>
                <a:uFillTx/>
                <a:latin typeface="Arial"/>
              </a:endParaRPr>
            </a:p>
          </p:txBody>
        </p:sp>
        <p:sp>
          <p:nvSpPr>
            <p:cNvPr id="95" name="Google Shape;141;p5"/>
            <p:cNvSpPr/>
            <p:nvPr/>
          </p:nvSpPr>
          <p:spPr>
            <a:xfrm>
              <a:off x="588960" y="2071800"/>
              <a:ext cx="5567040" cy="3451320"/>
            </a:xfrm>
            <a:prstGeom prst="rect">
              <a:avLst/>
            </a:prstGeom>
            <a:noFill/>
            <a:ln w="0">
              <a:noFill/>
            </a:ln>
          </p:spPr>
          <p:style>
            <a:lnRef idx="0"/>
            <a:fillRef idx="0"/>
            <a:effectRef idx="0"/>
            <a:fontRef idx="minor"/>
          </p:style>
          <p:txBody>
            <a:bodyPr lIns="0" rIns="0" tIns="0" bIns="0" anchor="ctr">
              <a:noAutofit/>
            </a:bodyPr>
            <a:p>
              <a:pPr algn="just">
                <a:lnSpc>
                  <a:spcPct val="120000"/>
                </a:lnSpc>
                <a:tabLst>
                  <a:tab algn="l" pos="0"/>
                </a:tabLst>
              </a:pPr>
              <a:r>
                <a:rPr b="0" lang="en-US" sz="1400" strike="noStrike" u="none">
                  <a:solidFill>
                    <a:srgbClr val="000000"/>
                  </a:solidFill>
                  <a:effectLst/>
                  <a:uFillTx/>
                  <a:latin typeface="Calibri"/>
                  <a:ea typeface="Calibri"/>
                </a:rPr>
                <a:t>A Atenção Primária à Saúde (APS) em sua relevante competência de ser a porta de entrada do Sistema de Saúde, atua como ordenadora do cuidado, tendo o papel de identificar o conjunto de necessidades em saúde e sistematizar as respostas de forma adequada e apropriada, impactando seguramente nas condições de saúde da população.  </a:t>
              </a:r>
              <a:endParaRPr b="0" lang="pt-BR" sz="1400" strike="noStrike" u="none">
                <a:solidFill>
                  <a:srgbClr val="000000"/>
                </a:solidFill>
                <a:effectLst/>
                <a:uFillTx/>
                <a:latin typeface="Arial"/>
              </a:endParaRPr>
            </a:p>
            <a:p>
              <a:pPr algn="just">
                <a:lnSpc>
                  <a:spcPct val="120000"/>
                </a:lnSpc>
                <a:tabLst>
                  <a:tab algn="l" pos="0"/>
                </a:tabLst>
              </a:pPr>
              <a:r>
                <a:rPr b="0" lang="en-US" sz="1400" strike="noStrike" u="none">
                  <a:solidFill>
                    <a:srgbClr val="000000"/>
                  </a:solidFill>
                  <a:effectLst/>
                  <a:uFillTx/>
                  <a:latin typeface="Calibri"/>
                  <a:ea typeface="Calibri"/>
                </a:rPr>
                <a:t>Sendo assim, a proposta de elaboração e aplicação deste protocolo tem a perspectiva de nortear a qualificação da assistência à saúde das pessoas diagnosticadas com Diabetes Mellitus (DM) na APS com foco na orientação para prevenção de complicações e internações desta doença que está na lista brasileira de causas sensíveis à APS. Também promover a resolutividade das situações mais sensíveis a esse nível de atenção, orientar os devidos encaminhamentos dentro da linha de cuidados, além de propiciar a reflexão dos profissionais que atuam neste âmbito sobre os processos de trabalho, por meio do cadastro e acompanhamento da população usuária do Sistema Único de Saúde (SUS) do município de Pelotas/RS.</a:t>
              </a:r>
              <a:endParaRPr b="0" lang="pt-BR" sz="1400" strike="noStrike" u="none">
                <a:solidFill>
                  <a:srgbClr val="000000"/>
                </a:solidFill>
                <a:effectLst/>
                <a:uFillTx/>
                <a:latin typeface="Arial"/>
              </a:endParaRPr>
            </a:p>
          </p:txBody>
        </p:sp>
      </p:grpSp>
      <p:sp>
        <p:nvSpPr>
          <p:cNvPr id="96" name="Google Shape;142;p5"/>
          <p:cNvSpPr/>
          <p:nvPr/>
        </p:nvSpPr>
        <p:spPr>
          <a:xfrm>
            <a:off x="2329560" y="237240"/>
            <a:ext cx="3626640" cy="40824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97" name="Google Shape;143;p5"/>
          <p:cNvCxnSpPr/>
          <p:nvPr/>
        </p:nvCxnSpPr>
        <p:spPr>
          <a:xfrm flipV="1">
            <a:off x="356040" y="421200"/>
            <a:ext cx="6182280" cy="19440"/>
          </a:xfrm>
          <a:prstGeom prst="straightConnector1">
            <a:avLst/>
          </a:prstGeom>
          <a:ln w="19050">
            <a:solidFill>
              <a:srgbClr val="000000"/>
            </a:solidFill>
            <a:round/>
          </a:ln>
        </p:spPr>
      </p:cxnSp>
      <p:sp>
        <p:nvSpPr>
          <p:cNvPr id="98" name="Google Shape;144;p5"/>
          <p:cNvSpPr/>
          <p:nvPr/>
        </p:nvSpPr>
        <p:spPr>
          <a:xfrm>
            <a:off x="356040" y="249840"/>
            <a:ext cx="4329000" cy="15372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p:txBody>
      </p:sp>
      <p:sp>
        <p:nvSpPr>
          <p:cNvPr id="99" name="PlaceHolder 1"/>
          <p:cNvSpPr>
            <a:spLocks noGrp="1"/>
          </p:cNvSpPr>
          <p:nvPr>
            <p:ph type="sldNum" idx="39"/>
          </p:nvPr>
        </p:nvSpPr>
        <p:spPr>
          <a:xfrm>
            <a:off x="4404600" y="14436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519EFEFD-F8BD-4D63-93CC-A9DBF375C20B}" type="slidenum">
              <a:rPr b="0" lang="en-US" sz="1200" strike="noStrike" u="none">
                <a:solidFill>
                  <a:srgbClr val="888888"/>
                </a:solidFill>
                <a:effectLst/>
                <a:uFillTx/>
                <a:latin typeface="Calibri"/>
                <a:ea typeface="Calibri"/>
              </a:rPr>
              <a:t>&lt;número&gt;</a:t>
            </a:fld>
            <a:endParaRPr b="0" lang="pt-BR" sz="1200" strike="noStrike" u="none">
              <a:solidFill>
                <a:srgbClr val="000000"/>
              </a:solidFill>
              <a:effectLst/>
              <a:uFillTx/>
              <a:latin typeface="Times New Roman"/>
            </a:endParaRPr>
          </a:p>
        </p:txBody>
      </p:sp>
      <p:sp>
        <p:nvSpPr>
          <p:cNvPr id="100" name="Google Shape;146;p5"/>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1" name="Google Shape;155;p6"/>
          <p:cNvSpPr/>
          <p:nvPr/>
        </p:nvSpPr>
        <p:spPr>
          <a:xfrm>
            <a:off x="356040" y="1083600"/>
            <a:ext cx="6181920" cy="419760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0" lang="en-US" sz="1350" strike="noStrike" u="none">
                <a:solidFill>
                  <a:srgbClr val="000000"/>
                </a:solidFill>
                <a:effectLst/>
                <a:uFillTx/>
                <a:latin typeface="Calibri"/>
                <a:ea typeface="Calibri"/>
              </a:rPr>
              <a:t>Diabetes Mellitus (DM) é uma doença integrante do grupo das Doenças Crônicas Não Transmissíveis (DCNTs), que devido à transição demográfica e epidemiológica em andamento têm se tornado cada vez mais importante. Trata-se de um distúrbio metabólico caracterizado por hiperglicemia crônica e alterações do metabolismo de carboidratos, proteínas e gorduras, decorrentes de defeitos da secreção e/ou ação da insulina.</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O DM apresenta elevada morbimortalidade associada a complicações agudas (hiperglicemia, cetoacidose e coma hiperosmolar) e crônicas (retinopatia, nefropatia e neuropatia), além de maior risco para doenças cardíacas e cerebrovasculares, podendo ser microvasculares ou macrovasculares.</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Segundo o inquérito telefônico realizado pelo Ministério da Saúde, o VIGITEL, de 2023, no conjunto das 26 capitais brasileiras e o Distrito Federal pesquisadas, a frequência do diagnóstico médico de DM foi de 10,2%. A cidade de Porto Alegre apresentou um dos maiores percentuais de pessoas adultas que referiram diagnóstico prévio dessa doença crônica (12,0%). Em Pelotas, atualmente, há o registro de cerca de 10 mil diabéticos cadastrados na APS (Acesso em 07/08/2025). Esse registro representa 3% da população cadastrada com diagnóstico de diabetes.</a:t>
            </a:r>
            <a:endParaRPr b="0" lang="pt-BR" sz="1350" strike="noStrike" u="none">
              <a:solidFill>
                <a:srgbClr val="000000"/>
              </a:solidFill>
              <a:effectLst/>
              <a:uFillTx/>
              <a:latin typeface="Arial"/>
            </a:endParaRPr>
          </a:p>
        </p:txBody>
      </p:sp>
      <p:sp>
        <p:nvSpPr>
          <p:cNvPr id="102" name="Google Shape;156;p6"/>
          <p:cNvSpPr/>
          <p:nvPr/>
        </p:nvSpPr>
        <p:spPr>
          <a:xfrm>
            <a:off x="356040" y="5469840"/>
            <a:ext cx="6065640" cy="26136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1" lang="en-US" sz="1700" strike="noStrike" u="none">
                <a:solidFill>
                  <a:srgbClr val="000000"/>
                </a:solidFill>
                <a:effectLst/>
                <a:uFillTx/>
                <a:latin typeface="Calibri"/>
                <a:ea typeface="Calibri"/>
              </a:rPr>
              <a:t>2. ORGANIZAÇÃO DA LINHA DE CUIDADO DO DM</a:t>
            </a:r>
            <a:endParaRPr b="0" lang="pt-BR" sz="1700" strike="noStrike" u="none">
              <a:solidFill>
                <a:srgbClr val="000000"/>
              </a:solidFill>
              <a:effectLst/>
              <a:uFillTx/>
              <a:latin typeface="Arial"/>
            </a:endParaRPr>
          </a:p>
        </p:txBody>
      </p:sp>
      <p:sp>
        <p:nvSpPr>
          <p:cNvPr id="103" name="Google Shape;157;p6"/>
          <p:cNvSpPr/>
          <p:nvPr/>
        </p:nvSpPr>
        <p:spPr>
          <a:xfrm>
            <a:off x="356040" y="684000"/>
            <a:ext cx="4696560" cy="26136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1" lang="en-US" sz="1700" strike="noStrike" u="none">
                <a:solidFill>
                  <a:srgbClr val="000000"/>
                </a:solidFill>
                <a:effectLst/>
                <a:uFillTx/>
                <a:latin typeface="Calibri"/>
                <a:ea typeface="Calibri"/>
              </a:rPr>
              <a:t>1. INTRODUÇÃO: DEFINIÇÃO E CONTEXTO </a:t>
            </a:r>
            <a:endParaRPr b="0" lang="pt-BR" sz="1700" strike="noStrike" u="none">
              <a:solidFill>
                <a:srgbClr val="000000"/>
              </a:solidFill>
              <a:effectLst/>
              <a:uFillTx/>
              <a:latin typeface="Arial"/>
            </a:endParaRPr>
          </a:p>
        </p:txBody>
      </p:sp>
      <p:sp>
        <p:nvSpPr>
          <p:cNvPr id="104" name="Google Shape;158;p6"/>
          <p:cNvSpPr/>
          <p:nvPr/>
        </p:nvSpPr>
        <p:spPr>
          <a:xfrm>
            <a:off x="2329560" y="237240"/>
            <a:ext cx="3626640" cy="40824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105" name="Google Shape;159;p6"/>
          <p:cNvCxnSpPr/>
          <p:nvPr/>
        </p:nvCxnSpPr>
        <p:spPr>
          <a:xfrm flipV="1">
            <a:off x="356040" y="421200"/>
            <a:ext cx="6182280" cy="19440"/>
          </a:xfrm>
          <a:prstGeom prst="straightConnector1">
            <a:avLst/>
          </a:prstGeom>
          <a:ln w="19050">
            <a:solidFill>
              <a:srgbClr val="000000"/>
            </a:solidFill>
            <a:round/>
          </a:ln>
        </p:spPr>
      </p:cxnSp>
      <p:sp>
        <p:nvSpPr>
          <p:cNvPr id="106" name="Google Shape;160;p6"/>
          <p:cNvSpPr/>
          <p:nvPr/>
        </p:nvSpPr>
        <p:spPr>
          <a:xfrm>
            <a:off x="356040" y="249840"/>
            <a:ext cx="4329000" cy="15372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p:txBody>
      </p:sp>
      <p:sp>
        <p:nvSpPr>
          <p:cNvPr id="107" name="Google Shape;161;p6"/>
          <p:cNvSpPr/>
          <p:nvPr/>
        </p:nvSpPr>
        <p:spPr>
          <a:xfrm>
            <a:off x="248760" y="5731200"/>
            <a:ext cx="6280560" cy="2636640"/>
          </a:xfrm>
          <a:prstGeom prst="rect">
            <a:avLst/>
          </a:prstGeom>
          <a:noFill/>
          <a:ln w="0">
            <a:noFill/>
          </a:ln>
        </p:spPr>
        <p:style>
          <a:lnRef idx="0"/>
          <a:fillRef idx="0"/>
          <a:effectRef idx="0"/>
          <a:fontRef idx="minor"/>
        </p:style>
        <p:txBody>
          <a:bodyPr tIns="91440" bIns="91440" anchor="t">
            <a:normAutofit/>
          </a:bodyPr>
          <a:p>
            <a:pPr algn="just">
              <a:lnSpc>
                <a:spcPct val="120000"/>
              </a:lnSpc>
              <a:tabLst>
                <a:tab algn="l" pos="0"/>
              </a:tabLst>
            </a:pPr>
            <a:r>
              <a:rPr b="0" lang="en-US" sz="1350" strike="noStrike" u="none">
                <a:solidFill>
                  <a:schemeClr val="dk1"/>
                </a:solidFill>
                <a:effectLst/>
                <a:uFillTx/>
                <a:latin typeface="Calibri"/>
                <a:ea typeface="Calibri"/>
              </a:rPr>
              <a:t>Esta linha de cuidado é uma das que compõem a Rede de Atenção à Saúde das Pessoas com Doenças Crônicas Não Transmissíveis – RDCNT (conforme ilustra a imagem a seguir), cuja finalidade é fortalecer e qualificar a atenção às pessoas com a doença por meio da integralidade e da longitudinalidade do cuidado em todos os pontos/serviços de atenção à saúde, seja APS, Média ou Alta Complexidade.</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chemeClr val="dk1"/>
                </a:solidFill>
                <a:effectLst/>
                <a:uFillTx/>
                <a:latin typeface="Calibri"/>
                <a:ea typeface="Calibri"/>
              </a:rPr>
              <a:t>Vale ressaltar que, embora as linhas de cuidado ainda sejam, em sua maioria, organizadas por doenças específicas, é essencial que a equipe de saúde adote uma abordagem integral na avaliação do usuário, considerando que o DM comumente está associado a outros fatores de risco e agravos.</a:t>
            </a:r>
            <a:endParaRPr b="0" lang="pt-BR" sz="1350" strike="noStrike" u="none">
              <a:solidFill>
                <a:srgbClr val="000000"/>
              </a:solidFill>
              <a:effectLst/>
              <a:uFillTx/>
              <a:latin typeface="Arial"/>
            </a:endParaRPr>
          </a:p>
        </p:txBody>
      </p:sp>
      <p:sp>
        <p:nvSpPr>
          <p:cNvPr id="108" name="PlaceHolder 1"/>
          <p:cNvSpPr>
            <a:spLocks noGrp="1"/>
          </p:cNvSpPr>
          <p:nvPr>
            <p:ph type="sldNum" idx="40"/>
          </p:nvPr>
        </p:nvSpPr>
        <p:spPr>
          <a:xfrm>
            <a:off x="4404600" y="14436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42FB4137-50F5-42CF-9E2B-2E7485FB69A7}"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sp>
        <p:nvSpPr>
          <p:cNvPr id="109" name="Google Shape;163;p6"/>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10" name="Google Shape;172;p7"/>
          <p:cNvSpPr/>
          <p:nvPr/>
        </p:nvSpPr>
        <p:spPr>
          <a:xfrm rot="1471200">
            <a:off x="1441440" y="1514520"/>
            <a:ext cx="3882240" cy="3882240"/>
          </a:xfrm>
          <a:custGeom>
            <a:avLst/>
            <a:gdLst>
              <a:gd name="textAreaLeft" fmla="*/ 0 w 3882240"/>
              <a:gd name="textAreaRight" fmla="*/ 3882600 w 3882240"/>
              <a:gd name="textAreaTop" fmla="*/ 0 h 3882240"/>
              <a:gd name="textAreaBottom" fmla="*/ 3882600 h 3882240"/>
            </a:gdLst>
            <a:ahLst/>
            <a:cxnLst/>
            <a:rect l="textAreaLeft" t="textAreaTop" r="textAreaRight" b="textAreaBottom"/>
            <a:pathLst>
              <a:path w="3882080" h="3882080">
                <a:moveTo>
                  <a:pt x="0" y="0"/>
                </a:moveTo>
                <a:lnTo>
                  <a:pt x="3882080" y="0"/>
                </a:lnTo>
                <a:lnTo>
                  <a:pt x="3882080" y="3882080"/>
                </a:lnTo>
                <a:lnTo>
                  <a:pt x="0" y="3882080"/>
                </a:lnTo>
                <a:lnTo>
                  <a:pt x="0" y="0"/>
                </a:lnTo>
                <a:close/>
              </a:path>
            </a:pathLst>
          </a:custGeom>
          <a:blipFill rotWithShape="0">
            <a:blip r:embed="rId1">
              <a:alphaModFix amt="36000"/>
            </a:blip>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
        <p:nvSpPr>
          <p:cNvPr id="111" name="Google Shape;173;p7"/>
          <p:cNvSpPr/>
          <p:nvPr/>
        </p:nvSpPr>
        <p:spPr>
          <a:xfrm rot="1471200">
            <a:off x="2086560" y="2193480"/>
            <a:ext cx="2626560" cy="2626560"/>
          </a:xfrm>
          <a:custGeom>
            <a:avLst/>
            <a:gdLst>
              <a:gd name="textAreaLeft" fmla="*/ 0 w 2626560"/>
              <a:gd name="textAreaRight" fmla="*/ 2626920 w 2626560"/>
              <a:gd name="textAreaTop" fmla="*/ 0 h 2626560"/>
              <a:gd name="textAreaBottom" fmla="*/ 2626920 h 2626560"/>
            </a:gdLst>
            <a:ahLst/>
            <a:cxnLst/>
            <a:rect l="textAreaLeft" t="textAreaTop" r="textAreaRight" b="textAreaBottom"/>
            <a:pathLst>
              <a:path w="2626442" h="2626442">
                <a:moveTo>
                  <a:pt x="0" y="0"/>
                </a:moveTo>
                <a:lnTo>
                  <a:pt x="2626442" y="0"/>
                </a:lnTo>
                <a:lnTo>
                  <a:pt x="2626442" y="2626442"/>
                </a:lnTo>
                <a:lnTo>
                  <a:pt x="0" y="2626442"/>
                </a:lnTo>
                <a:lnTo>
                  <a:pt x="0" y="0"/>
                </a:lnTo>
                <a:close/>
              </a:path>
            </a:pathLst>
          </a:custGeom>
          <a:blipFill rotWithShape="0">
            <a:blip r:embed="rId2">
              <a:alphaModFix amt="52000"/>
            </a:blip>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
        <p:nvSpPr>
          <p:cNvPr id="112" name="Google Shape;174;p7"/>
          <p:cNvSpPr/>
          <p:nvPr/>
        </p:nvSpPr>
        <p:spPr>
          <a:xfrm rot="1471200">
            <a:off x="2819880" y="2904120"/>
            <a:ext cx="1271880" cy="1271880"/>
          </a:xfrm>
          <a:custGeom>
            <a:avLst/>
            <a:gdLst>
              <a:gd name="textAreaLeft" fmla="*/ 0 w 1271880"/>
              <a:gd name="textAreaRight" fmla="*/ 1272240 w 1271880"/>
              <a:gd name="textAreaTop" fmla="*/ 0 h 1271880"/>
              <a:gd name="textAreaBottom" fmla="*/ 1272240 h 1271880"/>
            </a:gdLst>
            <a:ahLst/>
            <a:cxnLst/>
            <a:rect l="textAreaLeft" t="textAreaTop" r="textAreaRight" b="textAreaBottom"/>
            <a:pathLst>
              <a:path w="1272199" h="1272199">
                <a:moveTo>
                  <a:pt x="0" y="0"/>
                </a:moveTo>
                <a:lnTo>
                  <a:pt x="1272199" y="0"/>
                </a:lnTo>
                <a:lnTo>
                  <a:pt x="1272199" y="1272199"/>
                </a:lnTo>
                <a:lnTo>
                  <a:pt x="0" y="1272199"/>
                </a:lnTo>
                <a:lnTo>
                  <a:pt x="0" y="0"/>
                </a:lnTo>
                <a:close/>
              </a:path>
            </a:pathLst>
          </a:custGeom>
          <a:blipFill rotWithShape="0">
            <a:blip r:embed="rId3"/>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
        <p:nvSpPr>
          <p:cNvPr id="113" name="Google Shape;175;p7"/>
          <p:cNvSpPr/>
          <p:nvPr/>
        </p:nvSpPr>
        <p:spPr>
          <a:xfrm>
            <a:off x="5011560" y="1738440"/>
            <a:ext cx="1455120" cy="24552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600" strike="noStrike" u="none">
                <a:solidFill>
                  <a:srgbClr val="2e75b5"/>
                </a:solidFill>
                <a:effectLst/>
                <a:uFillTx/>
                <a:latin typeface="Calibri"/>
                <a:ea typeface="Calibri"/>
              </a:rPr>
              <a:t>Diabetes Mellitus</a:t>
            </a:r>
            <a:endParaRPr b="0" lang="pt-BR" sz="1600" strike="noStrike" u="none">
              <a:solidFill>
                <a:srgbClr val="000000"/>
              </a:solidFill>
              <a:effectLst/>
              <a:uFillTx/>
              <a:latin typeface="Arial"/>
            </a:endParaRPr>
          </a:p>
        </p:txBody>
      </p:sp>
      <p:sp>
        <p:nvSpPr>
          <p:cNvPr id="114" name="Google Shape;176;p7"/>
          <p:cNvSpPr/>
          <p:nvPr/>
        </p:nvSpPr>
        <p:spPr>
          <a:xfrm>
            <a:off x="907560" y="1619640"/>
            <a:ext cx="879840" cy="24552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600" strike="noStrike" u="none">
                <a:solidFill>
                  <a:srgbClr val="cb6ce6"/>
                </a:solidFill>
                <a:effectLst/>
                <a:uFillTx/>
                <a:latin typeface="Calibri"/>
                <a:ea typeface="Calibri"/>
              </a:rPr>
              <a:t>Obesidade</a:t>
            </a:r>
            <a:endParaRPr b="0" lang="pt-BR" sz="1600" strike="noStrike" u="none">
              <a:solidFill>
                <a:srgbClr val="000000"/>
              </a:solidFill>
              <a:effectLst/>
              <a:uFillTx/>
              <a:latin typeface="Arial"/>
            </a:endParaRPr>
          </a:p>
        </p:txBody>
      </p:sp>
      <p:sp>
        <p:nvSpPr>
          <p:cNvPr id="115" name="Google Shape;177;p7"/>
          <p:cNvSpPr/>
          <p:nvPr/>
        </p:nvSpPr>
        <p:spPr>
          <a:xfrm>
            <a:off x="1780920" y="5649840"/>
            <a:ext cx="3042720" cy="24552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600" strike="noStrike" u="none">
                <a:solidFill>
                  <a:srgbClr val="8c52ff"/>
                </a:solidFill>
                <a:effectLst/>
                <a:uFillTx/>
                <a:latin typeface="Calibri"/>
                <a:ea typeface="Calibri"/>
              </a:rPr>
              <a:t>Doença Pulmonar Obstrutiva Crônica</a:t>
            </a:r>
            <a:endParaRPr b="0" lang="pt-BR" sz="1600" strike="noStrike" u="none">
              <a:solidFill>
                <a:srgbClr val="000000"/>
              </a:solidFill>
              <a:effectLst/>
              <a:uFillTx/>
              <a:latin typeface="Arial"/>
            </a:endParaRPr>
          </a:p>
        </p:txBody>
      </p:sp>
      <p:cxnSp>
        <p:nvCxnSpPr>
          <p:cNvPr id="116" name="Google Shape;178;p7"/>
          <p:cNvCxnSpPr/>
          <p:nvPr/>
        </p:nvCxnSpPr>
        <p:spPr>
          <a:xfrm>
            <a:off x="1787760" y="1766880"/>
            <a:ext cx="1190520" cy="1287720"/>
          </a:xfrm>
          <a:prstGeom prst="straightConnector1">
            <a:avLst/>
          </a:prstGeom>
          <a:ln w="38100">
            <a:solidFill>
              <a:srgbClr val="cb6ce6"/>
            </a:solidFill>
            <a:round/>
            <a:headEnd len="med" type="stealth" w="med"/>
            <a:tailEnd len="med" type="triangle" w="med"/>
          </a:ln>
        </p:spPr>
      </p:cxnSp>
      <p:cxnSp>
        <p:nvCxnSpPr>
          <p:cNvPr id="117" name="Google Shape;179;p7"/>
          <p:cNvCxnSpPr/>
          <p:nvPr/>
        </p:nvCxnSpPr>
        <p:spPr>
          <a:xfrm>
            <a:off x="3426480" y="1122120"/>
            <a:ext cx="79200" cy="1742760"/>
          </a:xfrm>
          <a:prstGeom prst="straightConnector1">
            <a:avLst/>
          </a:prstGeom>
          <a:ln w="38100">
            <a:solidFill>
              <a:srgbClr val="7ed957"/>
            </a:solidFill>
            <a:round/>
            <a:headEnd len="med" type="stealth" w="med"/>
            <a:tailEnd len="med" type="triangle" w="med"/>
          </a:ln>
        </p:spPr>
      </p:cxnSp>
      <p:cxnSp>
        <p:nvCxnSpPr>
          <p:cNvPr id="118" name="Google Shape;180;p7"/>
          <p:cNvCxnSpPr/>
          <p:nvPr/>
        </p:nvCxnSpPr>
        <p:spPr>
          <a:xfrm flipH="1">
            <a:off x="3951720" y="1886040"/>
            <a:ext cx="1059840" cy="1182960"/>
          </a:xfrm>
          <a:prstGeom prst="straightConnector1">
            <a:avLst/>
          </a:prstGeom>
          <a:ln w="38100">
            <a:solidFill>
              <a:srgbClr val="2e75b5"/>
            </a:solidFill>
            <a:round/>
            <a:headEnd len="med" type="stealth" w="med"/>
            <a:tailEnd len="med" type="triangle" w="med"/>
          </a:ln>
        </p:spPr>
      </p:cxnSp>
      <p:cxnSp>
        <p:nvCxnSpPr>
          <p:cNvPr id="119" name="Google Shape;181;p7"/>
          <p:cNvCxnSpPr/>
          <p:nvPr/>
        </p:nvCxnSpPr>
        <p:spPr>
          <a:xfrm flipH="1" flipV="1">
            <a:off x="4294080" y="3487680"/>
            <a:ext cx="1343520" cy="53280"/>
          </a:xfrm>
          <a:prstGeom prst="straightConnector1">
            <a:avLst/>
          </a:prstGeom>
          <a:ln w="38100">
            <a:solidFill>
              <a:srgbClr val="e69138"/>
            </a:solidFill>
            <a:round/>
            <a:headEnd len="med" type="stealth" w="med"/>
            <a:tailEnd len="med" type="triangle" w="med"/>
          </a:ln>
        </p:spPr>
      </p:cxnSp>
      <p:cxnSp>
        <p:nvCxnSpPr>
          <p:cNvPr id="120" name="Google Shape;182;p7"/>
          <p:cNvCxnSpPr/>
          <p:nvPr/>
        </p:nvCxnSpPr>
        <p:spPr>
          <a:xfrm flipH="1" flipV="1">
            <a:off x="3924720" y="4042800"/>
            <a:ext cx="1143720" cy="1206000"/>
          </a:xfrm>
          <a:prstGeom prst="straightConnector1">
            <a:avLst/>
          </a:prstGeom>
          <a:ln w="38100">
            <a:solidFill>
              <a:srgbClr val="ffde59"/>
            </a:solidFill>
            <a:round/>
            <a:headEnd len="med" type="stealth" w="med"/>
            <a:tailEnd len="med" type="triangle" w="med"/>
          </a:ln>
        </p:spPr>
      </p:cxnSp>
      <p:cxnSp>
        <p:nvCxnSpPr>
          <p:cNvPr id="121" name="Google Shape;183;p7"/>
          <p:cNvCxnSpPr/>
          <p:nvPr/>
        </p:nvCxnSpPr>
        <p:spPr>
          <a:xfrm>
            <a:off x="907200" y="3306600"/>
            <a:ext cx="1851840" cy="227160"/>
          </a:xfrm>
          <a:prstGeom prst="straightConnector1">
            <a:avLst/>
          </a:prstGeom>
          <a:ln w="38100">
            <a:solidFill>
              <a:srgbClr val="f84141"/>
            </a:solidFill>
            <a:round/>
            <a:headEnd len="med" type="stealth" w="med"/>
            <a:tailEnd len="med" type="triangle" w="med"/>
          </a:ln>
        </p:spPr>
      </p:cxnSp>
      <p:cxnSp>
        <p:nvCxnSpPr>
          <p:cNvPr id="122" name="Google Shape;184;p7"/>
          <p:cNvCxnSpPr/>
          <p:nvPr/>
        </p:nvCxnSpPr>
        <p:spPr>
          <a:xfrm flipV="1">
            <a:off x="1528920" y="4016880"/>
            <a:ext cx="1438200" cy="1112760"/>
          </a:xfrm>
          <a:prstGeom prst="straightConnector1">
            <a:avLst/>
          </a:prstGeom>
          <a:ln w="38100">
            <a:solidFill>
              <a:srgbClr val="647d00"/>
            </a:solidFill>
            <a:round/>
            <a:headEnd len="med" type="stealth" w="med"/>
            <a:tailEnd len="med" type="triangle" w="med"/>
          </a:ln>
        </p:spPr>
      </p:cxnSp>
      <p:cxnSp>
        <p:nvCxnSpPr>
          <p:cNvPr id="123" name="Google Shape;185;p7"/>
          <p:cNvCxnSpPr/>
          <p:nvPr/>
        </p:nvCxnSpPr>
        <p:spPr>
          <a:xfrm flipH="1">
            <a:off x="3302280" y="4314960"/>
            <a:ext cx="129960" cy="1363680"/>
          </a:xfrm>
          <a:prstGeom prst="straightConnector1">
            <a:avLst/>
          </a:prstGeom>
          <a:ln w="38100">
            <a:solidFill>
              <a:srgbClr val="8c52ff"/>
            </a:solidFill>
            <a:round/>
            <a:headEnd len="med" type="stealth" w="med"/>
            <a:tailEnd len="med" type="triangle" w="med"/>
          </a:ln>
        </p:spPr>
      </p:cxnSp>
      <p:sp>
        <p:nvSpPr>
          <p:cNvPr id="124" name="Google Shape;186;p7"/>
          <p:cNvSpPr/>
          <p:nvPr/>
        </p:nvSpPr>
        <p:spPr>
          <a:xfrm rot="3709800">
            <a:off x="2484720" y="6260040"/>
            <a:ext cx="264240" cy="264240"/>
          </a:xfrm>
          <a:custGeom>
            <a:avLst/>
            <a:gdLst>
              <a:gd name="textAreaLeft" fmla="*/ 0 w 264240"/>
              <a:gd name="textAreaRight" fmla="*/ 264600 w 264240"/>
              <a:gd name="textAreaTop" fmla="*/ 0 h 264240"/>
              <a:gd name="textAreaBottom" fmla="*/ 264600 h 264240"/>
            </a:gdLst>
            <a:ahLst/>
            <a:cxnLst/>
            <a:rect l="textAreaLeft" t="textAreaTop" r="textAreaRight" b="textAreaBottom"/>
            <a:pathLst>
              <a:path w="264278" h="264278">
                <a:moveTo>
                  <a:pt x="0" y="0"/>
                </a:moveTo>
                <a:lnTo>
                  <a:pt x="264278" y="0"/>
                </a:lnTo>
                <a:lnTo>
                  <a:pt x="264278" y="264278"/>
                </a:lnTo>
                <a:lnTo>
                  <a:pt x="0" y="264278"/>
                </a:lnTo>
                <a:lnTo>
                  <a:pt x="0" y="0"/>
                </a:lnTo>
                <a:close/>
              </a:path>
            </a:pathLst>
          </a:custGeom>
          <a:blipFill rotWithShape="0">
            <a:blip r:embed="rId4"/>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
        <p:nvSpPr>
          <p:cNvPr id="125" name="Google Shape;187;p7"/>
          <p:cNvSpPr/>
          <p:nvPr/>
        </p:nvSpPr>
        <p:spPr>
          <a:xfrm>
            <a:off x="5637240" y="3274200"/>
            <a:ext cx="1055160" cy="54108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600" strike="noStrike" u="none">
                <a:solidFill>
                  <a:srgbClr val="e69138"/>
                </a:solidFill>
                <a:effectLst/>
                <a:uFillTx/>
                <a:latin typeface="Calibri"/>
                <a:ea typeface="Calibri"/>
              </a:rPr>
              <a:t>Hipertensão </a:t>
            </a:r>
            <a:endParaRPr b="0" lang="pt-BR" sz="1600" strike="noStrike" u="none">
              <a:solidFill>
                <a:srgbClr val="000000"/>
              </a:solidFill>
              <a:effectLst/>
              <a:uFillTx/>
              <a:latin typeface="Arial"/>
            </a:endParaRPr>
          </a:p>
          <a:p>
            <a:pPr algn="ctr">
              <a:lnSpc>
                <a:spcPct val="120000"/>
              </a:lnSpc>
              <a:tabLst>
                <a:tab algn="l" pos="0"/>
              </a:tabLst>
            </a:pPr>
            <a:r>
              <a:rPr b="0" lang="en-US" sz="1600" strike="noStrike" u="none">
                <a:solidFill>
                  <a:srgbClr val="e69138"/>
                </a:solidFill>
                <a:effectLst/>
                <a:uFillTx/>
                <a:latin typeface="Calibri"/>
                <a:ea typeface="Calibri"/>
              </a:rPr>
              <a:t>Arterial</a:t>
            </a:r>
            <a:endParaRPr b="0" lang="pt-BR" sz="1600" strike="noStrike" u="none">
              <a:solidFill>
                <a:srgbClr val="000000"/>
              </a:solidFill>
              <a:effectLst/>
              <a:uFillTx/>
              <a:latin typeface="Arial"/>
            </a:endParaRPr>
          </a:p>
        </p:txBody>
      </p:sp>
      <p:sp>
        <p:nvSpPr>
          <p:cNvPr id="126" name="Google Shape;188;p7"/>
          <p:cNvSpPr/>
          <p:nvPr/>
        </p:nvSpPr>
        <p:spPr>
          <a:xfrm>
            <a:off x="4863600" y="5220000"/>
            <a:ext cx="875520" cy="24552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600" strike="noStrike" u="none">
                <a:solidFill>
                  <a:srgbClr val="ffde59"/>
                </a:solidFill>
                <a:effectLst/>
                <a:uFillTx/>
                <a:latin typeface="Calibri"/>
                <a:ea typeface="Calibri"/>
              </a:rPr>
              <a:t>Tabagismo</a:t>
            </a:r>
            <a:endParaRPr b="0" lang="pt-BR" sz="1600" strike="noStrike" u="none">
              <a:solidFill>
                <a:srgbClr val="000000"/>
              </a:solidFill>
              <a:effectLst/>
              <a:uFillTx/>
              <a:latin typeface="Arial"/>
            </a:endParaRPr>
          </a:p>
        </p:txBody>
      </p:sp>
      <p:sp>
        <p:nvSpPr>
          <p:cNvPr id="127" name="Google Shape;189;p7"/>
          <p:cNvSpPr/>
          <p:nvPr/>
        </p:nvSpPr>
        <p:spPr>
          <a:xfrm>
            <a:off x="636120" y="5100840"/>
            <a:ext cx="892440" cy="24552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600" strike="noStrike" u="none">
                <a:solidFill>
                  <a:srgbClr val="3e7d00"/>
                </a:solidFill>
                <a:effectLst/>
                <a:uFillTx/>
                <a:latin typeface="Calibri"/>
                <a:ea typeface="Calibri"/>
              </a:rPr>
              <a:t>Neoplasias</a:t>
            </a:r>
            <a:endParaRPr b="0" lang="pt-BR" sz="1600" strike="noStrike" u="none">
              <a:solidFill>
                <a:srgbClr val="000000"/>
              </a:solidFill>
              <a:effectLst/>
              <a:uFillTx/>
              <a:latin typeface="Arial"/>
            </a:endParaRPr>
          </a:p>
        </p:txBody>
      </p:sp>
      <p:sp>
        <p:nvSpPr>
          <p:cNvPr id="128" name="Google Shape;190;p7"/>
          <p:cNvSpPr/>
          <p:nvPr/>
        </p:nvSpPr>
        <p:spPr>
          <a:xfrm>
            <a:off x="201600" y="3040200"/>
            <a:ext cx="705600" cy="54108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600" strike="noStrike" u="none">
                <a:solidFill>
                  <a:srgbClr val="f84141"/>
                </a:solidFill>
                <a:effectLst/>
                <a:uFillTx/>
                <a:latin typeface="Calibri"/>
                <a:ea typeface="Calibri"/>
              </a:rPr>
              <a:t>Doença </a:t>
            </a:r>
            <a:endParaRPr b="0" lang="pt-BR" sz="1600" strike="noStrike" u="none">
              <a:solidFill>
                <a:srgbClr val="000000"/>
              </a:solidFill>
              <a:effectLst/>
              <a:uFillTx/>
              <a:latin typeface="Arial"/>
            </a:endParaRPr>
          </a:p>
          <a:p>
            <a:pPr algn="ctr">
              <a:lnSpc>
                <a:spcPct val="120000"/>
              </a:lnSpc>
              <a:tabLst>
                <a:tab algn="l" pos="0"/>
              </a:tabLst>
            </a:pPr>
            <a:r>
              <a:rPr b="0" lang="en-US" sz="1600" strike="noStrike" u="none">
                <a:solidFill>
                  <a:srgbClr val="f84141"/>
                </a:solidFill>
                <a:effectLst/>
                <a:uFillTx/>
                <a:latin typeface="Calibri"/>
                <a:ea typeface="Calibri"/>
              </a:rPr>
              <a:t>Cardíaca</a:t>
            </a:r>
            <a:endParaRPr b="0" lang="pt-BR" sz="1600" strike="noStrike" u="none">
              <a:solidFill>
                <a:srgbClr val="000000"/>
              </a:solidFill>
              <a:effectLst/>
              <a:uFillTx/>
              <a:latin typeface="Arial"/>
            </a:endParaRPr>
          </a:p>
        </p:txBody>
      </p:sp>
      <p:sp>
        <p:nvSpPr>
          <p:cNvPr id="129" name="Google Shape;191;p7"/>
          <p:cNvSpPr/>
          <p:nvPr/>
        </p:nvSpPr>
        <p:spPr>
          <a:xfrm>
            <a:off x="2885400" y="855360"/>
            <a:ext cx="1728360" cy="24552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600" strike="noStrike" u="none">
                <a:solidFill>
                  <a:srgbClr val="99e17a"/>
                </a:solidFill>
                <a:effectLst/>
                <a:uFillTx/>
                <a:latin typeface="Calibri"/>
                <a:ea typeface="Calibri"/>
              </a:rPr>
              <a:t>Doença renal crônica</a:t>
            </a:r>
            <a:endParaRPr b="0" lang="pt-BR" sz="1600" strike="noStrike" u="none">
              <a:solidFill>
                <a:srgbClr val="000000"/>
              </a:solidFill>
              <a:effectLst/>
              <a:uFillTx/>
              <a:latin typeface="Arial"/>
            </a:endParaRPr>
          </a:p>
        </p:txBody>
      </p:sp>
      <p:sp>
        <p:nvSpPr>
          <p:cNvPr id="130" name="Google Shape;192;p7"/>
          <p:cNvSpPr/>
          <p:nvPr/>
        </p:nvSpPr>
        <p:spPr>
          <a:xfrm>
            <a:off x="3079080" y="3278520"/>
            <a:ext cx="751320" cy="54108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600" strike="noStrike" u="none">
                <a:solidFill>
                  <a:srgbClr val="ffffff"/>
                </a:solidFill>
                <a:effectLst/>
                <a:uFillTx/>
                <a:latin typeface="Calibri"/>
                <a:ea typeface="Calibri"/>
              </a:rPr>
              <a:t>Rede DCNT</a:t>
            </a:r>
            <a:endParaRPr b="0" lang="pt-BR" sz="1600" strike="noStrike" u="none">
              <a:solidFill>
                <a:srgbClr val="000000"/>
              </a:solidFill>
              <a:effectLst/>
              <a:uFillTx/>
              <a:latin typeface="Arial"/>
            </a:endParaRPr>
          </a:p>
        </p:txBody>
      </p:sp>
      <p:sp>
        <p:nvSpPr>
          <p:cNvPr id="131" name="Google Shape;193;p7"/>
          <p:cNvSpPr/>
          <p:nvPr/>
        </p:nvSpPr>
        <p:spPr>
          <a:xfrm>
            <a:off x="2796120" y="6290640"/>
            <a:ext cx="2247120" cy="21492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0" lang="en-US" sz="1400" strike="noStrike" u="none">
                <a:solidFill>
                  <a:srgbClr val="000000"/>
                </a:solidFill>
                <a:effectLst/>
                <a:uFillTx/>
                <a:latin typeface="Calibri"/>
                <a:ea typeface="Calibri"/>
              </a:rPr>
              <a:t>Atenção Primária em Saúde</a:t>
            </a:r>
            <a:endParaRPr b="0" lang="pt-BR" sz="1400" strike="noStrike" u="none">
              <a:solidFill>
                <a:srgbClr val="000000"/>
              </a:solidFill>
              <a:effectLst/>
              <a:uFillTx/>
              <a:latin typeface="Arial"/>
            </a:endParaRPr>
          </a:p>
        </p:txBody>
      </p:sp>
      <p:sp>
        <p:nvSpPr>
          <p:cNvPr id="132" name="Google Shape;194;p7"/>
          <p:cNvSpPr/>
          <p:nvPr/>
        </p:nvSpPr>
        <p:spPr>
          <a:xfrm rot="1405200">
            <a:off x="2490120" y="6617520"/>
            <a:ext cx="294120" cy="294120"/>
          </a:xfrm>
          <a:custGeom>
            <a:avLst/>
            <a:gdLst>
              <a:gd name="textAreaLeft" fmla="*/ 0 w 294120"/>
              <a:gd name="textAreaRight" fmla="*/ 294480 w 294120"/>
              <a:gd name="textAreaTop" fmla="*/ 0 h 294120"/>
              <a:gd name="textAreaBottom" fmla="*/ 294480 h 294120"/>
            </a:gdLst>
            <a:ahLst/>
            <a:cxnLst/>
            <a:rect l="textAreaLeft" t="textAreaTop" r="textAreaRight" b="textAreaBottom"/>
            <a:pathLst>
              <a:path w="294410" h="294410">
                <a:moveTo>
                  <a:pt x="0" y="0"/>
                </a:moveTo>
                <a:lnTo>
                  <a:pt x="294410" y="0"/>
                </a:lnTo>
                <a:lnTo>
                  <a:pt x="294410" y="294410"/>
                </a:lnTo>
                <a:lnTo>
                  <a:pt x="0" y="294410"/>
                </a:lnTo>
                <a:lnTo>
                  <a:pt x="0" y="0"/>
                </a:lnTo>
                <a:close/>
              </a:path>
            </a:pathLst>
          </a:custGeom>
          <a:blipFill rotWithShape="0">
            <a:blip r:embed="rId5"/>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
        <p:nvSpPr>
          <p:cNvPr id="133" name="Google Shape;195;p7"/>
          <p:cNvSpPr/>
          <p:nvPr/>
        </p:nvSpPr>
        <p:spPr>
          <a:xfrm>
            <a:off x="2820960" y="6635520"/>
            <a:ext cx="1506960" cy="21492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400" strike="noStrike" u="none">
                <a:solidFill>
                  <a:srgbClr val="000000"/>
                </a:solidFill>
                <a:effectLst/>
                <a:uFillTx/>
                <a:latin typeface="Calibri"/>
                <a:ea typeface="Calibri"/>
              </a:rPr>
              <a:t>Média complexidade</a:t>
            </a:r>
            <a:endParaRPr b="0" lang="pt-BR" sz="1400" strike="noStrike" u="none">
              <a:solidFill>
                <a:srgbClr val="000000"/>
              </a:solidFill>
              <a:effectLst/>
              <a:uFillTx/>
              <a:latin typeface="Arial"/>
            </a:endParaRPr>
          </a:p>
        </p:txBody>
      </p:sp>
      <p:sp>
        <p:nvSpPr>
          <p:cNvPr id="134" name="Google Shape;196;p7"/>
          <p:cNvSpPr/>
          <p:nvPr/>
        </p:nvSpPr>
        <p:spPr>
          <a:xfrm rot="1405200">
            <a:off x="2490120" y="7004520"/>
            <a:ext cx="294120" cy="294120"/>
          </a:xfrm>
          <a:custGeom>
            <a:avLst/>
            <a:gdLst>
              <a:gd name="textAreaLeft" fmla="*/ 0 w 294120"/>
              <a:gd name="textAreaRight" fmla="*/ 294480 w 294120"/>
              <a:gd name="textAreaTop" fmla="*/ 0 h 294120"/>
              <a:gd name="textAreaBottom" fmla="*/ 294480 h 294120"/>
            </a:gdLst>
            <a:ahLst/>
            <a:cxnLst/>
            <a:rect l="textAreaLeft" t="textAreaTop" r="textAreaRight" b="textAreaBottom"/>
            <a:pathLst>
              <a:path w="294410" h="294410">
                <a:moveTo>
                  <a:pt x="0" y="0"/>
                </a:moveTo>
                <a:lnTo>
                  <a:pt x="294410" y="0"/>
                </a:lnTo>
                <a:lnTo>
                  <a:pt x="294410" y="294410"/>
                </a:lnTo>
                <a:lnTo>
                  <a:pt x="0" y="294410"/>
                </a:lnTo>
                <a:lnTo>
                  <a:pt x="0" y="0"/>
                </a:lnTo>
                <a:close/>
              </a:path>
            </a:pathLst>
          </a:custGeom>
          <a:blipFill rotWithShape="0">
            <a:blip r:embed="rId6"/>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
        <p:nvSpPr>
          <p:cNvPr id="135" name="Google Shape;197;p7"/>
          <p:cNvSpPr/>
          <p:nvPr/>
        </p:nvSpPr>
        <p:spPr>
          <a:xfrm>
            <a:off x="2818440" y="7015680"/>
            <a:ext cx="1333440" cy="21492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400" strike="noStrike" u="none">
                <a:solidFill>
                  <a:srgbClr val="000000"/>
                </a:solidFill>
                <a:effectLst/>
                <a:uFillTx/>
                <a:latin typeface="Calibri"/>
                <a:ea typeface="Calibri"/>
              </a:rPr>
              <a:t>Alta complexidade</a:t>
            </a:r>
            <a:endParaRPr b="0" lang="pt-BR" sz="1400" strike="noStrike" u="none">
              <a:solidFill>
                <a:srgbClr val="000000"/>
              </a:solidFill>
              <a:effectLst/>
              <a:uFillTx/>
              <a:latin typeface="Arial"/>
            </a:endParaRPr>
          </a:p>
        </p:txBody>
      </p:sp>
      <p:sp>
        <p:nvSpPr>
          <p:cNvPr id="136" name="Google Shape;198;p7"/>
          <p:cNvSpPr/>
          <p:nvPr/>
        </p:nvSpPr>
        <p:spPr>
          <a:xfrm>
            <a:off x="2329560" y="237240"/>
            <a:ext cx="3626640" cy="40824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137" name="Google Shape;199;p7"/>
          <p:cNvCxnSpPr/>
          <p:nvPr/>
        </p:nvCxnSpPr>
        <p:spPr>
          <a:xfrm flipV="1">
            <a:off x="356040" y="421200"/>
            <a:ext cx="6182280" cy="19440"/>
          </a:xfrm>
          <a:prstGeom prst="straightConnector1">
            <a:avLst/>
          </a:prstGeom>
          <a:ln w="19050">
            <a:solidFill>
              <a:srgbClr val="000000"/>
            </a:solidFill>
            <a:round/>
          </a:ln>
        </p:spPr>
      </p:cxnSp>
      <p:sp>
        <p:nvSpPr>
          <p:cNvPr id="138" name="Google Shape;200;p7"/>
          <p:cNvSpPr/>
          <p:nvPr/>
        </p:nvSpPr>
        <p:spPr>
          <a:xfrm>
            <a:off x="309240" y="7524000"/>
            <a:ext cx="6181920" cy="369000"/>
          </a:xfrm>
          <a:prstGeom prst="rect">
            <a:avLst/>
          </a:prstGeom>
          <a:noFill/>
          <a:ln w="0">
            <a:noFill/>
          </a:ln>
        </p:spPr>
        <p:style>
          <a:lnRef idx="0"/>
          <a:fillRef idx="0"/>
          <a:effectRef idx="0"/>
          <a:fontRef idx="minor"/>
        </p:style>
        <p:txBody>
          <a:bodyPr tIns="91440" bIns="91440" anchor="t">
            <a:spAutoFit/>
          </a:bodyPr>
          <a:p>
            <a:pPr>
              <a:lnSpc>
                <a:spcPct val="100000"/>
              </a:lnSpc>
              <a:tabLst>
                <a:tab algn="l" pos="0"/>
              </a:tabLst>
            </a:pPr>
            <a:r>
              <a:rPr b="0" lang="en-US" sz="1200" strike="noStrike" u="none">
                <a:solidFill>
                  <a:schemeClr val="dk1"/>
                </a:solidFill>
                <a:effectLst/>
                <a:uFillTx/>
                <a:latin typeface="Calibri"/>
                <a:ea typeface="Calibri"/>
              </a:rPr>
              <a:t>Figura 1. Eixos Temáticos e Níveis de Atenção da Rede de Doenças Crônicas Não Transmissíveis.</a:t>
            </a:r>
            <a:endParaRPr b="0" lang="pt-BR" sz="1200" strike="noStrike" u="none">
              <a:solidFill>
                <a:srgbClr val="000000"/>
              </a:solidFill>
              <a:effectLst/>
              <a:uFillTx/>
              <a:latin typeface="Arial"/>
            </a:endParaRPr>
          </a:p>
        </p:txBody>
      </p:sp>
      <p:sp>
        <p:nvSpPr>
          <p:cNvPr id="139" name="Google Shape;201;p7"/>
          <p:cNvSpPr/>
          <p:nvPr/>
        </p:nvSpPr>
        <p:spPr>
          <a:xfrm>
            <a:off x="356040" y="249840"/>
            <a:ext cx="4329000" cy="15372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p:txBody>
      </p:sp>
      <p:sp>
        <p:nvSpPr>
          <p:cNvPr id="140" name="PlaceHolder 1"/>
          <p:cNvSpPr>
            <a:spLocks noGrp="1"/>
          </p:cNvSpPr>
          <p:nvPr>
            <p:ph type="sldNum" idx="41"/>
          </p:nvPr>
        </p:nvSpPr>
        <p:spPr>
          <a:xfrm>
            <a:off x="4404600" y="14436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B799A736-AEC0-4FAB-8EE3-8E323E68C5D2}"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sp>
        <p:nvSpPr>
          <p:cNvPr id="141" name="Google Shape;203;p7"/>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7"/>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2" name="Google Shape;212;p8"/>
          <p:cNvSpPr/>
          <p:nvPr/>
        </p:nvSpPr>
        <p:spPr>
          <a:xfrm>
            <a:off x="914760" y="5874480"/>
            <a:ext cx="4932360" cy="2271960"/>
          </a:xfrm>
          <a:custGeom>
            <a:avLst/>
            <a:gdLst>
              <a:gd name="textAreaLeft" fmla="*/ 0 w 4932360"/>
              <a:gd name="textAreaRight" fmla="*/ 4932720 w 4932360"/>
              <a:gd name="textAreaTop" fmla="*/ 0 h 2271960"/>
              <a:gd name="textAreaBottom" fmla="*/ 2272320 h 2271960"/>
            </a:gdLst>
            <a:ahLst/>
            <a:cxnLst/>
            <a:rect l="textAreaLeft" t="textAreaTop" r="textAreaRight" b="textAreaBottom"/>
            <a:pathLst>
              <a:path w="5138220" h="2436755">
                <a:moveTo>
                  <a:pt x="0" y="0"/>
                </a:moveTo>
                <a:lnTo>
                  <a:pt x="5138220" y="0"/>
                </a:lnTo>
                <a:lnTo>
                  <a:pt x="5138220" y="2436754"/>
                </a:lnTo>
                <a:lnTo>
                  <a:pt x="0" y="2436754"/>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
        <p:nvSpPr>
          <p:cNvPr id="143" name="Google Shape;213;p8"/>
          <p:cNvSpPr/>
          <p:nvPr/>
        </p:nvSpPr>
        <p:spPr>
          <a:xfrm>
            <a:off x="356040" y="784080"/>
            <a:ext cx="5911200" cy="26892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1" lang="en-US" sz="1750" strike="noStrike" u="none">
                <a:solidFill>
                  <a:srgbClr val="000000"/>
                </a:solidFill>
                <a:effectLst/>
                <a:uFillTx/>
                <a:latin typeface="Calibri"/>
                <a:ea typeface="Calibri"/>
              </a:rPr>
              <a:t>3. PREVENÇÃO DAS DOENÇAS CRÔNICAS NÃO-TRANSMISSÍVEIS</a:t>
            </a:r>
            <a:endParaRPr b="0" lang="pt-BR" sz="1750" strike="noStrike" u="none">
              <a:solidFill>
                <a:srgbClr val="000000"/>
              </a:solidFill>
              <a:effectLst/>
              <a:uFillTx/>
              <a:latin typeface="Arial"/>
            </a:endParaRPr>
          </a:p>
        </p:txBody>
      </p:sp>
      <p:sp>
        <p:nvSpPr>
          <p:cNvPr id="144" name="Google Shape;214;p8"/>
          <p:cNvSpPr/>
          <p:nvPr/>
        </p:nvSpPr>
        <p:spPr>
          <a:xfrm>
            <a:off x="356040" y="1217880"/>
            <a:ext cx="6049800" cy="394812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0" lang="en-US" sz="1350" strike="noStrike" u="none">
                <a:solidFill>
                  <a:srgbClr val="000000"/>
                </a:solidFill>
                <a:effectLst/>
                <a:uFillTx/>
                <a:latin typeface="Calibri"/>
                <a:ea typeface="Calibri"/>
              </a:rPr>
              <a:t>O cuidado e a educação em saúde são componentes para a promoção da saúde e para uma vida com maior qualidade, portanto, devem ser foco de atuação dos profissionais de saúde. Na promoção da saúde, a atenção ocorre durante todos os ciclos da vida, é o ponto fundamental da atenção primária. As ações de promoção da saúde e prevenção das DCNTs devem ter início ainda durante a gestação, com o incentivo ao cuidado pré-natal e à nutrição adequada (Figura 2). Prosseguem com o estímulo ao aleitamento materno, à proteção da infância e adolescência frente aos fatores de risco, como o uso de álcool e tabaco, bem como à promoção de fatores protetores, como alimentação equilibrada e prática regular de atividade física. Essas ações devem ser mantidas ao longo da vida adulta e em todas as fases do curso da vida.</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Com foco na prevenção do DM, a APS deve estar atenta para identificar na comunidade as pessoas com maior risco de desenvolver a doença. No caso daqueles que já possuem o diagnóstico, é fundamental reconhecer os indivíduos com maior risco de complicações, para que recebam os cuidados e encaminhamentos adequados. Esse olhar diferenciado, por meio da estratificação de risco, contribui para facilitar o acesso aos serviços de saúde por aqueles que mais necessitam.</a:t>
            </a:r>
            <a:endParaRPr b="0" lang="pt-BR" sz="1350" strike="noStrike" u="none">
              <a:solidFill>
                <a:srgbClr val="000000"/>
              </a:solidFill>
              <a:effectLst/>
              <a:uFillTx/>
              <a:latin typeface="Arial"/>
            </a:endParaRPr>
          </a:p>
        </p:txBody>
      </p:sp>
      <p:sp>
        <p:nvSpPr>
          <p:cNvPr id="145" name="Google Shape;215;p8"/>
          <p:cNvSpPr/>
          <p:nvPr/>
        </p:nvSpPr>
        <p:spPr>
          <a:xfrm>
            <a:off x="981000" y="8146800"/>
            <a:ext cx="2817000" cy="15372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0" lang="en-US" sz="1000" strike="noStrike" u="none">
                <a:solidFill>
                  <a:srgbClr val="000000"/>
                </a:solidFill>
                <a:effectLst/>
                <a:uFillTx/>
                <a:latin typeface="Calibri"/>
                <a:ea typeface="Calibri"/>
              </a:rPr>
              <a:t>Fonte: World Health Organization, 2003.</a:t>
            </a:r>
            <a:endParaRPr b="0" lang="pt-BR" sz="1000" strike="noStrike" u="none">
              <a:solidFill>
                <a:srgbClr val="000000"/>
              </a:solidFill>
              <a:effectLst/>
              <a:uFillTx/>
              <a:latin typeface="Arial"/>
            </a:endParaRPr>
          </a:p>
        </p:txBody>
      </p:sp>
      <p:sp>
        <p:nvSpPr>
          <p:cNvPr id="146" name="Google Shape;216;p8"/>
          <p:cNvSpPr/>
          <p:nvPr/>
        </p:nvSpPr>
        <p:spPr>
          <a:xfrm>
            <a:off x="356040" y="5573880"/>
            <a:ext cx="3396600" cy="19980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300" strike="noStrike" u="none">
                <a:solidFill>
                  <a:srgbClr val="000000"/>
                </a:solidFill>
                <a:effectLst/>
                <a:uFillTx/>
                <a:latin typeface="Calibri"/>
                <a:ea typeface="Calibri"/>
              </a:rPr>
              <a:t>Figura 2 - Prevenção de DCNT ao longo da vida.</a:t>
            </a:r>
            <a:endParaRPr b="0" lang="pt-BR" sz="1300" strike="noStrike" u="none">
              <a:solidFill>
                <a:srgbClr val="000000"/>
              </a:solidFill>
              <a:effectLst/>
              <a:uFillTx/>
              <a:latin typeface="Arial"/>
            </a:endParaRPr>
          </a:p>
        </p:txBody>
      </p:sp>
      <p:sp>
        <p:nvSpPr>
          <p:cNvPr id="147" name="Google Shape;217;p8"/>
          <p:cNvSpPr/>
          <p:nvPr/>
        </p:nvSpPr>
        <p:spPr>
          <a:xfrm>
            <a:off x="2329560" y="237240"/>
            <a:ext cx="3626640" cy="40824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148" name="Google Shape;218;p8"/>
          <p:cNvCxnSpPr/>
          <p:nvPr/>
        </p:nvCxnSpPr>
        <p:spPr>
          <a:xfrm flipV="1">
            <a:off x="356040" y="421200"/>
            <a:ext cx="6182280" cy="19440"/>
          </a:xfrm>
          <a:prstGeom prst="straightConnector1">
            <a:avLst/>
          </a:prstGeom>
          <a:ln w="19050">
            <a:solidFill>
              <a:srgbClr val="000000"/>
            </a:solidFill>
            <a:round/>
          </a:ln>
        </p:spPr>
      </p:cxnSp>
      <p:sp>
        <p:nvSpPr>
          <p:cNvPr id="149" name="Google Shape;219;p8"/>
          <p:cNvSpPr/>
          <p:nvPr/>
        </p:nvSpPr>
        <p:spPr>
          <a:xfrm>
            <a:off x="356040" y="249840"/>
            <a:ext cx="4329000" cy="15372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p:txBody>
      </p:sp>
      <p:sp>
        <p:nvSpPr>
          <p:cNvPr id="150" name="PlaceHolder 1"/>
          <p:cNvSpPr>
            <a:spLocks noGrp="1"/>
          </p:cNvSpPr>
          <p:nvPr>
            <p:ph type="sldNum" idx="42"/>
          </p:nvPr>
        </p:nvSpPr>
        <p:spPr>
          <a:xfrm>
            <a:off x="4404600" y="14436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CEB2DD70-1E5B-4100-A7A1-1397172E8C7D}"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sp>
        <p:nvSpPr>
          <p:cNvPr id="151" name="Google Shape;221;p8"/>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2"/>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2" name="Google Shape;230;p9"/>
          <p:cNvSpPr/>
          <p:nvPr/>
        </p:nvSpPr>
        <p:spPr>
          <a:xfrm>
            <a:off x="356040" y="1059480"/>
            <a:ext cx="6040800" cy="719028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0" lang="en-US" sz="1350" strike="noStrike" u="none">
                <a:solidFill>
                  <a:srgbClr val="000000"/>
                </a:solidFill>
                <a:effectLst/>
                <a:uFillTx/>
                <a:latin typeface="Calibri"/>
                <a:ea typeface="Calibri"/>
              </a:rPr>
              <a:t>De acordo com a Organização Mundial da Saúde (OMS), a classificação do DM se divide em quatro classes clínicas:</a:t>
            </a:r>
            <a:endParaRPr b="0" lang="pt-BR" sz="1350" strike="noStrike" u="none">
              <a:solidFill>
                <a:srgbClr val="000000"/>
              </a:solidFill>
              <a:effectLst/>
              <a:uFillTx/>
              <a:latin typeface="Arial"/>
            </a:endParaRPr>
          </a:p>
          <a:p>
            <a:pPr algn="just">
              <a:lnSpc>
                <a:spcPct val="120000"/>
              </a:lnSpc>
              <a:tabLst>
                <a:tab algn="l" pos="0"/>
              </a:tabLst>
            </a:pPr>
            <a:endParaRPr b="0" lang="pt-BR" sz="1350" strike="noStrike" u="none">
              <a:solidFill>
                <a:srgbClr val="000000"/>
              </a:solidFill>
              <a:effectLst/>
              <a:uFillTx/>
              <a:latin typeface="Arial"/>
            </a:endParaRPr>
          </a:p>
          <a:p>
            <a:pPr algn="just">
              <a:lnSpc>
                <a:spcPct val="120000"/>
              </a:lnSpc>
              <a:tabLst>
                <a:tab algn="l" pos="0"/>
              </a:tabLst>
            </a:pPr>
            <a:r>
              <a:rPr b="1" lang="en-US" sz="1350" strike="noStrike" u="none">
                <a:solidFill>
                  <a:srgbClr val="000000"/>
                </a:solidFill>
                <a:effectLst/>
                <a:uFillTx/>
                <a:latin typeface="Calibri"/>
                <a:ea typeface="Calibri"/>
              </a:rPr>
              <a:t>Diabetes Mellitus tipo 1 (DM1): </a:t>
            </a:r>
            <a:r>
              <a:rPr b="0" lang="en-US" sz="1350" strike="noStrike" u="none">
                <a:solidFill>
                  <a:srgbClr val="000000"/>
                </a:solidFill>
                <a:effectLst/>
                <a:uFillTx/>
                <a:latin typeface="Calibri"/>
                <a:ea typeface="Calibri"/>
              </a:rPr>
              <a:t>Doença de origem autoimune ou genética que gera destruição das células beta pancreáticas e deficiência absoluta na secreção de insulina. Tem início comumente abrupto, com sintomas proeminentes e emagrecimento. Acomete principalmente indivíduos mais jovens.</a:t>
            </a:r>
            <a:endParaRPr b="0" lang="pt-BR" sz="1350" strike="noStrike" u="none">
              <a:solidFill>
                <a:srgbClr val="000000"/>
              </a:solidFill>
              <a:effectLst/>
              <a:uFillTx/>
              <a:latin typeface="Arial"/>
            </a:endParaRPr>
          </a:p>
          <a:p>
            <a:pPr algn="just">
              <a:lnSpc>
                <a:spcPct val="120000"/>
              </a:lnSpc>
              <a:tabLst>
                <a:tab algn="l" pos="0"/>
              </a:tabLst>
            </a:pPr>
            <a:endParaRPr b="0" lang="pt-BR" sz="1350" strike="noStrike" u="none">
              <a:solidFill>
                <a:srgbClr val="000000"/>
              </a:solidFill>
              <a:effectLst/>
              <a:uFillTx/>
              <a:latin typeface="Arial"/>
            </a:endParaRPr>
          </a:p>
          <a:p>
            <a:pPr algn="just">
              <a:lnSpc>
                <a:spcPct val="120000"/>
              </a:lnSpc>
              <a:tabLst>
                <a:tab algn="l" pos="0"/>
              </a:tabLst>
            </a:pPr>
            <a:r>
              <a:rPr b="1" lang="en-US" sz="1350" strike="noStrike" u="none">
                <a:solidFill>
                  <a:srgbClr val="000000"/>
                </a:solidFill>
                <a:effectLst/>
                <a:uFillTx/>
                <a:latin typeface="Calibri"/>
                <a:ea typeface="Calibri"/>
              </a:rPr>
              <a:t>Diabetes Mellitus tipo 2 (DM2): </a:t>
            </a:r>
            <a:r>
              <a:rPr b="0" lang="en-US" sz="1350" strike="noStrike" u="none">
                <a:solidFill>
                  <a:srgbClr val="000000"/>
                </a:solidFill>
                <a:effectLst/>
                <a:uFillTx/>
                <a:latin typeface="Calibri"/>
                <a:ea typeface="Calibri"/>
              </a:rPr>
              <a:t>Doença inflamatória crônica caracterizada por hiperglicemia persistente. Está associada a excesso de peso e hábitos de vida não saudáveis, com forte componente familiar. Na DM2 há alterações na secreção e sensibilidade à ação da insulina e múltiplas alterações metabólicas. Pode se manter assintomático durante anos e os sintomas, quando presentes, são mais brandos. A longo prazo leva também a deficiência absoluta na secreção de insulina.</a:t>
            </a:r>
            <a:endParaRPr b="0" lang="pt-BR" sz="1350" strike="noStrike" u="none">
              <a:solidFill>
                <a:srgbClr val="000000"/>
              </a:solidFill>
              <a:effectLst/>
              <a:uFillTx/>
              <a:latin typeface="Arial"/>
            </a:endParaRPr>
          </a:p>
          <a:p>
            <a:pPr algn="just">
              <a:lnSpc>
                <a:spcPct val="120000"/>
              </a:lnSpc>
              <a:tabLst>
                <a:tab algn="l" pos="0"/>
              </a:tabLst>
            </a:pPr>
            <a:endParaRPr b="0" lang="pt-BR" sz="1350" strike="noStrike" u="none">
              <a:solidFill>
                <a:srgbClr val="000000"/>
              </a:solidFill>
              <a:effectLst/>
              <a:uFillTx/>
              <a:latin typeface="Arial"/>
            </a:endParaRPr>
          </a:p>
          <a:p>
            <a:pPr algn="just">
              <a:lnSpc>
                <a:spcPct val="120000"/>
              </a:lnSpc>
              <a:tabLst>
                <a:tab algn="l" pos="0"/>
              </a:tabLst>
            </a:pPr>
            <a:r>
              <a:rPr b="1" lang="en-US" sz="1350" strike="noStrike" u="none">
                <a:solidFill>
                  <a:srgbClr val="000000"/>
                </a:solidFill>
                <a:effectLst/>
                <a:uFillTx/>
                <a:latin typeface="Calibri"/>
                <a:ea typeface="Calibri"/>
              </a:rPr>
              <a:t>Diabetes Mellitus Gestacional </a:t>
            </a:r>
            <a:r>
              <a:rPr b="1" lang="en-US" sz="1350" strike="noStrike" u="none">
                <a:solidFill>
                  <a:schemeClr val="dk1"/>
                </a:solidFill>
                <a:effectLst/>
                <a:uFillTx/>
                <a:latin typeface="Calibri"/>
                <a:ea typeface="Calibri"/>
              </a:rPr>
              <a:t>(DMG) </a:t>
            </a:r>
            <a:r>
              <a:rPr b="1" lang="en-US" sz="1350" strike="noStrike" u="none">
                <a:solidFill>
                  <a:srgbClr val="000000"/>
                </a:solidFill>
                <a:effectLst/>
                <a:uFillTx/>
                <a:latin typeface="Calibri"/>
                <a:ea typeface="Calibri"/>
              </a:rPr>
              <a:t>ou na Gestação:</a:t>
            </a:r>
            <a:r>
              <a:rPr b="0" lang="en-US" sz="1350" strike="noStrike" u="none">
                <a:solidFill>
                  <a:srgbClr val="000000"/>
                </a:solidFill>
                <a:effectLst/>
                <a:uFillTx/>
                <a:latin typeface="Calibri"/>
                <a:ea typeface="Calibri"/>
              </a:rPr>
              <a:t> É um estado de hiperglicemia na gestação de gravidade variável, p</a:t>
            </a:r>
            <a:r>
              <a:rPr b="0" lang="en-US" sz="1350" strike="noStrike" u="none">
                <a:solidFill>
                  <a:schemeClr val="dk1"/>
                </a:solidFill>
                <a:effectLst/>
                <a:uFillTx/>
                <a:latin typeface="Calibri"/>
                <a:ea typeface="Calibri"/>
              </a:rPr>
              <a:t>ode ser transitório ou persistir após o parto, sendo também, para a mãe, um importante fator de risco para o DM2 posteriormente, </a:t>
            </a:r>
            <a:r>
              <a:rPr b="0" lang="en-US" sz="1350" strike="noStrike" u="none">
                <a:solidFill>
                  <a:srgbClr val="000000"/>
                </a:solidFill>
                <a:effectLst/>
                <a:uFillTx/>
                <a:latin typeface="Calibri"/>
                <a:ea typeface="Calibri"/>
              </a:rPr>
              <a:t>e pode frequentemente retornar anos depois. O nível de hiperglicemia diferencia esses dois tipos. </a:t>
            </a:r>
            <a:endParaRPr b="0" lang="pt-BR" sz="1350" strike="noStrike" u="none">
              <a:solidFill>
                <a:srgbClr val="000000"/>
              </a:solidFill>
              <a:effectLst/>
              <a:uFillTx/>
              <a:latin typeface="Arial"/>
            </a:endParaRPr>
          </a:p>
          <a:p>
            <a:pPr algn="just">
              <a:lnSpc>
                <a:spcPct val="120000"/>
              </a:lnSpc>
              <a:tabLst>
                <a:tab algn="l" pos="0"/>
              </a:tabLst>
            </a:pP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Outros tipos específicos de diabetes (formas menos comuns da doença):</a:t>
            </a:r>
            <a:endParaRPr b="0" lang="pt-BR" sz="1350" strike="noStrike" u="none">
              <a:solidFill>
                <a:srgbClr val="000000"/>
              </a:solidFill>
              <a:effectLst/>
              <a:uFillTx/>
              <a:latin typeface="Arial"/>
            </a:endParaRPr>
          </a:p>
          <a:p>
            <a:pPr lvl="1" marL="626040" indent="-309960" algn="just">
              <a:lnSpc>
                <a:spcPct val="120000"/>
              </a:lnSpc>
              <a:buClr>
                <a:srgbClr val="000000"/>
              </a:buClr>
              <a:buFont typeface="Calibri"/>
              <a:buChar char="•"/>
              <a:tabLst>
                <a:tab algn="l" pos="0"/>
              </a:tabLst>
            </a:pPr>
            <a:r>
              <a:rPr b="0" lang="en-US" sz="1350" strike="noStrike" u="none">
                <a:solidFill>
                  <a:srgbClr val="000000"/>
                </a:solidFill>
                <a:effectLst/>
                <a:uFillTx/>
                <a:latin typeface="Calibri"/>
                <a:ea typeface="Calibri"/>
              </a:rPr>
              <a:t>associado a defeitos genéticos da função da célula beta (</a:t>
            </a:r>
            <a:r>
              <a:rPr b="0" i="1" lang="en-US" sz="1350" strike="noStrike" u="none">
                <a:solidFill>
                  <a:srgbClr val="000000"/>
                </a:solidFill>
                <a:effectLst/>
                <a:uFillTx/>
                <a:latin typeface="Calibri"/>
                <a:ea typeface="Calibri"/>
              </a:rPr>
              <a:t>mody</a:t>
            </a:r>
            <a:r>
              <a:rPr b="0" lang="en-US" sz="1350" strike="noStrike" u="none">
                <a:solidFill>
                  <a:srgbClr val="000000"/>
                </a:solidFill>
                <a:effectLst/>
                <a:uFillTx/>
                <a:latin typeface="Calibri"/>
                <a:ea typeface="Calibri"/>
              </a:rPr>
              <a:t>);</a:t>
            </a:r>
            <a:endParaRPr b="0" lang="pt-BR" sz="1350" strike="noStrike" u="none">
              <a:solidFill>
                <a:srgbClr val="000000"/>
              </a:solidFill>
              <a:effectLst/>
              <a:uFillTx/>
              <a:latin typeface="Arial"/>
            </a:endParaRPr>
          </a:p>
          <a:p>
            <a:pPr lvl="1" marL="626040" indent="-309960" algn="just">
              <a:lnSpc>
                <a:spcPct val="120000"/>
              </a:lnSpc>
              <a:buClr>
                <a:srgbClr val="000000"/>
              </a:buClr>
              <a:buFont typeface="Calibri"/>
              <a:buChar char="•"/>
              <a:tabLst>
                <a:tab algn="l" pos="0"/>
              </a:tabLst>
            </a:pPr>
            <a:r>
              <a:rPr b="0" lang="en-US" sz="1350" strike="noStrike" u="none">
                <a:solidFill>
                  <a:srgbClr val="000000"/>
                </a:solidFill>
                <a:effectLst/>
                <a:uFillTx/>
                <a:latin typeface="Calibri"/>
                <a:ea typeface="Calibri"/>
              </a:rPr>
              <a:t>defeitos genéticos na ação da insulina;</a:t>
            </a:r>
            <a:endParaRPr b="0" lang="pt-BR" sz="1350" strike="noStrike" u="none">
              <a:solidFill>
                <a:srgbClr val="000000"/>
              </a:solidFill>
              <a:effectLst/>
              <a:uFillTx/>
              <a:latin typeface="Arial"/>
            </a:endParaRPr>
          </a:p>
          <a:p>
            <a:pPr lvl="1" marL="626040" indent="-309960" algn="just">
              <a:lnSpc>
                <a:spcPct val="120000"/>
              </a:lnSpc>
              <a:buClr>
                <a:srgbClr val="000000"/>
              </a:buClr>
              <a:buFont typeface="Calibri"/>
              <a:buChar char="•"/>
              <a:tabLst>
                <a:tab algn="l" pos="0"/>
              </a:tabLst>
            </a:pPr>
            <a:r>
              <a:rPr b="0" lang="en-US" sz="1350" strike="noStrike" u="none">
                <a:solidFill>
                  <a:srgbClr val="000000"/>
                </a:solidFill>
                <a:effectLst/>
                <a:uFillTx/>
                <a:latin typeface="Calibri"/>
                <a:ea typeface="Calibri"/>
              </a:rPr>
              <a:t>doenças do pâncreas exócrino;</a:t>
            </a:r>
            <a:endParaRPr b="0" lang="pt-BR" sz="1350" strike="noStrike" u="none">
              <a:solidFill>
                <a:srgbClr val="000000"/>
              </a:solidFill>
              <a:effectLst/>
              <a:uFillTx/>
              <a:latin typeface="Arial"/>
            </a:endParaRPr>
          </a:p>
          <a:p>
            <a:pPr lvl="1" marL="626040" indent="-309960" algn="just">
              <a:lnSpc>
                <a:spcPct val="120000"/>
              </a:lnSpc>
              <a:buClr>
                <a:srgbClr val="000000"/>
              </a:buClr>
              <a:buFont typeface="Calibri"/>
              <a:buChar char="•"/>
              <a:tabLst>
                <a:tab algn="l" pos="0"/>
              </a:tabLst>
            </a:pPr>
            <a:r>
              <a:rPr b="0" lang="en-US" sz="1350" strike="noStrike" u="none">
                <a:solidFill>
                  <a:srgbClr val="000000"/>
                </a:solidFill>
                <a:effectLst/>
                <a:uFillTx/>
                <a:latin typeface="Calibri"/>
                <a:ea typeface="Calibri"/>
              </a:rPr>
              <a:t>associado a endocrinopatias;</a:t>
            </a:r>
            <a:endParaRPr b="0" lang="pt-BR" sz="1350" strike="noStrike" u="none">
              <a:solidFill>
                <a:srgbClr val="000000"/>
              </a:solidFill>
              <a:effectLst/>
              <a:uFillTx/>
              <a:latin typeface="Arial"/>
            </a:endParaRPr>
          </a:p>
          <a:p>
            <a:pPr lvl="1" marL="626040" indent="-309960" algn="just">
              <a:lnSpc>
                <a:spcPct val="120000"/>
              </a:lnSpc>
              <a:buClr>
                <a:srgbClr val="000000"/>
              </a:buClr>
              <a:buFont typeface="Calibri"/>
              <a:buChar char="•"/>
              <a:tabLst>
                <a:tab algn="l" pos="0"/>
              </a:tabLst>
            </a:pPr>
            <a:r>
              <a:rPr b="0" lang="en-US" sz="1350" strike="noStrike" u="none">
                <a:solidFill>
                  <a:srgbClr val="000000"/>
                </a:solidFill>
                <a:effectLst/>
                <a:uFillTx/>
                <a:latin typeface="Calibri"/>
                <a:ea typeface="Calibri"/>
              </a:rPr>
              <a:t>induzidos por medicamentos;</a:t>
            </a:r>
            <a:endParaRPr b="0" lang="pt-BR" sz="1350" strike="noStrike" u="none">
              <a:solidFill>
                <a:srgbClr val="000000"/>
              </a:solidFill>
              <a:effectLst/>
              <a:uFillTx/>
              <a:latin typeface="Arial"/>
            </a:endParaRPr>
          </a:p>
          <a:p>
            <a:pPr lvl="1" marL="626040" indent="-309960" algn="just">
              <a:lnSpc>
                <a:spcPct val="120000"/>
              </a:lnSpc>
              <a:buClr>
                <a:srgbClr val="000000"/>
              </a:buClr>
              <a:buFont typeface="Calibri"/>
              <a:buChar char="•"/>
              <a:tabLst>
                <a:tab algn="l" pos="0"/>
              </a:tabLst>
            </a:pPr>
            <a:r>
              <a:rPr b="0" lang="en-US" sz="1350" strike="noStrike" u="none">
                <a:solidFill>
                  <a:srgbClr val="000000"/>
                </a:solidFill>
                <a:effectLst/>
                <a:uFillTx/>
                <a:latin typeface="Calibri"/>
                <a:ea typeface="Calibri"/>
              </a:rPr>
              <a:t>associados a infecções;</a:t>
            </a:r>
            <a:endParaRPr b="0" lang="pt-BR" sz="1350" strike="noStrike" u="none">
              <a:solidFill>
                <a:srgbClr val="000000"/>
              </a:solidFill>
              <a:effectLst/>
              <a:uFillTx/>
              <a:latin typeface="Arial"/>
            </a:endParaRPr>
          </a:p>
          <a:p>
            <a:pPr lvl="1" marL="626040" indent="-309960" algn="just">
              <a:lnSpc>
                <a:spcPct val="120000"/>
              </a:lnSpc>
              <a:buClr>
                <a:srgbClr val="000000"/>
              </a:buClr>
              <a:buFont typeface="Calibri"/>
              <a:buChar char="•"/>
              <a:tabLst>
                <a:tab algn="l" pos="0"/>
              </a:tabLst>
            </a:pPr>
            <a:r>
              <a:rPr b="0" lang="en-US" sz="1350" strike="noStrike" u="none">
                <a:solidFill>
                  <a:srgbClr val="000000"/>
                </a:solidFill>
                <a:effectLst/>
                <a:uFillTx/>
                <a:latin typeface="Calibri"/>
                <a:ea typeface="Calibri"/>
              </a:rPr>
              <a:t>associados a síndromes genéticas.</a:t>
            </a:r>
            <a:endParaRPr b="0" lang="pt-BR" sz="1350" strike="noStrike" u="none">
              <a:solidFill>
                <a:srgbClr val="000000"/>
              </a:solidFill>
              <a:effectLst/>
              <a:uFillTx/>
              <a:latin typeface="Arial"/>
            </a:endParaRPr>
          </a:p>
        </p:txBody>
      </p:sp>
      <p:sp>
        <p:nvSpPr>
          <p:cNvPr id="153" name="Google Shape;231;p9"/>
          <p:cNvSpPr/>
          <p:nvPr/>
        </p:nvSpPr>
        <p:spPr>
          <a:xfrm>
            <a:off x="356040" y="645840"/>
            <a:ext cx="5591520" cy="27684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1" lang="en-US" sz="1800" strike="noStrike" u="none">
                <a:solidFill>
                  <a:srgbClr val="000000"/>
                </a:solidFill>
                <a:effectLst/>
                <a:uFillTx/>
                <a:latin typeface="Calibri"/>
                <a:ea typeface="Calibri"/>
              </a:rPr>
              <a:t>4. CLASSIFICAÇÃO DO DM</a:t>
            </a:r>
            <a:endParaRPr b="0" lang="pt-BR" sz="1800" strike="noStrike" u="none">
              <a:solidFill>
                <a:srgbClr val="000000"/>
              </a:solidFill>
              <a:effectLst/>
              <a:uFillTx/>
              <a:latin typeface="Arial"/>
            </a:endParaRPr>
          </a:p>
        </p:txBody>
      </p:sp>
      <p:cxnSp>
        <p:nvCxnSpPr>
          <p:cNvPr id="154" name="Google Shape;232;p9"/>
          <p:cNvCxnSpPr/>
          <p:nvPr/>
        </p:nvCxnSpPr>
        <p:spPr>
          <a:xfrm flipV="1">
            <a:off x="356040" y="421200"/>
            <a:ext cx="6182280" cy="19440"/>
          </a:xfrm>
          <a:prstGeom prst="straightConnector1">
            <a:avLst/>
          </a:prstGeom>
          <a:ln w="19050">
            <a:solidFill>
              <a:srgbClr val="000000"/>
            </a:solidFill>
            <a:round/>
          </a:ln>
        </p:spPr>
      </p:cxnSp>
      <p:sp>
        <p:nvSpPr>
          <p:cNvPr id="155" name="Google Shape;233;p9"/>
          <p:cNvSpPr/>
          <p:nvPr/>
        </p:nvSpPr>
        <p:spPr>
          <a:xfrm>
            <a:off x="356040" y="249840"/>
            <a:ext cx="4329000" cy="15372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p:txBody>
      </p:sp>
      <p:sp>
        <p:nvSpPr>
          <p:cNvPr id="156" name="PlaceHolder 1"/>
          <p:cNvSpPr>
            <a:spLocks noGrp="1"/>
          </p:cNvSpPr>
          <p:nvPr>
            <p:ph type="sldNum" idx="43"/>
          </p:nvPr>
        </p:nvSpPr>
        <p:spPr>
          <a:xfrm>
            <a:off x="4404600" y="14436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83EBE741-0A2C-49FD-9AF8-03BCAF30402E}"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sp>
        <p:nvSpPr>
          <p:cNvPr id="157" name="Google Shape;235;p9"/>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8" name="Google Shape;244;p10"/>
          <p:cNvSpPr/>
          <p:nvPr/>
        </p:nvSpPr>
        <p:spPr>
          <a:xfrm>
            <a:off x="330840" y="7810920"/>
            <a:ext cx="6235560" cy="646200"/>
          </a:xfrm>
          <a:prstGeom prst="rect">
            <a:avLst/>
          </a:prstGeom>
          <a:noFill/>
          <a:ln w="0">
            <a:noFill/>
          </a:ln>
        </p:spPr>
        <p:style>
          <a:lnRef idx="0"/>
          <a:fillRef idx="0"/>
          <a:effectRef idx="0"/>
          <a:fontRef idx="minor"/>
        </p:style>
        <p:txBody>
          <a:bodyPr tIns="91440" bIns="91440" anchor="t">
            <a:spAutoFit/>
          </a:bodyPr>
          <a:p>
            <a:pPr>
              <a:lnSpc>
                <a:spcPct val="100000"/>
              </a:lnSpc>
              <a:tabLst>
                <a:tab algn="l" pos="0"/>
              </a:tabLst>
            </a:pPr>
            <a:r>
              <a:rPr b="0" lang="en-US" sz="1000" strike="noStrike" u="none">
                <a:solidFill>
                  <a:schemeClr val="dk1"/>
                </a:solidFill>
                <a:effectLst/>
                <a:uFillTx/>
                <a:latin typeface="Calibri"/>
                <a:ea typeface="Calibri"/>
              </a:rPr>
              <a:t>Mg/dl = Miligramas por decilitros; G =  Gramas; HBA1C = hemoglobina glicada.</a:t>
            </a:r>
            <a:endParaRPr b="0" lang="pt-BR" sz="1000" strike="noStrike" u="none">
              <a:solidFill>
                <a:srgbClr val="000000"/>
              </a:solidFill>
              <a:effectLst/>
              <a:uFillTx/>
              <a:latin typeface="Arial"/>
            </a:endParaRPr>
          </a:p>
          <a:p>
            <a:pPr>
              <a:lnSpc>
                <a:spcPct val="100000"/>
              </a:lnSpc>
              <a:tabLst>
                <a:tab algn="l" pos="0"/>
              </a:tabLst>
            </a:pPr>
            <a:r>
              <a:rPr b="0" lang="en-US" sz="1000" strike="noStrike" u="none">
                <a:solidFill>
                  <a:schemeClr val="dk1"/>
                </a:solidFill>
                <a:effectLst/>
                <a:uFillTx/>
                <a:latin typeface="Calibri"/>
                <a:ea typeface="Calibri"/>
              </a:rPr>
              <a:t>*Categoria também conhecida como glicemia de jejum alterada.</a:t>
            </a:r>
            <a:endParaRPr b="0" lang="pt-BR" sz="1000" strike="noStrike" u="none">
              <a:solidFill>
                <a:srgbClr val="000000"/>
              </a:solidFill>
              <a:effectLst/>
              <a:uFillTx/>
              <a:latin typeface="Arial"/>
            </a:endParaRPr>
          </a:p>
          <a:p>
            <a:pPr>
              <a:lnSpc>
                <a:spcPct val="100000"/>
              </a:lnSpc>
              <a:tabLst>
                <a:tab algn="l" pos="0"/>
              </a:tabLst>
            </a:pPr>
            <a:r>
              <a:rPr b="0" lang="en-US" sz="1000" strike="noStrike" u="none">
                <a:solidFill>
                  <a:schemeClr val="dk1"/>
                </a:solidFill>
                <a:effectLst/>
                <a:uFillTx/>
                <a:latin typeface="Calibri"/>
                <a:ea typeface="Calibri"/>
              </a:rPr>
              <a:t>**Categoria também conhecida como intolerância oral à glicose.</a:t>
            </a:r>
            <a:endParaRPr b="0" lang="pt-BR" sz="1000" strike="noStrike" u="none">
              <a:solidFill>
                <a:srgbClr val="000000"/>
              </a:solidFill>
              <a:effectLst/>
              <a:uFillTx/>
              <a:latin typeface="Arial"/>
            </a:endParaRPr>
          </a:p>
        </p:txBody>
      </p:sp>
      <p:graphicFrame>
        <p:nvGraphicFramePr>
          <p:cNvPr id="159" name="Google Shape;245;p10"/>
          <p:cNvGraphicFramePr/>
          <p:nvPr/>
        </p:nvGraphicFramePr>
        <p:xfrm>
          <a:off x="324360" y="4448880"/>
          <a:ext cx="6235560" cy="3444840"/>
        </p:xfrm>
        <a:graphic>
          <a:graphicData uri="http://schemas.openxmlformats.org/drawingml/2006/table">
            <a:tbl>
              <a:tblPr/>
              <a:tblGrid>
                <a:gridCol w="1224720"/>
                <a:gridCol w="1133640"/>
                <a:gridCol w="1801800"/>
                <a:gridCol w="1201680"/>
                <a:gridCol w="873360"/>
              </a:tblGrid>
              <a:tr h="551520">
                <a:tc>
                  <a:txBody>
                    <a:bodyPr tIns="91440" bIns="91440" anchor="ctr">
                      <a:noAutofit/>
                    </a:bodyPr>
                    <a:p>
                      <a:endParaRPr b="0" lang="pt-BR" sz="18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a:txBody>
                    <a:bodyPr tIns="91440" bIns="91440" anchor="ctr">
                      <a:noAutofit/>
                    </a:bodyPr>
                    <a:p>
                      <a:pPr algn="ctr">
                        <a:lnSpc>
                          <a:spcPct val="120000"/>
                        </a:lnSpc>
                        <a:tabLst>
                          <a:tab algn="l" pos="0"/>
                        </a:tabLst>
                      </a:pPr>
                      <a:r>
                        <a:rPr b="1" lang="en-US" sz="1200" strike="noStrike" u="none">
                          <a:solidFill>
                            <a:schemeClr val="dk1"/>
                          </a:solidFill>
                          <a:effectLst/>
                          <a:uFillTx/>
                          <a:latin typeface="Calibri"/>
                          <a:ea typeface="Calibri"/>
                        </a:rPr>
                        <a:t>GLICOSE EM JEJUM (mg/dL)</a:t>
                      </a:r>
                      <a:endParaRPr b="0" lang="pt-BR" sz="12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a:txBody>
                    <a:bodyPr tIns="91440" bIns="91440" anchor="ctr">
                      <a:noAutofit/>
                    </a:bodyPr>
                    <a:p>
                      <a:pPr algn="ctr">
                        <a:lnSpc>
                          <a:spcPct val="120000"/>
                        </a:lnSpc>
                        <a:tabLst>
                          <a:tab algn="l" pos="0"/>
                        </a:tabLst>
                      </a:pPr>
                      <a:r>
                        <a:rPr b="1" lang="en-US" sz="1200" strike="noStrike" u="none">
                          <a:solidFill>
                            <a:schemeClr val="dk1"/>
                          </a:solidFill>
                          <a:effectLst/>
                          <a:uFillTx/>
                          <a:latin typeface="Calibri"/>
                          <a:ea typeface="Calibri"/>
                        </a:rPr>
                        <a:t>GLICOSE 2 HORAS APÓS SOBRECARGA COM 75 G DE GLICOSE (mg/dL)</a:t>
                      </a:r>
                      <a:endParaRPr b="0" lang="pt-BR" sz="12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a:txBody>
                    <a:bodyPr tIns="91440" bIns="91440" anchor="ctr">
                      <a:noAutofit/>
                    </a:bodyPr>
                    <a:p>
                      <a:pPr algn="ctr">
                        <a:lnSpc>
                          <a:spcPct val="120000"/>
                        </a:lnSpc>
                        <a:tabLst>
                          <a:tab algn="l" pos="0"/>
                        </a:tabLst>
                      </a:pPr>
                      <a:r>
                        <a:rPr b="1" lang="en-US" sz="1200" strike="noStrike" u="none">
                          <a:solidFill>
                            <a:schemeClr val="dk1"/>
                          </a:solidFill>
                          <a:effectLst/>
                          <a:uFillTx/>
                          <a:latin typeface="Calibri"/>
                          <a:ea typeface="Calibri"/>
                        </a:rPr>
                        <a:t>GLICOSE AO ACASO (mg/dL)</a:t>
                      </a:r>
                      <a:endParaRPr b="0" lang="pt-BR" sz="12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a:txBody>
                    <a:bodyPr tIns="91440" bIns="91440" anchor="ctr">
                      <a:noAutofit/>
                    </a:bodyPr>
                    <a:p>
                      <a:pPr algn="ctr">
                        <a:lnSpc>
                          <a:spcPct val="120000"/>
                        </a:lnSpc>
                        <a:tabLst>
                          <a:tab algn="l" pos="0"/>
                        </a:tabLst>
                      </a:pPr>
                      <a:r>
                        <a:rPr b="1" lang="en-US" sz="1200" strike="noStrike" u="none">
                          <a:solidFill>
                            <a:schemeClr val="dk1"/>
                          </a:solidFill>
                          <a:effectLst/>
                          <a:uFillTx/>
                          <a:latin typeface="Calibri"/>
                          <a:ea typeface="Calibri"/>
                        </a:rPr>
                        <a:t>HBA1C (%)</a:t>
                      </a:r>
                      <a:endParaRPr b="0" lang="pt-BR" sz="12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r>
              <a:tr h="382680">
                <a:tc>
                  <a:txBody>
                    <a:bodyPr tIns="91440" bIns="91440" anchor="ctr">
                      <a:noAutofit/>
                    </a:bodyPr>
                    <a:p>
                      <a:pPr algn="ctr">
                        <a:lnSpc>
                          <a:spcPct val="120000"/>
                        </a:lnSpc>
                        <a:tabLst>
                          <a:tab algn="l" pos="0"/>
                        </a:tabLst>
                      </a:pPr>
                      <a:r>
                        <a:rPr b="1" lang="en-US" sz="1250" strike="noStrike" u="none">
                          <a:solidFill>
                            <a:srgbClr val="000000"/>
                          </a:solidFill>
                          <a:effectLst/>
                          <a:uFillTx/>
                          <a:latin typeface="Calibri"/>
                          <a:ea typeface="Calibri"/>
                        </a:rPr>
                        <a:t>Normoglicemia</a:t>
                      </a:r>
                      <a:endParaRPr b="0" lang="pt-BR" sz="125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a:txBody>
                    <a:bodyPr tIns="91440" bIns="91440" anchor="ctr">
                      <a:noAutofit/>
                    </a:bodyPr>
                    <a:p>
                      <a:pPr algn="ctr">
                        <a:lnSpc>
                          <a:spcPct val="120000"/>
                        </a:lnSpc>
                        <a:tabLst>
                          <a:tab algn="l" pos="0"/>
                        </a:tabLst>
                      </a:pPr>
                      <a:r>
                        <a:rPr b="0" lang="en-US" sz="1250" strike="noStrike" u="none">
                          <a:solidFill>
                            <a:srgbClr val="000000"/>
                          </a:solidFill>
                          <a:effectLst/>
                          <a:uFillTx/>
                          <a:latin typeface="Calibri"/>
                          <a:ea typeface="Calibri"/>
                        </a:rPr>
                        <a:t>&lt; 100</a:t>
                      </a:r>
                      <a:endParaRPr b="0" lang="pt-BR" sz="125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a:txBody>
                    <a:bodyPr tIns="91440" bIns="91440" anchor="ctr">
                      <a:noAutofit/>
                    </a:bodyPr>
                    <a:p>
                      <a:pPr algn="ctr">
                        <a:lnSpc>
                          <a:spcPct val="120000"/>
                        </a:lnSpc>
                        <a:tabLst>
                          <a:tab algn="l" pos="0"/>
                        </a:tabLst>
                      </a:pPr>
                      <a:r>
                        <a:rPr b="0" lang="en-US" sz="1250" strike="noStrike" u="none">
                          <a:solidFill>
                            <a:srgbClr val="000000"/>
                          </a:solidFill>
                          <a:effectLst/>
                          <a:uFillTx/>
                          <a:latin typeface="Calibri"/>
                          <a:ea typeface="Calibri"/>
                        </a:rPr>
                        <a:t>&lt; 140</a:t>
                      </a:r>
                      <a:endParaRPr b="0" lang="pt-BR" sz="125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a:txBody>
                    <a:bodyPr tIns="91440" bIns="91440" anchor="ctr">
                      <a:noAutofit/>
                    </a:bodyPr>
                    <a:p>
                      <a:pPr algn="ctr">
                        <a:lnSpc>
                          <a:spcPct val="120000"/>
                        </a:lnSpc>
                        <a:tabLst>
                          <a:tab algn="l" pos="0"/>
                        </a:tabLst>
                      </a:pPr>
                      <a:r>
                        <a:rPr b="0" lang="en-US" sz="1250" strike="noStrike" u="none">
                          <a:solidFill>
                            <a:srgbClr val="000000"/>
                          </a:solidFill>
                          <a:effectLst/>
                          <a:uFillTx/>
                          <a:latin typeface="Calibri"/>
                          <a:ea typeface="Calibri"/>
                        </a:rPr>
                        <a:t>-</a:t>
                      </a:r>
                      <a:endParaRPr b="0" lang="pt-BR" sz="125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a:txBody>
                    <a:bodyPr tIns="91440" bIns="91440" anchor="ctr">
                      <a:noAutofit/>
                    </a:bodyPr>
                    <a:p>
                      <a:pPr algn="ctr">
                        <a:lnSpc>
                          <a:spcPct val="120000"/>
                        </a:lnSpc>
                        <a:tabLst>
                          <a:tab algn="l" pos="0"/>
                        </a:tabLst>
                      </a:pPr>
                      <a:r>
                        <a:rPr b="0" lang="en-US" sz="1250" strike="noStrike" u="none">
                          <a:solidFill>
                            <a:srgbClr val="000000"/>
                          </a:solidFill>
                          <a:effectLst/>
                          <a:uFillTx/>
                          <a:latin typeface="Calibri"/>
                          <a:ea typeface="Calibri"/>
                        </a:rPr>
                        <a:t>&lt; 5,7</a:t>
                      </a:r>
                      <a:endParaRPr b="0" lang="pt-BR" sz="125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r>
              <a:tr h="1085400">
                <a:tc>
                  <a:txBody>
                    <a:bodyPr tIns="91440" bIns="91440" anchor="ctr">
                      <a:noAutofit/>
                    </a:bodyPr>
                    <a:p>
                      <a:pPr algn="ctr">
                        <a:lnSpc>
                          <a:spcPct val="120000"/>
                        </a:lnSpc>
                        <a:tabLst>
                          <a:tab algn="l" pos="0"/>
                        </a:tabLst>
                      </a:pPr>
                      <a:r>
                        <a:rPr b="1" lang="en-US" sz="1250" strike="noStrike" u="none">
                          <a:solidFill>
                            <a:srgbClr val="000000"/>
                          </a:solidFill>
                          <a:effectLst/>
                          <a:uFillTx/>
                          <a:latin typeface="Calibri"/>
                          <a:ea typeface="Calibri"/>
                        </a:rPr>
                        <a:t>Pré-diabetes ou risco aumentado para DM</a:t>
                      </a:r>
                      <a:endParaRPr b="0" lang="pt-BR" sz="125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a:txBody>
                    <a:bodyPr tIns="91440" bIns="91440" anchor="ctr">
                      <a:noAutofit/>
                    </a:bodyPr>
                    <a:p>
                      <a:pPr algn="ctr">
                        <a:lnSpc>
                          <a:spcPct val="152000"/>
                        </a:lnSpc>
                        <a:tabLst>
                          <a:tab algn="l" pos="0"/>
                        </a:tabLst>
                      </a:pPr>
                      <a:endParaRPr b="0" lang="pt-BR" sz="1250" strike="noStrike" u="none">
                        <a:solidFill>
                          <a:srgbClr val="000000"/>
                        </a:solidFill>
                        <a:effectLst/>
                        <a:uFillTx/>
                        <a:latin typeface="Arial"/>
                      </a:endParaRPr>
                    </a:p>
                    <a:p>
                      <a:pPr algn="ctr">
                        <a:lnSpc>
                          <a:spcPct val="120000"/>
                        </a:lnSpc>
                        <a:tabLst>
                          <a:tab algn="l" pos="0"/>
                        </a:tabLst>
                      </a:pPr>
                      <a:r>
                        <a:rPr b="0" lang="en-US" sz="1250" strike="noStrike" u="none">
                          <a:solidFill>
                            <a:srgbClr val="000000"/>
                          </a:solidFill>
                          <a:effectLst/>
                          <a:uFillTx/>
                          <a:latin typeface="Calibri"/>
                          <a:ea typeface="Calibri"/>
                        </a:rPr>
                        <a:t>≥ 100 e &lt; 126*</a:t>
                      </a:r>
                      <a:endParaRPr b="0" lang="pt-BR" sz="125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a:txBody>
                    <a:bodyPr tIns="91440" bIns="91440" anchor="ctr">
                      <a:noAutofit/>
                    </a:bodyPr>
                    <a:p>
                      <a:pPr algn="ctr">
                        <a:lnSpc>
                          <a:spcPct val="152000"/>
                        </a:lnSpc>
                        <a:tabLst>
                          <a:tab algn="l" pos="0"/>
                        </a:tabLst>
                      </a:pPr>
                      <a:endParaRPr b="0" lang="pt-BR" sz="1250" strike="noStrike" u="none">
                        <a:solidFill>
                          <a:srgbClr val="000000"/>
                        </a:solidFill>
                        <a:effectLst/>
                        <a:uFillTx/>
                        <a:latin typeface="Arial"/>
                      </a:endParaRPr>
                    </a:p>
                    <a:p>
                      <a:pPr algn="ctr">
                        <a:lnSpc>
                          <a:spcPct val="120000"/>
                        </a:lnSpc>
                        <a:tabLst>
                          <a:tab algn="l" pos="0"/>
                        </a:tabLst>
                      </a:pPr>
                      <a:r>
                        <a:rPr b="0" lang="en-US" sz="1250" strike="noStrike" u="none">
                          <a:solidFill>
                            <a:srgbClr val="000000"/>
                          </a:solidFill>
                          <a:effectLst/>
                          <a:uFillTx/>
                          <a:latin typeface="Calibri"/>
                          <a:ea typeface="Calibri"/>
                        </a:rPr>
                        <a:t>≥ 140 e &lt; 200**</a:t>
                      </a:r>
                      <a:endParaRPr b="0" lang="pt-BR" sz="125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a:txBody>
                    <a:bodyPr tIns="91440" bIns="91440" anchor="ctr">
                      <a:noAutofit/>
                    </a:bodyPr>
                    <a:p>
                      <a:pPr algn="ctr">
                        <a:lnSpc>
                          <a:spcPct val="152000"/>
                        </a:lnSpc>
                        <a:tabLst>
                          <a:tab algn="l" pos="0"/>
                        </a:tabLst>
                      </a:pPr>
                      <a:endParaRPr b="0" lang="pt-BR" sz="1250" strike="noStrike" u="none">
                        <a:solidFill>
                          <a:srgbClr val="000000"/>
                        </a:solidFill>
                        <a:effectLst/>
                        <a:uFillTx/>
                        <a:latin typeface="Arial"/>
                      </a:endParaRPr>
                    </a:p>
                    <a:p>
                      <a:pPr algn="ctr">
                        <a:lnSpc>
                          <a:spcPct val="120000"/>
                        </a:lnSpc>
                        <a:tabLst>
                          <a:tab algn="l" pos="0"/>
                        </a:tabLst>
                      </a:pPr>
                      <a:r>
                        <a:rPr b="0" lang="en-US" sz="1250" strike="noStrike" u="none">
                          <a:solidFill>
                            <a:srgbClr val="000000"/>
                          </a:solidFill>
                          <a:effectLst/>
                          <a:uFillTx/>
                          <a:latin typeface="Calibri"/>
                          <a:ea typeface="Calibri"/>
                        </a:rPr>
                        <a:t>-</a:t>
                      </a:r>
                      <a:endParaRPr b="0" lang="pt-BR" sz="125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a:txBody>
                    <a:bodyPr tIns="91440" bIns="91440" anchor="ctr">
                      <a:noAutofit/>
                    </a:bodyPr>
                    <a:p>
                      <a:pPr algn="ctr">
                        <a:lnSpc>
                          <a:spcPct val="152000"/>
                        </a:lnSpc>
                        <a:tabLst>
                          <a:tab algn="l" pos="0"/>
                        </a:tabLst>
                      </a:pPr>
                      <a:endParaRPr b="0" lang="pt-BR" sz="1250" strike="noStrike" u="none">
                        <a:solidFill>
                          <a:srgbClr val="000000"/>
                        </a:solidFill>
                        <a:effectLst/>
                        <a:uFillTx/>
                        <a:latin typeface="Arial"/>
                      </a:endParaRPr>
                    </a:p>
                    <a:p>
                      <a:pPr algn="ctr">
                        <a:lnSpc>
                          <a:spcPct val="120000"/>
                        </a:lnSpc>
                        <a:tabLst>
                          <a:tab algn="l" pos="0"/>
                        </a:tabLst>
                      </a:pPr>
                      <a:r>
                        <a:rPr b="0" lang="en-US" sz="1250" strike="noStrike" u="none">
                          <a:solidFill>
                            <a:srgbClr val="000000"/>
                          </a:solidFill>
                          <a:effectLst/>
                          <a:uFillTx/>
                          <a:latin typeface="Calibri"/>
                          <a:ea typeface="Calibri"/>
                        </a:rPr>
                        <a:t>≥ 5,7 e &lt; 6,5</a:t>
                      </a:r>
                      <a:endParaRPr b="0" lang="pt-BR" sz="125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r>
              <a:tr h="1085400">
                <a:tc>
                  <a:txBody>
                    <a:bodyPr tIns="91440" bIns="91440" anchor="ctr">
                      <a:noAutofit/>
                    </a:bodyPr>
                    <a:p>
                      <a:pPr algn="ctr">
                        <a:lnSpc>
                          <a:spcPct val="120000"/>
                        </a:lnSpc>
                        <a:tabLst>
                          <a:tab algn="l" pos="0"/>
                        </a:tabLst>
                      </a:pPr>
                      <a:r>
                        <a:rPr b="1" lang="en-US" sz="1250" strike="noStrike" u="none">
                          <a:solidFill>
                            <a:srgbClr val="000000"/>
                          </a:solidFill>
                          <a:effectLst/>
                          <a:uFillTx/>
                          <a:latin typeface="Calibri"/>
                          <a:ea typeface="Calibri"/>
                        </a:rPr>
                        <a:t>Diabetes estabelecido</a:t>
                      </a:r>
                      <a:endParaRPr b="0" lang="pt-BR" sz="125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a:txBody>
                    <a:bodyPr tIns="91440" bIns="91440" anchor="ctr">
                      <a:noAutofit/>
                    </a:bodyPr>
                    <a:p>
                      <a:pPr algn="ctr">
                        <a:lnSpc>
                          <a:spcPct val="120000"/>
                        </a:lnSpc>
                        <a:tabLst>
                          <a:tab algn="l" pos="0"/>
                        </a:tabLst>
                      </a:pPr>
                      <a:r>
                        <a:rPr b="0" lang="en-US" sz="1250" strike="noStrike" u="none">
                          <a:solidFill>
                            <a:srgbClr val="000000"/>
                          </a:solidFill>
                          <a:effectLst/>
                          <a:uFillTx/>
                          <a:latin typeface="Calibri"/>
                          <a:ea typeface="Calibri"/>
                        </a:rPr>
                        <a:t>≥ 126</a:t>
                      </a:r>
                      <a:endParaRPr b="0" lang="pt-BR" sz="125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a:txBody>
                    <a:bodyPr tIns="91440" bIns="91440" anchor="ctr">
                      <a:noAutofit/>
                    </a:bodyPr>
                    <a:p>
                      <a:pPr algn="ctr">
                        <a:lnSpc>
                          <a:spcPct val="120000"/>
                        </a:lnSpc>
                        <a:tabLst>
                          <a:tab algn="l" pos="0"/>
                        </a:tabLst>
                      </a:pPr>
                      <a:r>
                        <a:rPr b="0" lang="en-US" sz="1250" strike="noStrike" u="none">
                          <a:solidFill>
                            <a:srgbClr val="000000"/>
                          </a:solidFill>
                          <a:effectLst/>
                          <a:uFillTx/>
                          <a:latin typeface="Calibri"/>
                          <a:ea typeface="Calibri"/>
                        </a:rPr>
                        <a:t>≥ 200</a:t>
                      </a:r>
                      <a:endParaRPr b="0" lang="pt-BR" sz="125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a:txBody>
                    <a:bodyPr tIns="91440" bIns="91440" anchor="ctr">
                      <a:noAutofit/>
                    </a:bodyPr>
                    <a:p>
                      <a:pPr algn="ctr">
                        <a:lnSpc>
                          <a:spcPct val="120000"/>
                        </a:lnSpc>
                        <a:tabLst>
                          <a:tab algn="l" pos="0"/>
                        </a:tabLst>
                      </a:pPr>
                      <a:r>
                        <a:rPr b="0" lang="en-US" sz="1250" strike="noStrike" u="none">
                          <a:solidFill>
                            <a:srgbClr val="000000"/>
                          </a:solidFill>
                          <a:effectLst/>
                          <a:uFillTx/>
                          <a:latin typeface="Calibri"/>
                          <a:ea typeface="Calibri"/>
                        </a:rPr>
                        <a:t>≥ 200 com sintomas inequívocos de hiperglicemia</a:t>
                      </a:r>
                      <a:endParaRPr b="0" lang="pt-BR" sz="125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a:txBody>
                    <a:bodyPr tIns="91440" bIns="91440" anchor="ctr">
                      <a:noAutofit/>
                    </a:bodyPr>
                    <a:p>
                      <a:pPr algn="ctr">
                        <a:lnSpc>
                          <a:spcPct val="120000"/>
                        </a:lnSpc>
                        <a:tabLst>
                          <a:tab algn="l" pos="0"/>
                        </a:tabLst>
                      </a:pPr>
                      <a:r>
                        <a:rPr b="0" lang="en-US" sz="1250" strike="noStrike" u="none">
                          <a:solidFill>
                            <a:srgbClr val="000000"/>
                          </a:solidFill>
                          <a:effectLst/>
                          <a:uFillTx/>
                          <a:latin typeface="Calibri"/>
                          <a:ea typeface="Calibri"/>
                        </a:rPr>
                        <a:t>≥ 6,5</a:t>
                      </a:r>
                      <a:endParaRPr b="0" lang="pt-BR" sz="125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r>
            </a:tbl>
          </a:graphicData>
        </a:graphic>
      </p:graphicFrame>
      <p:sp>
        <p:nvSpPr>
          <p:cNvPr id="160" name="Google Shape;246;p10"/>
          <p:cNvSpPr/>
          <p:nvPr/>
        </p:nvSpPr>
        <p:spPr>
          <a:xfrm>
            <a:off x="357480" y="1035720"/>
            <a:ext cx="6181920" cy="295092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0" lang="en-US" sz="1350" strike="noStrike" u="none">
                <a:solidFill>
                  <a:srgbClr val="000000"/>
                </a:solidFill>
                <a:effectLst/>
                <a:uFillTx/>
                <a:latin typeface="Calibri"/>
                <a:ea typeface="Calibri"/>
              </a:rPr>
              <a:t>Os sinais e sintomas característicos que levantam a suspeita de DM são os “quatro P’s”: </a:t>
            </a:r>
            <a:r>
              <a:rPr b="1" lang="en-US" sz="1350" strike="noStrike" u="none">
                <a:solidFill>
                  <a:srgbClr val="000000"/>
                </a:solidFill>
                <a:effectLst/>
                <a:uFillTx/>
                <a:latin typeface="Calibri"/>
                <a:ea typeface="Calibri"/>
              </a:rPr>
              <a:t>Poliúria, Polidipsia, Polifagia e Perda inexplicada de Peso</a:t>
            </a:r>
            <a:r>
              <a:rPr b="0" lang="en-US" sz="1350" strike="noStrike" u="none">
                <a:solidFill>
                  <a:srgbClr val="000000"/>
                </a:solidFill>
                <a:effectLst/>
                <a:uFillTx/>
                <a:latin typeface="Calibri"/>
                <a:ea typeface="Calibri"/>
              </a:rPr>
              <a:t>. Embora possam estar presentes no DM2, esses sinais são mais agudos no tipo 1, podendo progredir para cetose, desidratação e acidose metabólica, especialmente na presença de estresse agudo. Sintomas como prurido, visão turva e fadiga também podem estar presentes.</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No DM2 frequentemente a suspeita da doença é feita pela presença de uma complicação tardia, como proteinúria, retinopatia, neuropatia periférica, doença arteriosclerótica ou então por infecções de repetição.</a:t>
            </a:r>
            <a:r>
              <a:rPr b="0" lang="en-US" sz="1350" strike="noStrike" u="none">
                <a:solidFill>
                  <a:srgbClr val="000000"/>
                </a:solidFill>
                <a:effectLst/>
                <a:uFillTx/>
                <a:latin typeface="Calibri"/>
                <a:ea typeface="Calibri"/>
              </a:rPr>
              <a:t>	</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A perda de peso inexplicada e rápida é altamente relacionada a insulinopenia e indica início imediato de tratamento específico.</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O quadro a seguir mostra as faixas de alterações laboratoriais que definem as categorias de tolerância à glicose e o diagnóstico de DM:</a:t>
            </a:r>
            <a:endParaRPr b="0" lang="pt-BR" sz="1350" strike="noStrike" u="none">
              <a:solidFill>
                <a:srgbClr val="000000"/>
              </a:solidFill>
              <a:effectLst/>
              <a:uFillTx/>
              <a:latin typeface="Arial"/>
            </a:endParaRPr>
          </a:p>
        </p:txBody>
      </p:sp>
      <p:sp>
        <p:nvSpPr>
          <p:cNvPr id="161" name="Google Shape;247;p10"/>
          <p:cNvSpPr/>
          <p:nvPr/>
        </p:nvSpPr>
        <p:spPr>
          <a:xfrm>
            <a:off x="3621600" y="7823160"/>
            <a:ext cx="2944440" cy="138240"/>
          </a:xfrm>
          <a:prstGeom prst="rect">
            <a:avLst/>
          </a:prstGeom>
          <a:noFill/>
          <a:ln w="0">
            <a:noFill/>
          </a:ln>
        </p:spPr>
        <p:style>
          <a:lnRef idx="0"/>
          <a:fillRef idx="0"/>
          <a:effectRef idx="0"/>
          <a:fontRef idx="minor"/>
        </p:style>
        <p:txBody>
          <a:bodyPr lIns="0" rIns="0" tIns="0" bIns="0" anchor="t">
            <a:spAutoFit/>
          </a:bodyPr>
          <a:p>
            <a:pPr algn="r">
              <a:lnSpc>
                <a:spcPct val="119000"/>
              </a:lnSpc>
              <a:tabLst>
                <a:tab algn="l" pos="0"/>
              </a:tabLst>
            </a:pPr>
            <a:r>
              <a:rPr b="0" lang="en-US" sz="900" strike="noStrike" u="none">
                <a:solidFill>
                  <a:srgbClr val="000000"/>
                </a:solidFill>
                <a:effectLst/>
                <a:uFillTx/>
                <a:latin typeface="Calibri"/>
                <a:ea typeface="Calibri"/>
              </a:rPr>
              <a:t>Fonte:  Sociedade Brasileira de Diabetes,  2019.</a:t>
            </a:r>
            <a:r>
              <a:rPr b="1" lang="en-US" sz="900" strike="noStrike" u="none">
                <a:solidFill>
                  <a:srgbClr val="000000"/>
                </a:solidFill>
                <a:effectLst/>
                <a:uFillTx/>
                <a:latin typeface="Calibri"/>
                <a:ea typeface="Calibri"/>
              </a:rPr>
              <a:t>  </a:t>
            </a:r>
            <a:endParaRPr b="0" lang="pt-BR" sz="900" strike="noStrike" u="none">
              <a:solidFill>
                <a:srgbClr val="000000"/>
              </a:solidFill>
              <a:effectLst/>
              <a:uFillTx/>
              <a:latin typeface="Arial"/>
            </a:endParaRPr>
          </a:p>
        </p:txBody>
      </p:sp>
      <p:sp>
        <p:nvSpPr>
          <p:cNvPr id="162" name="Google Shape;248;p10"/>
          <p:cNvSpPr/>
          <p:nvPr/>
        </p:nvSpPr>
        <p:spPr>
          <a:xfrm>
            <a:off x="356040" y="654840"/>
            <a:ext cx="5798520" cy="27684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1" lang="en-US" sz="1800" strike="noStrike" u="none">
                <a:solidFill>
                  <a:srgbClr val="000000"/>
                </a:solidFill>
                <a:effectLst/>
                <a:uFillTx/>
                <a:latin typeface="Calibri"/>
                <a:ea typeface="Calibri"/>
              </a:rPr>
              <a:t>5.  DIAGNÓSTICO</a:t>
            </a:r>
            <a:endParaRPr b="0" lang="pt-BR" sz="1800" strike="noStrike" u="none">
              <a:solidFill>
                <a:srgbClr val="000000"/>
              </a:solidFill>
              <a:effectLst/>
              <a:uFillTx/>
              <a:latin typeface="Arial"/>
            </a:endParaRPr>
          </a:p>
        </p:txBody>
      </p:sp>
      <p:sp>
        <p:nvSpPr>
          <p:cNvPr id="163" name="Google Shape;249;p10"/>
          <p:cNvSpPr/>
          <p:nvPr/>
        </p:nvSpPr>
        <p:spPr>
          <a:xfrm>
            <a:off x="2329560" y="237240"/>
            <a:ext cx="3626640" cy="40824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164" name="Google Shape;250;p10"/>
          <p:cNvCxnSpPr/>
          <p:nvPr/>
        </p:nvCxnSpPr>
        <p:spPr>
          <a:xfrm flipV="1">
            <a:off x="356040" y="421200"/>
            <a:ext cx="6182280" cy="19440"/>
          </a:xfrm>
          <a:prstGeom prst="straightConnector1">
            <a:avLst/>
          </a:prstGeom>
          <a:ln w="19050">
            <a:solidFill>
              <a:srgbClr val="000000"/>
            </a:solidFill>
            <a:round/>
          </a:ln>
        </p:spPr>
      </p:cxnSp>
      <p:sp>
        <p:nvSpPr>
          <p:cNvPr id="165" name="Google Shape;251;p10"/>
          <p:cNvSpPr/>
          <p:nvPr/>
        </p:nvSpPr>
        <p:spPr>
          <a:xfrm>
            <a:off x="356040" y="249840"/>
            <a:ext cx="4329000" cy="15372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p:txBody>
      </p:sp>
      <p:sp>
        <p:nvSpPr>
          <p:cNvPr id="166" name="PlaceHolder 1"/>
          <p:cNvSpPr>
            <a:spLocks noGrp="1"/>
          </p:cNvSpPr>
          <p:nvPr>
            <p:ph type="sldNum" idx="44"/>
          </p:nvPr>
        </p:nvSpPr>
        <p:spPr>
          <a:xfrm>
            <a:off x="4404600" y="14436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21D03987-29AE-4D71-ADC7-CAD79D56ACDE}"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sp>
        <p:nvSpPr>
          <p:cNvPr id="167" name="Google Shape;253;p10"/>
          <p:cNvSpPr/>
          <p:nvPr/>
        </p:nvSpPr>
        <p:spPr>
          <a:xfrm>
            <a:off x="297720" y="4042080"/>
            <a:ext cx="5850720" cy="384480"/>
          </a:xfrm>
          <a:prstGeom prst="rect">
            <a:avLst/>
          </a:prstGeom>
          <a:noFill/>
          <a:ln w="0">
            <a:noFill/>
          </a:ln>
        </p:spPr>
        <p:style>
          <a:lnRef idx="0"/>
          <a:fillRef idx="0"/>
          <a:effectRef idx="0"/>
          <a:fontRef idx="minor"/>
        </p:style>
        <p:txBody>
          <a:bodyPr tIns="91440" bIns="91440" anchor="t">
            <a:spAutoFit/>
          </a:bodyPr>
          <a:p>
            <a:pPr>
              <a:lnSpc>
                <a:spcPct val="100000"/>
              </a:lnSpc>
              <a:tabLst>
                <a:tab algn="l" pos="0"/>
              </a:tabLst>
            </a:pPr>
            <a:r>
              <a:rPr b="0" lang="en-US" sz="1300" strike="noStrike" u="none">
                <a:solidFill>
                  <a:schemeClr val="dk1"/>
                </a:solidFill>
                <a:effectLst/>
                <a:uFillTx/>
                <a:latin typeface="Calibri"/>
                <a:ea typeface="Calibri"/>
              </a:rPr>
              <a:t>Quadro 1: Definições para diagnóstico de Diabetes Mellitus:</a:t>
            </a:r>
            <a:endParaRPr b="0" lang="pt-BR" sz="1300" strike="noStrike" u="none">
              <a:solidFill>
                <a:srgbClr val="000000"/>
              </a:solidFill>
              <a:effectLst/>
              <a:uFillTx/>
              <a:latin typeface="Arial"/>
            </a:endParaRPr>
          </a:p>
        </p:txBody>
      </p:sp>
      <p:sp>
        <p:nvSpPr>
          <p:cNvPr id="168" name="Google Shape;254;p10"/>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9" name="Google Shape;263;p11"/>
          <p:cNvSpPr/>
          <p:nvPr/>
        </p:nvSpPr>
        <p:spPr>
          <a:xfrm>
            <a:off x="356040" y="1035000"/>
            <a:ext cx="6181920" cy="170352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0" lang="en-US" sz="1350" strike="noStrike" u="none">
                <a:solidFill>
                  <a:schemeClr val="dk1"/>
                </a:solidFill>
                <a:effectLst/>
                <a:uFillTx/>
                <a:latin typeface="Calibri"/>
                <a:ea typeface="Calibri"/>
              </a:rPr>
              <a:t>Ferramentas não invasivas permitem estimar o risco futuro de desenvolvimento do DM2 mesmo em indivíduos com níveis normoglicêmicos, o que é fundamental para possibilitar intervenções precoces e evitar a progressão para pré-diabetes e diabetes.</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Portanto, é preciso desenvolver ações de prevenção primária do DM2 que reduzam os fatores de risco modificáveis e possibilitem também diminuir a prevalência da mesma. </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A seguir são apresentados os critérios para rastreamento do DM em adultos assintomáticos (Quadro 2):</a:t>
            </a:r>
            <a:endParaRPr b="0" lang="pt-BR" sz="1350" strike="noStrike" u="none">
              <a:solidFill>
                <a:srgbClr val="000000"/>
              </a:solidFill>
              <a:effectLst/>
              <a:uFillTx/>
              <a:latin typeface="Arial"/>
            </a:endParaRPr>
          </a:p>
        </p:txBody>
      </p:sp>
      <p:sp>
        <p:nvSpPr>
          <p:cNvPr id="170" name="Google Shape;264;p11"/>
          <p:cNvSpPr/>
          <p:nvPr/>
        </p:nvSpPr>
        <p:spPr>
          <a:xfrm>
            <a:off x="494640" y="5338440"/>
            <a:ext cx="5512680" cy="459000"/>
          </a:xfrm>
          <a:prstGeom prst="rect">
            <a:avLst/>
          </a:prstGeom>
          <a:noFill/>
          <a:ln w="0">
            <a:noFill/>
          </a:ln>
        </p:spPr>
        <p:style>
          <a:lnRef idx="0"/>
          <a:fillRef idx="0"/>
          <a:effectRef idx="0"/>
          <a:fontRef idx="minor"/>
        </p:style>
        <p:txBody>
          <a:bodyPr lIns="0" rIns="0" tIns="0" bIns="0" anchor="t">
            <a:spAutoFit/>
          </a:bodyPr>
          <a:p>
            <a:pPr>
              <a:lnSpc>
                <a:spcPct val="93000"/>
              </a:lnSpc>
              <a:tabLst>
                <a:tab algn="l" pos="0"/>
              </a:tabLst>
            </a:pPr>
            <a:endParaRPr b="0" lang="pt-BR" sz="1800" strike="noStrike" u="none">
              <a:solidFill>
                <a:srgbClr val="000000"/>
              </a:solidFill>
              <a:effectLst/>
              <a:uFillTx/>
              <a:latin typeface="Arial"/>
            </a:endParaRPr>
          </a:p>
          <a:p>
            <a:pPr>
              <a:lnSpc>
                <a:spcPct val="85000"/>
              </a:lnSpc>
              <a:tabLst>
                <a:tab algn="l" pos="0"/>
              </a:tabLst>
            </a:pPr>
            <a:r>
              <a:rPr b="0" lang="en-US" sz="1400" strike="noStrike" u="none">
                <a:solidFill>
                  <a:srgbClr val="000000"/>
                </a:solidFill>
                <a:effectLst/>
                <a:uFillTx/>
                <a:latin typeface="Calibri"/>
                <a:ea typeface="Calibri"/>
              </a:rPr>
              <a:t>  </a:t>
            </a:r>
            <a:endParaRPr b="0" lang="pt-BR" sz="1400" strike="noStrike" u="none">
              <a:solidFill>
                <a:srgbClr val="000000"/>
              </a:solidFill>
              <a:effectLst/>
              <a:uFillTx/>
              <a:latin typeface="Arial"/>
            </a:endParaRPr>
          </a:p>
        </p:txBody>
      </p:sp>
      <p:graphicFrame>
        <p:nvGraphicFramePr>
          <p:cNvPr id="171" name="Google Shape;265;p11"/>
          <p:cNvGraphicFramePr/>
          <p:nvPr/>
        </p:nvGraphicFramePr>
        <p:xfrm>
          <a:off x="268560" y="3250080"/>
          <a:ext cx="6357240" cy="3765240"/>
        </p:xfrm>
        <a:graphic>
          <a:graphicData uri="http://schemas.openxmlformats.org/drawingml/2006/table">
            <a:tbl>
              <a:tblPr/>
              <a:tblGrid>
                <a:gridCol w="6357600"/>
              </a:tblGrid>
              <a:tr h="659520">
                <a:tc>
                  <a:txBody>
                    <a:bodyPr tIns="91440" bIns="91440" anchor="ctr">
                      <a:noAutofit/>
                    </a:bodyPr>
                    <a:p>
                      <a:pPr>
                        <a:lnSpc>
                          <a:spcPct val="120000"/>
                        </a:lnSpc>
                        <a:tabLst>
                          <a:tab algn="l" pos="0"/>
                        </a:tabLst>
                      </a:pPr>
                      <a:r>
                        <a:rPr b="1" lang="en-US" sz="1350" strike="noStrike" u="none">
                          <a:solidFill>
                            <a:schemeClr val="dk1"/>
                          </a:solidFill>
                          <a:effectLst/>
                          <a:uFillTx/>
                          <a:latin typeface="Calibri"/>
                          <a:ea typeface="Calibri"/>
                        </a:rPr>
                        <a:t>Excesso de peso (índice de massa corporal - IMC &gt;25 kg/m2) e um dos seguintes fatores de risco:</a:t>
                      </a:r>
                      <a:endParaRPr b="0" lang="pt-BR" sz="13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r>
              <a:tr h="1652760">
                <a:tc>
                  <a:txBody>
                    <a:bodyPr tIns="91440" bIns="91440" anchor="ctr">
                      <a:noAutofit/>
                    </a:bodyPr>
                    <a:p>
                      <a:pPr>
                        <a:lnSpc>
                          <a:spcPct val="100000"/>
                        </a:lnSpc>
                        <a:tabLst>
                          <a:tab algn="l" pos="0"/>
                        </a:tabLst>
                      </a:pPr>
                      <a:r>
                        <a:rPr b="0" lang="en-US" sz="1400" strike="noStrike" u="none">
                          <a:solidFill>
                            <a:srgbClr val="000000"/>
                          </a:solidFill>
                          <a:effectLst/>
                          <a:uFillTx/>
                          <a:latin typeface="Calibri"/>
                          <a:ea typeface="Calibri"/>
                        </a:rPr>
                        <a:t>• </a:t>
                      </a:r>
                      <a:r>
                        <a:rPr b="0" lang="en-US" sz="1300" strike="noStrike" u="none">
                          <a:solidFill>
                            <a:srgbClr val="000000"/>
                          </a:solidFill>
                          <a:effectLst/>
                          <a:uFillTx/>
                          <a:latin typeface="Calibri"/>
                          <a:ea typeface="Calibri"/>
                        </a:rPr>
                        <a:t>História de pai ou mãe com DM (familiar de 1º grau); </a:t>
                      </a:r>
                      <a:endParaRPr b="0" lang="pt-BR" sz="1300" strike="noStrike" u="none">
                        <a:solidFill>
                          <a:srgbClr val="000000"/>
                        </a:solidFill>
                        <a:effectLst/>
                        <a:uFillTx/>
                        <a:latin typeface="Arial"/>
                      </a:endParaRPr>
                    </a:p>
                    <a:p>
                      <a:pPr>
                        <a:lnSpc>
                          <a:spcPct val="100000"/>
                        </a:lnSpc>
                        <a:tabLst>
                          <a:tab algn="l" pos="0"/>
                        </a:tabLst>
                      </a:pPr>
                      <a:r>
                        <a:rPr b="0" lang="en-US" sz="1300" strike="noStrike" u="none">
                          <a:solidFill>
                            <a:srgbClr val="000000"/>
                          </a:solidFill>
                          <a:effectLst/>
                          <a:uFillTx/>
                          <a:latin typeface="Calibri"/>
                          <a:ea typeface="Calibri"/>
                        </a:rPr>
                        <a:t>• Hipertensão arterial (≥130 e/ou 80 mmHg ou uso de anti-hipertensivos em adultos); </a:t>
                      </a:r>
                      <a:endParaRPr b="0" lang="pt-BR" sz="1300" strike="noStrike" u="none">
                        <a:solidFill>
                          <a:srgbClr val="000000"/>
                        </a:solidFill>
                        <a:effectLst/>
                        <a:uFillTx/>
                        <a:latin typeface="Arial"/>
                      </a:endParaRPr>
                    </a:p>
                    <a:p>
                      <a:pPr>
                        <a:lnSpc>
                          <a:spcPct val="100000"/>
                        </a:lnSpc>
                        <a:tabLst>
                          <a:tab algn="l" pos="0"/>
                        </a:tabLst>
                      </a:pPr>
                      <a:r>
                        <a:rPr b="0" lang="en-US" sz="1300" strike="noStrike" u="none">
                          <a:solidFill>
                            <a:srgbClr val="000000"/>
                          </a:solidFill>
                          <a:effectLst/>
                          <a:uFillTx/>
                          <a:latin typeface="Calibri"/>
                          <a:ea typeface="Calibri"/>
                        </a:rPr>
                        <a:t>• História de diabetes gestacional ou de recém-nascido com mais de 4 kg; </a:t>
                      </a:r>
                      <a:endParaRPr b="0" lang="pt-BR" sz="1300" strike="noStrike" u="none">
                        <a:solidFill>
                          <a:srgbClr val="000000"/>
                        </a:solidFill>
                        <a:effectLst/>
                        <a:uFillTx/>
                        <a:latin typeface="Arial"/>
                      </a:endParaRPr>
                    </a:p>
                    <a:p>
                      <a:pPr>
                        <a:lnSpc>
                          <a:spcPct val="100000"/>
                        </a:lnSpc>
                        <a:tabLst>
                          <a:tab algn="l" pos="0"/>
                        </a:tabLst>
                      </a:pPr>
                      <a:r>
                        <a:rPr b="0" lang="en-US" sz="1300" strike="noStrike" u="none">
                          <a:solidFill>
                            <a:srgbClr val="000000"/>
                          </a:solidFill>
                          <a:effectLst/>
                          <a:uFillTx/>
                          <a:latin typeface="Calibri"/>
                          <a:ea typeface="Calibri"/>
                        </a:rPr>
                        <a:t>• Dislipidemia: hipertrigliceridemia (&gt;250 mg/dL) ou HDL-C baixo (&lt;35mg/dL);</a:t>
                      </a:r>
                      <a:endParaRPr b="0" lang="pt-BR" sz="1300" strike="noStrike" u="none">
                        <a:solidFill>
                          <a:srgbClr val="000000"/>
                        </a:solidFill>
                        <a:effectLst/>
                        <a:uFillTx/>
                        <a:latin typeface="Arial"/>
                      </a:endParaRPr>
                    </a:p>
                    <a:p>
                      <a:pPr>
                        <a:lnSpc>
                          <a:spcPct val="100000"/>
                        </a:lnSpc>
                        <a:tabLst>
                          <a:tab algn="l" pos="0"/>
                        </a:tabLst>
                      </a:pPr>
                      <a:r>
                        <a:rPr b="0" lang="en-US" sz="1300" strike="noStrike" u="none">
                          <a:solidFill>
                            <a:schemeClr val="dk1"/>
                          </a:solidFill>
                          <a:effectLst/>
                          <a:uFillTx/>
                          <a:latin typeface="Calibri"/>
                          <a:ea typeface="Calibri"/>
                        </a:rPr>
                        <a:t>• </a:t>
                      </a:r>
                      <a:r>
                        <a:rPr b="0" lang="en-US" sz="1300" strike="noStrike" u="none">
                          <a:solidFill>
                            <a:srgbClr val="000000"/>
                          </a:solidFill>
                          <a:effectLst/>
                          <a:uFillTx/>
                          <a:latin typeface="Calibri"/>
                          <a:ea typeface="Calibri"/>
                        </a:rPr>
                        <a:t>Exame prévio de HbA1c ≥5,7%, tolerância diminuída à glicose ou glicemia de jejum alterada;</a:t>
                      </a:r>
                      <a:endParaRPr b="0" lang="pt-BR" sz="1300" strike="noStrike" u="none">
                        <a:solidFill>
                          <a:srgbClr val="000000"/>
                        </a:solidFill>
                        <a:effectLst/>
                        <a:uFillTx/>
                        <a:latin typeface="Arial"/>
                      </a:endParaRPr>
                    </a:p>
                    <a:p>
                      <a:pPr>
                        <a:lnSpc>
                          <a:spcPct val="100000"/>
                        </a:lnSpc>
                        <a:tabLst>
                          <a:tab algn="l" pos="0"/>
                        </a:tabLst>
                      </a:pPr>
                      <a:r>
                        <a:rPr b="0" lang="en-US" sz="1300" strike="noStrike" u="none">
                          <a:solidFill>
                            <a:schemeClr val="dk1"/>
                          </a:solidFill>
                          <a:effectLst/>
                          <a:uFillTx/>
                          <a:latin typeface="Calibri"/>
                          <a:ea typeface="Calibri"/>
                        </a:rPr>
                        <a:t>• </a:t>
                      </a:r>
                      <a:r>
                        <a:rPr b="0" lang="en-US" sz="1300" strike="noStrike" u="none">
                          <a:solidFill>
                            <a:srgbClr val="000000"/>
                          </a:solidFill>
                          <a:effectLst/>
                          <a:uFillTx/>
                          <a:latin typeface="Calibri"/>
                          <a:ea typeface="Calibri"/>
                        </a:rPr>
                        <a:t>Obesidade severa, acanthosis nigricans;</a:t>
                      </a:r>
                      <a:endParaRPr b="0" lang="pt-BR" sz="1300" strike="noStrike" u="none">
                        <a:solidFill>
                          <a:srgbClr val="000000"/>
                        </a:solidFill>
                        <a:effectLst/>
                        <a:uFillTx/>
                        <a:latin typeface="Arial"/>
                      </a:endParaRPr>
                    </a:p>
                    <a:p>
                      <a:pPr>
                        <a:lnSpc>
                          <a:spcPct val="100000"/>
                        </a:lnSpc>
                        <a:tabLst>
                          <a:tab algn="l" pos="0"/>
                        </a:tabLst>
                      </a:pPr>
                      <a:r>
                        <a:rPr b="0" lang="en-US" sz="1300" strike="noStrike" u="none">
                          <a:solidFill>
                            <a:schemeClr val="dk1"/>
                          </a:solidFill>
                          <a:effectLst/>
                          <a:uFillTx/>
                          <a:latin typeface="Calibri"/>
                          <a:ea typeface="Calibri"/>
                        </a:rPr>
                        <a:t>• </a:t>
                      </a:r>
                      <a:r>
                        <a:rPr b="0" lang="en-US" sz="1300" strike="noStrike" u="none">
                          <a:solidFill>
                            <a:srgbClr val="000000"/>
                          </a:solidFill>
                          <a:effectLst/>
                          <a:uFillTx/>
                          <a:latin typeface="Calibri"/>
                          <a:ea typeface="Calibri"/>
                        </a:rPr>
                        <a:t>Síndrome de ovários policísticos; </a:t>
                      </a:r>
                      <a:endParaRPr b="0" lang="pt-BR" sz="1300" strike="noStrike" u="none">
                        <a:solidFill>
                          <a:srgbClr val="000000"/>
                        </a:solidFill>
                        <a:effectLst/>
                        <a:uFillTx/>
                        <a:latin typeface="Arial"/>
                      </a:endParaRPr>
                    </a:p>
                    <a:p>
                      <a:pPr>
                        <a:lnSpc>
                          <a:spcPct val="100000"/>
                        </a:lnSpc>
                        <a:tabLst>
                          <a:tab algn="l" pos="0"/>
                        </a:tabLst>
                      </a:pPr>
                      <a:r>
                        <a:rPr b="0" lang="en-US" sz="1300" strike="noStrike" u="none">
                          <a:solidFill>
                            <a:srgbClr val="000000"/>
                          </a:solidFill>
                          <a:effectLst/>
                          <a:uFillTx/>
                          <a:latin typeface="Calibri"/>
                          <a:ea typeface="Calibri"/>
                        </a:rPr>
                        <a:t>• História de doença cardiovascular;</a:t>
                      </a:r>
                      <a:endParaRPr b="0" lang="pt-BR" sz="1300" strike="noStrike" u="none">
                        <a:solidFill>
                          <a:srgbClr val="000000"/>
                        </a:solidFill>
                        <a:effectLst/>
                        <a:uFillTx/>
                        <a:latin typeface="Arial"/>
                      </a:endParaRPr>
                    </a:p>
                    <a:p>
                      <a:pPr>
                        <a:lnSpc>
                          <a:spcPct val="100000"/>
                        </a:lnSpc>
                        <a:tabLst>
                          <a:tab algn="l" pos="0"/>
                        </a:tabLst>
                      </a:pPr>
                      <a:r>
                        <a:rPr b="0" lang="en-US" sz="1300" strike="noStrike" u="none">
                          <a:solidFill>
                            <a:srgbClr val="000000"/>
                          </a:solidFill>
                          <a:effectLst/>
                          <a:uFillTx/>
                          <a:latin typeface="Calibri"/>
                          <a:ea typeface="Calibri"/>
                        </a:rPr>
                        <a:t>•  Inatividade física.</a:t>
                      </a:r>
                      <a:endParaRPr b="0" lang="pt-BR" sz="130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r>
              <a:tr h="395280">
                <a:tc>
                  <a:txBody>
                    <a:bodyPr tIns="91440" bIns="91440" anchor="ctr">
                      <a:noAutofit/>
                    </a:bodyPr>
                    <a:p>
                      <a:pPr>
                        <a:lnSpc>
                          <a:spcPct val="120000"/>
                        </a:lnSpc>
                        <a:tabLst>
                          <a:tab algn="l" pos="0"/>
                        </a:tabLst>
                      </a:pPr>
                      <a:r>
                        <a:rPr b="1" lang="en-US" sz="1300" strike="noStrike" u="none">
                          <a:solidFill>
                            <a:schemeClr val="dk1"/>
                          </a:solidFill>
                          <a:effectLst/>
                          <a:uFillTx/>
                          <a:latin typeface="Calibri"/>
                          <a:ea typeface="Calibri"/>
                        </a:rPr>
                        <a:t>OU </a:t>
                      </a:r>
                      <a:r>
                        <a:rPr b="0" lang="en-US" sz="1300" strike="noStrike" u="none">
                          <a:solidFill>
                            <a:schemeClr val="dk1"/>
                          </a:solidFill>
                          <a:effectLst/>
                          <a:uFillTx/>
                          <a:latin typeface="Calibri"/>
                          <a:ea typeface="Calibri"/>
                        </a:rPr>
                        <a:t>Idade ≥ 45 anos;</a:t>
                      </a:r>
                      <a:endParaRPr b="0" lang="pt-BR" sz="130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r>
              <a:tr h="485640">
                <a:tc>
                  <a:txBody>
                    <a:bodyPr tIns="91440" bIns="91440" anchor="ctr">
                      <a:noAutofit/>
                    </a:bodyPr>
                    <a:p>
                      <a:pPr>
                        <a:lnSpc>
                          <a:spcPct val="120000"/>
                        </a:lnSpc>
                        <a:tabLst>
                          <a:tab algn="l" pos="0"/>
                        </a:tabLst>
                      </a:pPr>
                      <a:r>
                        <a:rPr b="1" lang="en-US" sz="1300" strike="noStrike" u="none">
                          <a:solidFill>
                            <a:schemeClr val="dk1"/>
                          </a:solidFill>
                          <a:effectLst/>
                          <a:uFillTx/>
                          <a:latin typeface="Calibri"/>
                          <a:ea typeface="Calibri"/>
                        </a:rPr>
                        <a:t>OU</a:t>
                      </a:r>
                      <a:r>
                        <a:rPr b="0" lang="en-US" sz="1300" strike="noStrike" u="none">
                          <a:solidFill>
                            <a:schemeClr val="dk1"/>
                          </a:solidFill>
                          <a:effectLst/>
                          <a:uFillTx/>
                          <a:latin typeface="Calibri"/>
                          <a:ea typeface="Calibri"/>
                        </a:rPr>
                        <a:t> Risco cardiovascular</a:t>
                      </a:r>
                      <a:endParaRPr b="0" lang="pt-BR" sz="130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r>
            </a:tbl>
          </a:graphicData>
        </a:graphic>
      </p:graphicFrame>
      <p:sp>
        <p:nvSpPr>
          <p:cNvPr id="172" name="Google Shape;266;p11"/>
          <p:cNvSpPr/>
          <p:nvPr/>
        </p:nvSpPr>
        <p:spPr>
          <a:xfrm>
            <a:off x="356040" y="632160"/>
            <a:ext cx="5836680" cy="27684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1" lang="en-US" sz="1800" strike="noStrike" u="none">
                <a:solidFill>
                  <a:srgbClr val="000000"/>
                </a:solidFill>
                <a:effectLst/>
                <a:uFillTx/>
                <a:latin typeface="Calibri"/>
                <a:ea typeface="Calibri"/>
              </a:rPr>
              <a:t>6.  RASTREAMENTO PARA DIABETES</a:t>
            </a:r>
            <a:endParaRPr b="0" lang="pt-BR" sz="1800" strike="noStrike" u="none">
              <a:solidFill>
                <a:srgbClr val="000000"/>
              </a:solidFill>
              <a:effectLst/>
              <a:uFillTx/>
              <a:latin typeface="Arial"/>
            </a:endParaRPr>
          </a:p>
        </p:txBody>
      </p:sp>
      <p:sp>
        <p:nvSpPr>
          <p:cNvPr id="173" name="Google Shape;267;p11"/>
          <p:cNvSpPr/>
          <p:nvPr/>
        </p:nvSpPr>
        <p:spPr>
          <a:xfrm>
            <a:off x="328680" y="7506000"/>
            <a:ext cx="6278760" cy="120492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0" lang="en-US" sz="1350" strike="noStrike" u="none">
                <a:solidFill>
                  <a:srgbClr val="000000"/>
                </a:solidFill>
                <a:effectLst/>
                <a:uFillTx/>
                <a:latin typeface="Calibri"/>
                <a:ea typeface="Calibri"/>
              </a:rPr>
              <a:t>Nesse sentido, apresentamos a escala de estratificação do risco de DM2 </a:t>
            </a:r>
            <a:r>
              <a:rPr b="1" lang="en-US" sz="1350" strike="noStrike" u="none">
                <a:solidFill>
                  <a:srgbClr val="000000"/>
                </a:solidFill>
                <a:effectLst/>
                <a:uFillTx/>
                <a:latin typeface="Calibri"/>
                <a:ea typeface="Calibri"/>
              </a:rPr>
              <a:t>Finnish Diabetes Risk Score</a:t>
            </a:r>
            <a:r>
              <a:rPr b="0" lang="en-US" sz="1350" strike="noStrike" u="none">
                <a:solidFill>
                  <a:srgbClr val="000000"/>
                </a:solidFill>
                <a:effectLst/>
                <a:uFillTx/>
                <a:latin typeface="Calibri"/>
                <a:ea typeface="Calibri"/>
              </a:rPr>
              <a:t>. Esse é um método simples, rápido, pouco dispendioso e não invasivo para determinar o risco de desenvolver DM2 nos próximos 10 anos. Essa escala também tem demonstrado ser útil para identificar indivíduos com Diabetes não diagnosticada e Pré-Diabetes.</a:t>
            </a:r>
            <a:endParaRPr b="0" lang="pt-BR" sz="1350" strike="noStrike" u="none">
              <a:solidFill>
                <a:srgbClr val="000000"/>
              </a:solidFill>
              <a:effectLst/>
              <a:uFillTx/>
              <a:latin typeface="Arial"/>
            </a:endParaRPr>
          </a:p>
        </p:txBody>
      </p:sp>
      <p:sp>
        <p:nvSpPr>
          <p:cNvPr id="174" name="Google Shape;268;p11"/>
          <p:cNvSpPr/>
          <p:nvPr/>
        </p:nvSpPr>
        <p:spPr>
          <a:xfrm>
            <a:off x="277920" y="6998760"/>
            <a:ext cx="5749560" cy="30456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0" lang="en-US" sz="900" strike="noStrike" u="none">
                <a:solidFill>
                  <a:srgbClr val="000000"/>
                </a:solidFill>
                <a:effectLst/>
                <a:uFillTx/>
                <a:latin typeface="Calibri"/>
                <a:ea typeface="Calibri"/>
              </a:rPr>
              <a:t>Fonte: Cadernos de Atenção Básica, nº 36– Estratégias para o Cuidado da Pessoa com Doença Crônica – Diabetes Mellitus</a:t>
            </a:r>
            <a:endParaRPr b="0" lang="pt-BR" sz="900" strike="noStrike" u="none">
              <a:solidFill>
                <a:srgbClr val="000000"/>
              </a:solidFill>
              <a:effectLst/>
              <a:uFillTx/>
              <a:latin typeface="Arial"/>
            </a:endParaRPr>
          </a:p>
          <a:p>
            <a:pPr>
              <a:lnSpc>
                <a:spcPct val="120000"/>
              </a:lnSpc>
              <a:tabLst>
                <a:tab algn="l" pos="0"/>
              </a:tabLst>
            </a:pPr>
            <a:r>
              <a:rPr b="0" lang="en-US" sz="900" strike="noStrike" u="none">
                <a:solidFill>
                  <a:schemeClr val="dk1"/>
                </a:solidFill>
                <a:effectLst/>
                <a:uFillTx/>
                <a:latin typeface="Calibri"/>
                <a:ea typeface="Calibri"/>
              </a:rPr>
              <a:t>Sociedade Brasileira de Cardiologia. Diretriz Brasileira de Hipertensão Arterial – 2025.</a:t>
            </a:r>
            <a:endParaRPr b="0" lang="pt-BR" sz="900" strike="noStrike" u="none">
              <a:solidFill>
                <a:srgbClr val="000000"/>
              </a:solidFill>
              <a:effectLst/>
              <a:uFillTx/>
              <a:latin typeface="Arial"/>
            </a:endParaRPr>
          </a:p>
        </p:txBody>
      </p:sp>
      <p:sp>
        <p:nvSpPr>
          <p:cNvPr id="175" name="Google Shape;269;p11"/>
          <p:cNvSpPr/>
          <p:nvPr/>
        </p:nvSpPr>
        <p:spPr>
          <a:xfrm>
            <a:off x="2329560" y="237240"/>
            <a:ext cx="3626640" cy="40824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176" name="Google Shape;270;p11"/>
          <p:cNvCxnSpPr/>
          <p:nvPr/>
        </p:nvCxnSpPr>
        <p:spPr>
          <a:xfrm flipV="1">
            <a:off x="356040" y="421200"/>
            <a:ext cx="6182280" cy="19440"/>
          </a:xfrm>
          <a:prstGeom prst="straightConnector1">
            <a:avLst/>
          </a:prstGeom>
          <a:ln w="19050">
            <a:solidFill>
              <a:srgbClr val="000000"/>
            </a:solidFill>
            <a:round/>
          </a:ln>
        </p:spPr>
      </p:cxnSp>
      <p:sp>
        <p:nvSpPr>
          <p:cNvPr id="177" name="Google Shape;271;p11"/>
          <p:cNvSpPr/>
          <p:nvPr/>
        </p:nvSpPr>
        <p:spPr>
          <a:xfrm>
            <a:off x="356040" y="249840"/>
            <a:ext cx="4329000" cy="15372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p:txBody>
      </p:sp>
      <p:sp>
        <p:nvSpPr>
          <p:cNvPr id="178" name="PlaceHolder 1"/>
          <p:cNvSpPr>
            <a:spLocks noGrp="1"/>
          </p:cNvSpPr>
          <p:nvPr>
            <p:ph type="sldNum" idx="45"/>
          </p:nvPr>
        </p:nvSpPr>
        <p:spPr>
          <a:xfrm>
            <a:off x="4404600" y="14436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78164D90-2E17-4E68-A5F9-B719A2A62950}"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sp>
        <p:nvSpPr>
          <p:cNvPr id="179" name="Google Shape;273;p11"/>
          <p:cNvSpPr/>
          <p:nvPr/>
        </p:nvSpPr>
        <p:spPr>
          <a:xfrm>
            <a:off x="328680" y="2864880"/>
            <a:ext cx="5628600" cy="392040"/>
          </a:xfrm>
          <a:prstGeom prst="rect">
            <a:avLst/>
          </a:prstGeom>
          <a:noFill/>
          <a:ln w="0">
            <a:noFill/>
          </a:ln>
        </p:spPr>
        <p:style>
          <a:lnRef idx="0"/>
          <a:fillRef idx="0"/>
          <a:effectRef idx="0"/>
          <a:fontRef idx="minor"/>
        </p:style>
        <p:txBody>
          <a:bodyPr tIns="91440" bIns="91440" anchor="t">
            <a:spAutoFit/>
          </a:bodyPr>
          <a:p>
            <a:pPr>
              <a:lnSpc>
                <a:spcPct val="100000"/>
              </a:lnSpc>
              <a:tabLst>
                <a:tab algn="l" pos="0"/>
              </a:tabLst>
            </a:pPr>
            <a:r>
              <a:rPr b="0" lang="en-US" sz="1350" strike="noStrike" u="none">
                <a:solidFill>
                  <a:schemeClr val="dk1"/>
                </a:solidFill>
                <a:effectLst/>
                <a:uFillTx/>
                <a:latin typeface="Calibri"/>
                <a:ea typeface="Calibri"/>
              </a:rPr>
              <a:t>Quadro 2 - Fatores de risco para Diabetes Mellitus 2:</a:t>
            </a:r>
            <a:endParaRPr b="0" lang="pt-BR" sz="1350" strike="noStrike" u="none">
              <a:solidFill>
                <a:srgbClr val="000000"/>
              </a:solidFill>
              <a:effectLst/>
              <a:uFillTx/>
              <a:latin typeface="Arial"/>
            </a:endParaRPr>
          </a:p>
        </p:txBody>
      </p:sp>
      <p:sp>
        <p:nvSpPr>
          <p:cNvPr id="180" name="Google Shape;274;p11"/>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81" name="Google Shape;283;p12"/>
          <p:cNvSpPr/>
          <p:nvPr/>
        </p:nvSpPr>
        <p:spPr>
          <a:xfrm>
            <a:off x="1207800" y="874440"/>
            <a:ext cx="4442400" cy="6125040"/>
          </a:xfrm>
          <a:custGeom>
            <a:avLst/>
            <a:gdLst>
              <a:gd name="textAreaLeft" fmla="*/ 0 w 4442400"/>
              <a:gd name="textAreaRight" fmla="*/ 4442760 w 4442400"/>
              <a:gd name="textAreaTop" fmla="*/ 0 h 6125040"/>
              <a:gd name="textAreaBottom" fmla="*/ 6125400 h 6125040"/>
            </a:gdLst>
            <a:ahLst/>
            <a:cxnLst/>
            <a:rect l="textAreaLeft" t="textAreaTop" r="textAreaRight" b="textAreaBottom"/>
            <a:pathLst>
              <a:path w="4442702" h="6125543">
                <a:moveTo>
                  <a:pt x="0" y="0"/>
                </a:moveTo>
                <a:lnTo>
                  <a:pt x="4442702" y="0"/>
                </a:lnTo>
                <a:lnTo>
                  <a:pt x="4442702" y="6125543"/>
                </a:lnTo>
                <a:lnTo>
                  <a:pt x="0" y="6125543"/>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grpSp>
        <p:nvGrpSpPr>
          <p:cNvPr id="182" name="Google Shape;284;p12"/>
          <p:cNvGrpSpPr/>
          <p:nvPr/>
        </p:nvGrpSpPr>
        <p:grpSpPr>
          <a:xfrm>
            <a:off x="313560" y="7228440"/>
            <a:ext cx="6230520" cy="872640"/>
            <a:chOff x="313560" y="7228440"/>
            <a:chExt cx="6230520" cy="872640"/>
          </a:xfrm>
        </p:grpSpPr>
        <p:sp>
          <p:nvSpPr>
            <p:cNvPr id="183" name="Google Shape;285;p12"/>
            <p:cNvSpPr/>
            <p:nvPr/>
          </p:nvSpPr>
          <p:spPr>
            <a:xfrm>
              <a:off x="313560" y="7292520"/>
              <a:ext cx="6230520" cy="808560"/>
            </a:xfrm>
            <a:custGeom>
              <a:avLst/>
              <a:gdLst>
                <a:gd name="textAreaLeft" fmla="*/ 0 w 6230520"/>
                <a:gd name="textAreaRight" fmla="*/ 6230880 w 6230520"/>
                <a:gd name="textAreaTop" fmla="*/ 0 h 808560"/>
                <a:gd name="textAreaBottom" fmla="*/ 808920 h 808560"/>
              </a:gdLst>
              <a:ahLst/>
              <a:cxnLst/>
              <a:rect l="textAreaLeft" t="textAreaTop" r="textAreaRight" b="textAreaBottom"/>
              <a:pathLst>
                <a:path w="2461569" h="319550">
                  <a:moveTo>
                    <a:pt x="0" y="0"/>
                  </a:moveTo>
                  <a:lnTo>
                    <a:pt x="2461569" y="0"/>
                  </a:lnTo>
                  <a:lnTo>
                    <a:pt x="2461569" y="319550"/>
                  </a:lnTo>
                  <a:lnTo>
                    <a:pt x="0" y="319550"/>
                  </a:lnTo>
                  <a:close/>
                </a:path>
              </a:pathLst>
            </a:custGeom>
            <a:noFill/>
            <a:ln cap="sq" w="9525">
              <a:solidFill>
                <a:srgbClr val="000000"/>
              </a:solidFill>
              <a:miter/>
            </a:ln>
          </p:spPr>
          <p:style>
            <a:lnRef idx="0"/>
            <a:fillRef idx="0"/>
            <a:effectRef idx="0"/>
            <a:fontRef idx="minor"/>
          </p:style>
          <p:txBody>
            <a:bodyPr lIns="90000" rIns="90000" tIns="45000" bIns="45000" anchor="t">
              <a:noAutofit/>
            </a:bodyPr>
            <a:p>
              <a:endParaRPr b="0" lang="pt-BR" sz="1800" strike="noStrike" u="none">
                <a:solidFill>
                  <a:srgbClr val="ffffff"/>
                </a:solidFill>
                <a:effectLst/>
                <a:uFillTx/>
                <a:latin typeface="Arial"/>
              </a:endParaRPr>
            </a:p>
          </p:txBody>
        </p:sp>
        <p:sp>
          <p:nvSpPr>
            <p:cNvPr id="184" name="Google Shape;286;p12"/>
            <p:cNvSpPr/>
            <p:nvPr/>
          </p:nvSpPr>
          <p:spPr>
            <a:xfrm>
              <a:off x="313560" y="7228440"/>
              <a:ext cx="6230520" cy="857160"/>
            </a:xfrm>
            <a:prstGeom prst="rect">
              <a:avLst/>
            </a:prstGeom>
            <a:noFill/>
            <a:ln w="0">
              <a:noFill/>
            </a:ln>
          </p:spPr>
          <p:style>
            <a:lnRef idx="0"/>
            <a:fillRef idx="0"/>
            <a:effectRef idx="0"/>
            <a:fontRef idx="minor"/>
          </p:style>
          <p:txBody>
            <a:bodyPr lIns="50760" rIns="50760" tIns="50760" bIns="50760" anchor="ctr">
              <a:noAutofit/>
            </a:bodyPr>
            <a:p>
              <a:pPr algn="just">
                <a:lnSpc>
                  <a:spcPct val="120000"/>
                </a:lnSpc>
                <a:tabLst>
                  <a:tab algn="l" pos="0"/>
                </a:tabLst>
              </a:pPr>
              <a:r>
                <a:rPr b="0" lang="en-US" sz="1300" strike="noStrike" u="none">
                  <a:solidFill>
                    <a:schemeClr val="dk1"/>
                  </a:solidFill>
                  <a:effectLst/>
                  <a:uFillTx/>
                  <a:latin typeface="Calibri"/>
                  <a:ea typeface="Calibri"/>
                </a:rPr>
                <a:t>Recomenda-se que a consulta de rastreamento seja realizado pelo enfermeiro da UBS, encaminhando para o médico em um segundo momento, a fim de confirmar o diagnóstico dos casos suspeitos. </a:t>
              </a:r>
              <a:endParaRPr b="0" lang="pt-BR" sz="1300" strike="noStrike" u="none">
                <a:solidFill>
                  <a:srgbClr val="000000"/>
                </a:solidFill>
                <a:effectLst/>
                <a:uFillTx/>
                <a:latin typeface="Arial"/>
              </a:endParaRPr>
            </a:p>
          </p:txBody>
        </p:sp>
      </p:grpSp>
      <p:sp>
        <p:nvSpPr>
          <p:cNvPr id="185" name="Google Shape;287;p12"/>
          <p:cNvSpPr/>
          <p:nvPr/>
        </p:nvSpPr>
        <p:spPr>
          <a:xfrm>
            <a:off x="1231560" y="7001640"/>
            <a:ext cx="4431240" cy="16884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0" lang="en-US" sz="1100" strike="noStrike" u="none">
                <a:solidFill>
                  <a:srgbClr val="000000"/>
                </a:solidFill>
                <a:effectLst/>
                <a:uFillTx/>
                <a:latin typeface="Calibri"/>
                <a:ea typeface="Calibri"/>
              </a:rPr>
              <a:t>* Necessita de um segundo exame (glicemia plasmática) para confirmação.</a:t>
            </a:r>
            <a:endParaRPr b="0" lang="pt-BR" sz="1100" strike="noStrike" u="none">
              <a:solidFill>
                <a:srgbClr val="000000"/>
              </a:solidFill>
              <a:effectLst/>
              <a:uFillTx/>
              <a:latin typeface="Arial"/>
            </a:endParaRPr>
          </a:p>
        </p:txBody>
      </p:sp>
      <p:sp>
        <p:nvSpPr>
          <p:cNvPr id="186" name="Google Shape;288;p12"/>
          <p:cNvSpPr/>
          <p:nvPr/>
        </p:nvSpPr>
        <p:spPr>
          <a:xfrm>
            <a:off x="465120" y="657360"/>
            <a:ext cx="5927040" cy="21492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400" strike="noStrike" u="none">
                <a:solidFill>
                  <a:srgbClr val="000000"/>
                </a:solidFill>
                <a:effectLst/>
                <a:uFillTx/>
                <a:latin typeface="Calibri"/>
                <a:ea typeface="Calibri"/>
              </a:rPr>
              <a:t>Escala de estratificação do risco de DM2 Finnish Diabetes Risk Score:</a:t>
            </a:r>
            <a:endParaRPr b="0" lang="pt-BR" sz="1400" strike="noStrike" u="none">
              <a:solidFill>
                <a:srgbClr val="000000"/>
              </a:solidFill>
              <a:effectLst/>
              <a:uFillTx/>
              <a:latin typeface="Arial"/>
            </a:endParaRPr>
          </a:p>
        </p:txBody>
      </p:sp>
      <p:sp>
        <p:nvSpPr>
          <p:cNvPr id="187" name="Google Shape;289;p12"/>
          <p:cNvSpPr/>
          <p:nvPr/>
        </p:nvSpPr>
        <p:spPr>
          <a:xfrm>
            <a:off x="2329560" y="237240"/>
            <a:ext cx="3626640" cy="40824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188" name="Google Shape;290;p12"/>
          <p:cNvCxnSpPr/>
          <p:nvPr/>
        </p:nvCxnSpPr>
        <p:spPr>
          <a:xfrm flipV="1">
            <a:off x="356040" y="421200"/>
            <a:ext cx="6182280" cy="19440"/>
          </a:xfrm>
          <a:prstGeom prst="straightConnector1">
            <a:avLst/>
          </a:prstGeom>
          <a:ln w="19050">
            <a:solidFill>
              <a:srgbClr val="000000"/>
            </a:solidFill>
            <a:round/>
          </a:ln>
        </p:spPr>
      </p:cxnSp>
      <p:sp>
        <p:nvSpPr>
          <p:cNvPr id="189" name="Google Shape;291;p12"/>
          <p:cNvSpPr/>
          <p:nvPr/>
        </p:nvSpPr>
        <p:spPr>
          <a:xfrm>
            <a:off x="356040" y="249840"/>
            <a:ext cx="4329000" cy="15372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p:txBody>
      </p:sp>
      <p:sp>
        <p:nvSpPr>
          <p:cNvPr id="190" name="PlaceHolder 1"/>
          <p:cNvSpPr>
            <a:spLocks noGrp="1"/>
          </p:cNvSpPr>
          <p:nvPr>
            <p:ph type="sldNum" idx="46"/>
          </p:nvPr>
        </p:nvSpPr>
        <p:spPr>
          <a:xfrm>
            <a:off x="4404600" y="15912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B51536C1-1865-42FB-A185-CA62C11FDFF3}"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sp>
        <p:nvSpPr>
          <p:cNvPr id="191" name="Google Shape;293;p12"/>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2"/>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92" name="Google Shape;302;p13"/>
          <p:cNvSpPr/>
          <p:nvPr/>
        </p:nvSpPr>
        <p:spPr>
          <a:xfrm>
            <a:off x="291960" y="4451760"/>
            <a:ext cx="6310440" cy="3532320"/>
          </a:xfrm>
          <a:prstGeom prst="rect">
            <a:avLst/>
          </a:prstGeom>
          <a:noFill/>
          <a:ln w="9525">
            <a:solidFill>
              <a:srgbClr val="000000"/>
            </a:solidFill>
            <a:round/>
          </a:ln>
        </p:spPr>
        <p:style>
          <a:lnRef idx="0"/>
          <a:fillRef idx="0"/>
          <a:effectRef idx="0"/>
          <a:fontRef idx="minor"/>
        </p:style>
        <p:txBody>
          <a:bodyPr tIns="91440" bIns="91440" anchor="ctr">
            <a:noAutofit/>
          </a:bodyPr>
          <a:p>
            <a:pPr algn="ctr">
              <a:lnSpc>
                <a:spcPct val="120000"/>
              </a:lnSpc>
              <a:tabLst>
                <a:tab algn="l" pos="0"/>
              </a:tabLst>
            </a:pPr>
            <a:r>
              <a:rPr b="1" lang="en-US" sz="1500" strike="noStrike" u="none">
                <a:solidFill>
                  <a:schemeClr val="dk1"/>
                </a:solidFill>
                <a:effectLst/>
                <a:uFillTx/>
                <a:latin typeface="Calibri"/>
                <a:ea typeface="Calibri"/>
              </a:rPr>
              <a:t>SINAIS E SINTOMAS</a:t>
            </a:r>
            <a:endParaRPr b="0" lang="pt-BR" sz="1500" strike="noStrike" u="none">
              <a:solidFill>
                <a:srgbClr val="000000"/>
              </a:solidFill>
              <a:effectLst/>
              <a:uFillTx/>
              <a:latin typeface="Arial"/>
            </a:endParaRPr>
          </a:p>
          <a:p>
            <a:pPr algn="just">
              <a:lnSpc>
                <a:spcPct val="120000"/>
              </a:lnSpc>
              <a:tabLst>
                <a:tab algn="l" pos="0"/>
              </a:tabLst>
            </a:pPr>
            <a:r>
              <a:rPr b="0" lang="en-US" sz="1350" strike="noStrike" u="none">
                <a:solidFill>
                  <a:schemeClr val="dk1"/>
                </a:solidFill>
                <a:effectLst/>
                <a:uFillTx/>
                <a:latin typeface="Calibri"/>
                <a:ea typeface="Calibri"/>
              </a:rPr>
              <a:t>No </a:t>
            </a:r>
            <a:r>
              <a:rPr b="1" lang="en-US" sz="1350" strike="noStrike" u="none">
                <a:solidFill>
                  <a:schemeClr val="dk1"/>
                </a:solidFill>
                <a:effectLst/>
                <a:uFillTx/>
                <a:latin typeface="Calibri"/>
                <a:ea typeface="Calibri"/>
              </a:rPr>
              <a:t>DM tipo 1,</a:t>
            </a:r>
            <a:r>
              <a:rPr b="0" lang="en-US" sz="1350" strike="noStrike" u="none">
                <a:solidFill>
                  <a:schemeClr val="dk1"/>
                </a:solidFill>
                <a:effectLst/>
                <a:uFillTx/>
                <a:latin typeface="Calibri"/>
                <a:ea typeface="Calibri"/>
              </a:rPr>
              <a:t> o quadro comumente é aberto com poliúria, polidipsia, polifagia e emagrecimento. Poliúria pode se manifestar como noctúria, enurese ou incontinência diurna; Em crianças não desfraldadas, os pais podem observar maior frequência de fraldas molhadas ou pesadas. As manifestações iniciais costumam evoluir durante alguns dias ou semanas para um quadro mais grave e debilitante que exija a procura de um serviço de saúde. Caso isto não ocorra, haverá evolução para cetoacidose diabética e risco iminente de morte.</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chemeClr val="dk1"/>
                </a:solidFill>
                <a:effectLst/>
                <a:uFillTx/>
                <a:latin typeface="Calibri"/>
                <a:ea typeface="Calibri"/>
              </a:rPr>
              <a:t>Cerca de metade das crianças têm perda ponderal como resultado do maior catabolismo e também têm crescimento prejudicado. Fadiga, fraqueza, exantema por Candida, visão turva (decorrente de estado hiperosmolar do cristalino e humor vítreo) e/ou náuseas e vômitos (decorrente de cetonemia) também podem estar presentes inicialmente.</a:t>
            </a:r>
            <a:endParaRPr b="0" lang="pt-BR" sz="1350" strike="noStrike" u="none">
              <a:solidFill>
                <a:srgbClr val="000000"/>
              </a:solidFill>
              <a:effectLst/>
              <a:uFillTx/>
              <a:latin typeface="Arial"/>
            </a:endParaRPr>
          </a:p>
        </p:txBody>
      </p:sp>
      <p:sp>
        <p:nvSpPr>
          <p:cNvPr id="193" name="Google Shape;303;p13"/>
          <p:cNvSpPr/>
          <p:nvPr/>
        </p:nvSpPr>
        <p:spPr>
          <a:xfrm>
            <a:off x="363600" y="1171440"/>
            <a:ext cx="6130800" cy="261792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0" lang="en-US" sz="1350" strike="noStrike" u="none">
                <a:solidFill>
                  <a:schemeClr val="dk1"/>
                </a:solidFill>
                <a:effectLst/>
                <a:uFillTx/>
                <a:latin typeface="Calibri"/>
                <a:ea typeface="Calibri"/>
              </a:rPr>
              <a:t>O DM1 é responsável por cerca de 5% dos casos de Diabetes no Brasil, segundo o VIGITEL, e sua incidência tem aumentado recentemente entre crianças menores de 5 anos, possivelmente relacionado a fatores ambientais e genéticos combinados. Embora a doença possa ocorrer em qualquer idade, é mais frequente entre 4 e 6 anos e entre 10 e 14 anos.</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chemeClr val="dk1"/>
                </a:solidFill>
                <a:effectLst/>
                <a:uFillTx/>
                <a:latin typeface="Calibri"/>
                <a:ea typeface="Calibri"/>
              </a:rPr>
              <a:t>As crianças com DM têm necessidades específicas, é importante que em cada etapa da infância haja uma avaliação do plano de controle diabético e o engajamento tanto dos pais quanto da criança no processo de aprendizagem.</a:t>
            </a:r>
            <a:endParaRPr b="0" lang="pt-BR" sz="1350" strike="noStrike" u="none">
              <a:solidFill>
                <a:srgbClr val="000000"/>
              </a:solidFill>
              <a:effectLst/>
              <a:uFillTx/>
              <a:latin typeface="Arial"/>
            </a:endParaRPr>
          </a:p>
          <a:p>
            <a:pPr algn="just">
              <a:lnSpc>
                <a:spcPct val="100000"/>
              </a:lnSpc>
              <a:tabLst>
                <a:tab algn="l" pos="0"/>
              </a:tabLst>
            </a:pPr>
            <a:r>
              <a:rPr b="0" lang="en-US" sz="1350" strike="noStrike" u="none">
                <a:solidFill>
                  <a:schemeClr val="dk1"/>
                </a:solidFill>
                <a:effectLst/>
                <a:uFillTx/>
                <a:latin typeface="Calibri"/>
                <a:ea typeface="Calibri"/>
              </a:rPr>
              <a:t>Devido a destruição das células beta do pâncreas, determinando a deficiência de secreção de insulina, o uso desse hormônio é essencial como tratamento e para prevenção de eventos micro e macrovasculares, cetoacidose, coma e morte. </a:t>
            </a:r>
            <a:endParaRPr b="0" lang="pt-BR" sz="1350" strike="noStrike" u="none">
              <a:solidFill>
                <a:srgbClr val="000000"/>
              </a:solidFill>
              <a:effectLst/>
              <a:uFillTx/>
              <a:latin typeface="Arial"/>
            </a:endParaRPr>
          </a:p>
        </p:txBody>
      </p:sp>
      <p:sp>
        <p:nvSpPr>
          <p:cNvPr id="194" name="Google Shape;304;p13"/>
          <p:cNvSpPr/>
          <p:nvPr/>
        </p:nvSpPr>
        <p:spPr>
          <a:xfrm>
            <a:off x="356040" y="667440"/>
            <a:ext cx="6032880" cy="27684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1" lang="en-US" sz="1800" strike="noStrike" u="none">
                <a:solidFill>
                  <a:schemeClr val="dk1"/>
                </a:solidFill>
                <a:effectLst/>
                <a:uFillTx/>
                <a:latin typeface="Calibri"/>
                <a:ea typeface="Calibri"/>
              </a:rPr>
              <a:t>7. DIABETES MELLITUS TIPO 1</a:t>
            </a:r>
            <a:endParaRPr b="0" lang="pt-BR" sz="1800" strike="noStrike" u="none">
              <a:solidFill>
                <a:srgbClr val="000000"/>
              </a:solidFill>
              <a:effectLst/>
              <a:uFillTx/>
              <a:latin typeface="Arial"/>
            </a:endParaRPr>
          </a:p>
        </p:txBody>
      </p:sp>
      <p:sp>
        <p:nvSpPr>
          <p:cNvPr id="195" name="Google Shape;305;p13"/>
          <p:cNvSpPr/>
          <p:nvPr/>
        </p:nvSpPr>
        <p:spPr>
          <a:xfrm>
            <a:off x="2329560" y="237240"/>
            <a:ext cx="3626640" cy="40824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196" name="Google Shape;306;p13"/>
          <p:cNvCxnSpPr/>
          <p:nvPr/>
        </p:nvCxnSpPr>
        <p:spPr>
          <a:xfrm flipV="1">
            <a:off x="356040" y="421200"/>
            <a:ext cx="6182280" cy="19440"/>
          </a:xfrm>
          <a:prstGeom prst="straightConnector1">
            <a:avLst/>
          </a:prstGeom>
          <a:ln w="19050">
            <a:solidFill>
              <a:srgbClr val="000000"/>
            </a:solidFill>
            <a:round/>
          </a:ln>
        </p:spPr>
      </p:cxnSp>
      <p:sp>
        <p:nvSpPr>
          <p:cNvPr id="197" name="Google Shape;307;p13"/>
          <p:cNvSpPr/>
          <p:nvPr/>
        </p:nvSpPr>
        <p:spPr>
          <a:xfrm>
            <a:off x="356040" y="249840"/>
            <a:ext cx="4329000" cy="15372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p:txBody>
      </p:sp>
      <p:sp>
        <p:nvSpPr>
          <p:cNvPr id="198" name="PlaceHolder 1"/>
          <p:cNvSpPr>
            <a:spLocks noGrp="1"/>
          </p:cNvSpPr>
          <p:nvPr>
            <p:ph type="sldNum" idx="47"/>
          </p:nvPr>
        </p:nvSpPr>
        <p:spPr>
          <a:xfrm>
            <a:off x="4404600" y="14436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F7FDC136-E98C-425C-AA63-DA6D06638E03}"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sp>
        <p:nvSpPr>
          <p:cNvPr id="199" name="Google Shape;309;p13"/>
          <p:cNvSpPr/>
          <p:nvPr/>
        </p:nvSpPr>
        <p:spPr>
          <a:xfrm>
            <a:off x="291960" y="3871800"/>
            <a:ext cx="5915880" cy="392040"/>
          </a:xfrm>
          <a:prstGeom prst="rect">
            <a:avLst/>
          </a:prstGeom>
          <a:noFill/>
          <a:ln w="0">
            <a:noFill/>
          </a:ln>
        </p:spPr>
        <p:style>
          <a:lnRef idx="0"/>
          <a:fillRef idx="0"/>
          <a:effectRef idx="0"/>
          <a:fontRef idx="minor"/>
        </p:style>
        <p:txBody>
          <a:bodyPr tIns="91440" bIns="91440" anchor="t">
            <a:spAutoFit/>
          </a:bodyPr>
          <a:p>
            <a:pPr>
              <a:lnSpc>
                <a:spcPct val="100000"/>
              </a:lnSpc>
              <a:tabLst>
                <a:tab algn="l" pos="0"/>
              </a:tabLst>
            </a:pPr>
            <a:r>
              <a:rPr b="0" lang="en-US" sz="1350" strike="noStrike" u="none">
                <a:solidFill>
                  <a:schemeClr val="dk1"/>
                </a:solidFill>
                <a:effectLst/>
                <a:highlight>
                  <a:srgbClr val="ffffff"/>
                </a:highlight>
                <a:uFillTx/>
                <a:latin typeface="Calibri"/>
                <a:ea typeface="Calibri"/>
              </a:rPr>
              <a:t>O paciente pode ter complicações que podem afetar a sua saúde e o seu dia a dia:</a:t>
            </a:r>
            <a:endParaRPr b="0" lang="pt-BR" sz="1350" strike="noStrike" u="none">
              <a:solidFill>
                <a:srgbClr val="000000"/>
              </a:solidFill>
              <a:effectLst/>
              <a:uFillTx/>
              <a:latin typeface="Arial"/>
            </a:endParaRPr>
          </a:p>
        </p:txBody>
      </p:sp>
      <p:sp>
        <p:nvSpPr>
          <p:cNvPr id="200" name="Google Shape;310;p13"/>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01" name="Google Shape;319;p14"/>
          <p:cNvSpPr/>
          <p:nvPr/>
        </p:nvSpPr>
        <p:spPr>
          <a:xfrm>
            <a:off x="394200" y="689760"/>
            <a:ext cx="5759280" cy="27684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1" lang="en-US" sz="1800" strike="noStrike" u="none">
                <a:solidFill>
                  <a:schemeClr val="dk1"/>
                </a:solidFill>
                <a:effectLst/>
                <a:uFillTx/>
                <a:latin typeface="Calibri"/>
                <a:ea typeface="Calibri"/>
              </a:rPr>
              <a:t>7.1 DIABETES MELLITUS NA CRIANÇA E NO ADOLESCENTE</a:t>
            </a:r>
            <a:endParaRPr b="0" lang="pt-BR" sz="1800" strike="noStrike" u="none">
              <a:solidFill>
                <a:srgbClr val="000000"/>
              </a:solidFill>
              <a:effectLst/>
              <a:uFillTx/>
              <a:latin typeface="Arial"/>
            </a:endParaRPr>
          </a:p>
        </p:txBody>
      </p:sp>
      <p:sp>
        <p:nvSpPr>
          <p:cNvPr id="202" name="Google Shape;320;p14"/>
          <p:cNvSpPr/>
          <p:nvPr/>
        </p:nvSpPr>
        <p:spPr>
          <a:xfrm>
            <a:off x="2329560" y="237240"/>
            <a:ext cx="3627000" cy="36900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203" name="Google Shape;321;p14"/>
          <p:cNvCxnSpPr/>
          <p:nvPr/>
        </p:nvCxnSpPr>
        <p:spPr>
          <a:xfrm flipV="1">
            <a:off x="356040" y="421200"/>
            <a:ext cx="6182280" cy="19440"/>
          </a:xfrm>
          <a:prstGeom prst="straightConnector1">
            <a:avLst/>
          </a:prstGeom>
          <a:ln w="19050">
            <a:solidFill>
              <a:srgbClr val="000000"/>
            </a:solidFill>
            <a:round/>
          </a:ln>
        </p:spPr>
      </p:cxnSp>
      <p:sp>
        <p:nvSpPr>
          <p:cNvPr id="204" name="Google Shape;322;p14"/>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205" name="PlaceHolder 1"/>
          <p:cNvSpPr>
            <a:spLocks noGrp="1"/>
          </p:cNvSpPr>
          <p:nvPr>
            <p:ph type="sldNum" idx="48"/>
          </p:nvPr>
        </p:nvSpPr>
        <p:spPr>
          <a:xfrm>
            <a:off x="4404600" y="14184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FA0FA69A-5810-4045-A368-791148153928}"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sp>
        <p:nvSpPr>
          <p:cNvPr id="206" name="Google Shape;324;p14"/>
          <p:cNvSpPr/>
          <p:nvPr/>
        </p:nvSpPr>
        <p:spPr>
          <a:xfrm>
            <a:off x="338040" y="1050480"/>
            <a:ext cx="6181920" cy="3500640"/>
          </a:xfrm>
          <a:prstGeom prst="rect">
            <a:avLst/>
          </a:prstGeom>
          <a:noFill/>
          <a:ln w="0">
            <a:noFill/>
          </a:ln>
        </p:spPr>
        <p:style>
          <a:lnRef idx="0"/>
          <a:fillRef idx="0"/>
          <a:effectRef idx="0"/>
          <a:fontRef idx="minor"/>
        </p:style>
        <p:txBody>
          <a:bodyPr tIns="91440" bIns="91440" anchor="t">
            <a:spAutoFit/>
          </a:bodyPr>
          <a:p>
            <a:pPr algn="just">
              <a:lnSpc>
                <a:spcPct val="120000"/>
              </a:lnSpc>
              <a:tabLst>
                <a:tab algn="l" pos="0"/>
              </a:tabLst>
            </a:pPr>
            <a:r>
              <a:rPr b="0" lang="en-US" sz="1400" strike="noStrike" u="none">
                <a:solidFill>
                  <a:schemeClr val="dk1"/>
                </a:solidFill>
                <a:effectLst/>
                <a:uFillTx/>
                <a:latin typeface="Calibri"/>
                <a:ea typeface="Calibri"/>
              </a:rPr>
              <a:t>Os tipos de DM em crianças são semelhantes àqueles existentes em adultos, porém a imaturidade emocional, as características psicossociais, a dependência dos cuidadores e os medos costumam ser diferentes e funcionam como um fator extra que complica o manejo.</a:t>
            </a:r>
            <a:endParaRPr b="0" lang="pt-BR" sz="1400" strike="noStrike" u="none">
              <a:solidFill>
                <a:srgbClr val="000000"/>
              </a:solidFill>
              <a:effectLst/>
              <a:uFillTx/>
              <a:latin typeface="Arial"/>
            </a:endParaRPr>
          </a:p>
          <a:p>
            <a:pPr algn="just">
              <a:lnSpc>
                <a:spcPct val="120000"/>
              </a:lnSpc>
              <a:tabLst>
                <a:tab algn="l" pos="0"/>
              </a:tabLst>
            </a:pPr>
            <a:endParaRPr b="0" lang="pt-BR" sz="1400" strike="noStrike" u="none">
              <a:solidFill>
                <a:srgbClr val="000000"/>
              </a:solidFill>
              <a:effectLst/>
              <a:uFillTx/>
              <a:latin typeface="Arial"/>
            </a:endParaRPr>
          </a:p>
          <a:p>
            <a:pPr algn="just">
              <a:lnSpc>
                <a:spcPct val="120000"/>
              </a:lnSpc>
              <a:tabLst>
                <a:tab algn="l" pos="0"/>
              </a:tabLst>
            </a:pPr>
            <a:r>
              <a:rPr b="0" lang="en-US" sz="1400" strike="noStrike" u="none">
                <a:solidFill>
                  <a:schemeClr val="dk1"/>
                </a:solidFill>
                <a:effectLst/>
                <a:uFillTx/>
                <a:latin typeface="Calibri"/>
                <a:ea typeface="Calibri"/>
              </a:rPr>
              <a:t>O</a:t>
            </a:r>
            <a:r>
              <a:rPr b="1" lang="en-US" sz="1400" strike="noStrike" u="none">
                <a:solidFill>
                  <a:schemeClr val="dk1"/>
                </a:solidFill>
                <a:effectLst/>
                <a:uFillTx/>
                <a:latin typeface="Calibri"/>
                <a:ea typeface="Calibri"/>
              </a:rPr>
              <a:t> pré-diabetes</a:t>
            </a:r>
            <a:r>
              <a:rPr b="0" lang="en-US" sz="1400" strike="noStrike" u="none">
                <a:solidFill>
                  <a:schemeClr val="dk1"/>
                </a:solidFill>
                <a:effectLst/>
                <a:uFillTx/>
                <a:latin typeface="Calibri"/>
                <a:ea typeface="Calibri"/>
              </a:rPr>
              <a:t> é uma condição em que o metabolismo glicêmico encontra-se alterado, resultando em níveis de hiperglicemia mais leves, porém ainda não associados a complicações microvasculares renais e de retina. Em adolescentes obesos, o pré-diabetes pode ser transitório (com reversão para normal em 2 anos em 60%) ou progride para diabetes, especialmente em adolescentes com ganho ponderal progressivo. Pré-diabetes está associado à Síndrome Metabólica, comprometimento da regulação da glicose, dislipidemia, hipertensão, obesidade, doença gordurosa hepática e maior risco cardiovascular no futuro.</a:t>
            </a:r>
            <a:endParaRPr b="0" lang="pt-BR" sz="1400" strike="noStrike" u="none">
              <a:solidFill>
                <a:srgbClr val="000000"/>
              </a:solidFill>
              <a:effectLst/>
              <a:uFillTx/>
              <a:latin typeface="Arial"/>
            </a:endParaRPr>
          </a:p>
        </p:txBody>
      </p:sp>
      <p:sp>
        <p:nvSpPr>
          <p:cNvPr id="207" name="Google Shape;325;p14"/>
          <p:cNvSpPr/>
          <p:nvPr/>
        </p:nvSpPr>
        <p:spPr>
          <a:xfrm>
            <a:off x="387720" y="5013720"/>
            <a:ext cx="6118920" cy="319968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0" lang="en-US" sz="1350" strike="noStrike" u="none">
                <a:solidFill>
                  <a:srgbClr val="000000"/>
                </a:solidFill>
                <a:effectLst/>
                <a:uFillTx/>
                <a:latin typeface="Calibri"/>
                <a:ea typeface="Calibri"/>
              </a:rPr>
              <a:t>Crianças assintomáticas (≤ 18 anos) que estão em risco devem ser monitoradas para DM2 ou pré-diabetes medindo a HbA1c. Esse teste deve primeiro ser feito aos 10 anos de idade ou no início da puberdade, se a puberdade ocorrer em uma idade mais jovem, e deve ser repetido a cada 3 anos.</a:t>
            </a:r>
            <a:endParaRPr b="0" lang="pt-BR" sz="1350" strike="noStrike" u="none">
              <a:solidFill>
                <a:srgbClr val="000000"/>
              </a:solidFill>
              <a:effectLst/>
              <a:uFillTx/>
              <a:latin typeface="Arial"/>
            </a:endParaRPr>
          </a:p>
          <a:p>
            <a:pPr algn="just">
              <a:lnSpc>
                <a:spcPct val="120000"/>
              </a:lnSpc>
              <a:tabLst>
                <a:tab algn="l" pos="0"/>
              </a:tabLst>
            </a:pPr>
            <a:r>
              <a:rPr b="1" lang="en-US" sz="1350" strike="noStrike" u="none">
                <a:solidFill>
                  <a:srgbClr val="000000"/>
                </a:solidFill>
                <a:effectLst/>
                <a:uFillTx/>
                <a:latin typeface="Calibri"/>
                <a:ea typeface="Calibri"/>
              </a:rPr>
              <a:t>Crianças em risco</a:t>
            </a:r>
            <a:r>
              <a:rPr b="0" lang="en-US" sz="1350" strike="noStrike" u="none">
                <a:solidFill>
                  <a:srgbClr val="000000"/>
                </a:solidFill>
                <a:effectLst/>
                <a:uFillTx/>
                <a:latin typeface="Calibri"/>
                <a:ea typeface="Calibri"/>
              </a:rPr>
              <a:t> incluem aquelas com excesso de peso (índice de massa corporal &gt; percentil 85 para idade e sexo, peso para altura &gt; percentil 85) e que têm 2 dos seguintes:</a:t>
            </a:r>
            <a:endParaRPr b="0" lang="pt-BR" sz="1350" strike="noStrike" u="none">
              <a:solidFill>
                <a:srgbClr val="000000"/>
              </a:solidFill>
              <a:effectLst/>
              <a:uFillTx/>
              <a:latin typeface="Arial"/>
            </a:endParaRPr>
          </a:p>
          <a:p>
            <a:pPr lvl="1" marL="171360" indent="-85680" algn="just">
              <a:lnSpc>
                <a:spcPct val="120000"/>
              </a:lnSpc>
              <a:buClr>
                <a:srgbClr val="000000"/>
              </a:buClr>
              <a:buFont typeface="Calibri"/>
              <a:buChar char="•"/>
              <a:tabLst>
                <a:tab algn="l" pos="0"/>
              </a:tabLst>
            </a:pPr>
            <a:r>
              <a:rPr b="0" lang="en-US" sz="1350" strike="noStrike" u="none">
                <a:solidFill>
                  <a:srgbClr val="000000"/>
                </a:solidFill>
                <a:effectLst/>
                <a:uFillTx/>
                <a:latin typeface="Calibri"/>
                <a:ea typeface="Calibri"/>
              </a:rPr>
              <a:t> História familiar de diabetes tipo 2 em um parente de 1ª ou 2ª grau;</a:t>
            </a:r>
            <a:endParaRPr b="0" lang="pt-BR" sz="1350" strike="noStrike" u="none">
              <a:solidFill>
                <a:srgbClr val="000000"/>
              </a:solidFill>
              <a:effectLst/>
              <a:uFillTx/>
              <a:latin typeface="Arial"/>
            </a:endParaRPr>
          </a:p>
          <a:p>
            <a:pPr lvl="1" marL="171360" indent="-85680" algn="just">
              <a:lnSpc>
                <a:spcPct val="120000"/>
              </a:lnSpc>
              <a:buClr>
                <a:srgbClr val="000000"/>
              </a:buClr>
              <a:buFont typeface="Calibri"/>
              <a:buChar char="•"/>
              <a:tabLst>
                <a:tab algn="l" pos="0"/>
              </a:tabLst>
            </a:pPr>
            <a:r>
              <a:rPr b="0" lang="en-US" sz="1350" strike="noStrike" u="none">
                <a:solidFill>
                  <a:srgbClr val="000000"/>
                </a:solidFill>
                <a:effectLst/>
                <a:uFillTx/>
                <a:latin typeface="Calibri"/>
                <a:ea typeface="Calibri"/>
              </a:rPr>
              <a:t> Sinais de hiperinsulinismo (</a:t>
            </a:r>
            <a:r>
              <a:rPr b="0" i="1" lang="en-US" sz="1350" strike="noStrike" u="none">
                <a:solidFill>
                  <a:srgbClr val="000000"/>
                </a:solidFill>
                <a:effectLst/>
                <a:uFillTx/>
                <a:latin typeface="Calibri"/>
                <a:ea typeface="Calibri"/>
              </a:rPr>
              <a:t>acantose nigricans </a:t>
            </a:r>
            <a:r>
              <a:rPr b="0" lang="en-US" sz="1350" strike="noStrike" u="none">
                <a:solidFill>
                  <a:srgbClr val="000000"/>
                </a:solidFill>
                <a:effectLst/>
                <a:uFillTx/>
                <a:latin typeface="Calibri"/>
                <a:ea typeface="Calibri"/>
              </a:rPr>
              <a:t>– manchas escuras e aveludadas da pele ocasionadas pelo excesso de açúcar) ou doenças associadas a resistência à insulina (p. ex. hipertensão, dislipidemia, síndrome dos ovários policísticos, ou baixo peso ao nascer para idade gestacional); </a:t>
            </a:r>
            <a:endParaRPr b="0" lang="pt-BR" sz="1350" strike="noStrike" u="none">
              <a:solidFill>
                <a:srgbClr val="000000"/>
              </a:solidFill>
              <a:effectLst/>
              <a:uFillTx/>
              <a:latin typeface="Arial"/>
            </a:endParaRPr>
          </a:p>
          <a:p>
            <a:pPr lvl="1" marL="171360" indent="-85680" algn="just">
              <a:lnSpc>
                <a:spcPct val="120000"/>
              </a:lnSpc>
              <a:buClr>
                <a:srgbClr val="000000"/>
              </a:buClr>
              <a:buFont typeface="Calibri"/>
              <a:buChar char="•"/>
              <a:tabLst>
                <a:tab algn="l" pos="0"/>
              </a:tabLst>
            </a:pPr>
            <a:r>
              <a:rPr b="0" lang="en-US" sz="1350" strike="noStrike" u="none">
                <a:solidFill>
                  <a:srgbClr val="000000"/>
                </a:solidFill>
                <a:effectLst/>
                <a:uFillTx/>
                <a:latin typeface="Calibri"/>
                <a:ea typeface="Calibri"/>
              </a:rPr>
              <a:t> Diabetes gestacional materno ou história materna de diabetes.</a:t>
            </a:r>
            <a:endParaRPr b="0" lang="pt-BR" sz="1350" strike="noStrike" u="none">
              <a:solidFill>
                <a:srgbClr val="000000"/>
              </a:solidFill>
              <a:effectLst/>
              <a:uFillTx/>
              <a:latin typeface="Arial"/>
            </a:endParaRPr>
          </a:p>
        </p:txBody>
      </p:sp>
      <p:sp>
        <p:nvSpPr>
          <p:cNvPr id="208" name="Google Shape;326;p14"/>
          <p:cNvSpPr/>
          <p:nvPr/>
        </p:nvSpPr>
        <p:spPr>
          <a:xfrm>
            <a:off x="394200" y="4690800"/>
            <a:ext cx="5154120" cy="27684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1" lang="en-US" sz="1800" strike="noStrike" u="none">
                <a:solidFill>
                  <a:srgbClr val="000000"/>
                </a:solidFill>
                <a:effectLst/>
                <a:uFillTx/>
                <a:latin typeface="Calibri"/>
                <a:ea typeface="Calibri"/>
              </a:rPr>
              <a:t>7.2 TRIAGEM PARA DM NA CRIANÇA E ADOLESCENTE</a:t>
            </a:r>
            <a:endParaRPr b="0" lang="pt-BR" sz="1800" strike="noStrike" u="none">
              <a:solidFill>
                <a:srgbClr val="000000"/>
              </a:solidFill>
              <a:effectLst/>
              <a:uFillTx/>
              <a:latin typeface="Arial"/>
            </a:endParaRPr>
          </a:p>
        </p:txBody>
      </p:sp>
      <p:sp>
        <p:nvSpPr>
          <p:cNvPr id="209" name="Google Shape;327;p14"/>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10" name="Google Shape;336;p15"/>
          <p:cNvSpPr/>
          <p:nvPr/>
        </p:nvSpPr>
        <p:spPr>
          <a:xfrm>
            <a:off x="358560" y="1056240"/>
            <a:ext cx="6181920" cy="369828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0" lang="en-US" sz="1350" strike="noStrike" u="sng">
                <a:solidFill>
                  <a:srgbClr val="000000"/>
                </a:solidFill>
                <a:effectLst/>
                <a:uFillTx/>
                <a:latin typeface="Calibri"/>
                <a:ea typeface="Calibri"/>
              </a:rPr>
              <a:t>Os critérios diagnósticos para diabetes e pré-diabetes em jovens são os mesmos utilizados para adultos</a:t>
            </a:r>
            <a:r>
              <a:rPr b="0" lang="en-US" sz="1350" strike="noStrike" u="none">
                <a:solidFill>
                  <a:srgbClr val="000000"/>
                </a:solidFill>
                <a:effectLst/>
                <a:uFillTx/>
                <a:latin typeface="Calibri"/>
                <a:ea typeface="Calibri"/>
              </a:rPr>
              <a:t>. Usamos a glicemia ao acaso ou em jejum, o nível de HbA1c  e a presença de sintomas. </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O DM pode ser diagnosticado em caso de presença dos sintomas clássicos do DM e mensuração dos níveis séricos de glicose. As medições incluem níveis séricos aleatórios de glicose ≥ 200 mg/dL (≥ 11,1 mmol/L) ou nível séricos de glicose em jejum ≥ 126 mg/dL (≥ 7,0 mmol/L); define-se jejum como ausência de ingestão calórica durante 8 horas.</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Um teste de tolerância oral à glicose não é necessário e não deve ser feito se for possível diagnosticar o diabetes por outros critérios. Quando necessário, o teste deve ser feito usando glicose, 1,75 g/kg (máximo de 75 g) dissolvida em água. O teste pode ser útil em crianças sem sintomas ou com sintomas leves ou atípicos e pode ser útil em casos suspeitos de diabetes tipo 2 ou diabetes monogênico. O critério para HbA1c normalmente é mais útil para diagnosticar o diabetes tipo 2, e deve-se confirmar se há hiperglicemia.</a:t>
            </a:r>
            <a:endParaRPr b="0" lang="pt-BR" sz="1350" strike="noStrike" u="none">
              <a:solidFill>
                <a:srgbClr val="000000"/>
              </a:solidFill>
              <a:effectLst/>
              <a:uFillTx/>
              <a:latin typeface="Arial"/>
            </a:endParaRPr>
          </a:p>
        </p:txBody>
      </p:sp>
      <p:sp>
        <p:nvSpPr>
          <p:cNvPr id="211" name="Google Shape;337;p15"/>
          <p:cNvSpPr/>
          <p:nvPr/>
        </p:nvSpPr>
        <p:spPr>
          <a:xfrm>
            <a:off x="353520" y="5318640"/>
            <a:ext cx="6150960" cy="1703520"/>
          </a:xfrm>
          <a:prstGeom prst="rect">
            <a:avLst/>
          </a:prstGeom>
          <a:noFill/>
          <a:ln w="0">
            <a:noFill/>
          </a:ln>
        </p:spPr>
        <p:style>
          <a:lnRef idx="0"/>
          <a:fillRef idx="0"/>
          <a:effectRef idx="0"/>
          <a:fontRef idx="minor"/>
        </p:style>
        <p:txBody>
          <a:bodyPr lIns="0" rIns="0" tIns="0" bIns="0" anchor="t">
            <a:spAutoFit/>
          </a:bodyPr>
          <a:p>
            <a:pPr lvl="1" marL="914400" indent="-314280">
              <a:lnSpc>
                <a:spcPct val="120000"/>
              </a:lnSpc>
              <a:buClr>
                <a:srgbClr val="000000"/>
              </a:buClr>
              <a:buFont typeface="Calibri"/>
              <a:buChar char="•"/>
            </a:pPr>
            <a:r>
              <a:rPr b="0" lang="en-US" sz="1350" strike="noStrike" u="none">
                <a:solidFill>
                  <a:srgbClr val="000000"/>
                </a:solidFill>
                <a:effectLst/>
                <a:uFillTx/>
                <a:latin typeface="Calibri"/>
                <a:ea typeface="Calibri"/>
              </a:rPr>
              <a:t>Dieta e atividade física;</a:t>
            </a:r>
            <a:endParaRPr b="0" lang="pt-BR" sz="1350" strike="noStrike" u="none">
              <a:solidFill>
                <a:srgbClr val="000000"/>
              </a:solidFill>
              <a:effectLst/>
              <a:uFillTx/>
              <a:latin typeface="Arial"/>
            </a:endParaRPr>
          </a:p>
          <a:p>
            <a:pPr lvl="1" marL="914400" indent="-314280">
              <a:lnSpc>
                <a:spcPct val="120000"/>
              </a:lnSpc>
              <a:buClr>
                <a:srgbClr val="000000"/>
              </a:buClr>
              <a:buFont typeface="Calibri"/>
              <a:buChar char="•"/>
            </a:pPr>
            <a:r>
              <a:rPr b="0" lang="en-US" sz="1350" strike="noStrike" u="none">
                <a:solidFill>
                  <a:srgbClr val="000000"/>
                </a:solidFill>
                <a:effectLst/>
                <a:uFillTx/>
                <a:latin typeface="Calibri"/>
                <a:ea typeface="Calibri"/>
              </a:rPr>
              <a:t>Para DM tipo 1, </a:t>
            </a:r>
            <a:r>
              <a:rPr b="1" lang="en-US" sz="1350" strike="noStrike" u="none">
                <a:solidFill>
                  <a:srgbClr val="000000"/>
                </a:solidFill>
                <a:effectLst/>
                <a:uFillTx/>
                <a:latin typeface="Calibri"/>
                <a:ea typeface="Calibri"/>
              </a:rPr>
              <a:t>insulina</a:t>
            </a:r>
            <a:r>
              <a:rPr b="0" lang="en-US" sz="1350" strike="noStrike" u="none">
                <a:solidFill>
                  <a:srgbClr val="000000"/>
                </a:solidFill>
                <a:effectLst/>
                <a:uFillTx/>
                <a:latin typeface="Calibri"/>
                <a:ea typeface="Calibri"/>
              </a:rPr>
              <a:t>;</a:t>
            </a:r>
            <a:endParaRPr b="0" lang="pt-BR" sz="1350" strike="noStrike" u="none">
              <a:solidFill>
                <a:srgbClr val="000000"/>
              </a:solidFill>
              <a:effectLst/>
              <a:uFillTx/>
              <a:latin typeface="Arial"/>
            </a:endParaRPr>
          </a:p>
          <a:p>
            <a:pPr lvl="1" marL="914400" indent="-314280">
              <a:lnSpc>
                <a:spcPct val="120000"/>
              </a:lnSpc>
              <a:buClr>
                <a:srgbClr val="000000"/>
              </a:buClr>
              <a:buFont typeface="Calibri"/>
              <a:buChar char="•"/>
            </a:pPr>
            <a:r>
              <a:rPr b="0" lang="en-US" sz="1350" strike="noStrike" u="none">
                <a:solidFill>
                  <a:srgbClr val="000000"/>
                </a:solidFill>
                <a:effectLst/>
                <a:uFillTx/>
                <a:latin typeface="Calibri"/>
                <a:ea typeface="Calibri"/>
              </a:rPr>
              <a:t>Para DM tipo 2, </a:t>
            </a:r>
            <a:r>
              <a:rPr b="1" lang="en-US" sz="1350" strike="noStrike" u="none">
                <a:solidFill>
                  <a:srgbClr val="000000"/>
                </a:solidFill>
                <a:effectLst/>
                <a:uFillTx/>
                <a:latin typeface="Calibri"/>
                <a:ea typeface="Calibri"/>
              </a:rPr>
              <a:t>Metformina </a:t>
            </a:r>
            <a:r>
              <a:rPr b="0" lang="en-US" sz="1350" strike="noStrike" u="none">
                <a:solidFill>
                  <a:srgbClr val="000000"/>
                </a:solidFill>
                <a:effectLst/>
                <a:uFillTx/>
                <a:latin typeface="Calibri"/>
                <a:ea typeface="Calibri"/>
              </a:rPr>
              <a:t>e, às vezes, </a:t>
            </a:r>
            <a:r>
              <a:rPr b="1" lang="en-US" sz="1350" strike="noStrike" u="none">
                <a:solidFill>
                  <a:srgbClr val="000000"/>
                </a:solidFill>
                <a:effectLst/>
                <a:uFillTx/>
                <a:latin typeface="Calibri"/>
                <a:ea typeface="Calibri"/>
              </a:rPr>
              <a:t>insulina</a:t>
            </a:r>
            <a:r>
              <a:rPr b="0" lang="en-US" sz="1350" strike="noStrike" u="none">
                <a:solidFill>
                  <a:srgbClr val="000000"/>
                </a:solidFill>
                <a:effectLst/>
                <a:uFillTx/>
                <a:latin typeface="Calibri"/>
                <a:ea typeface="Calibri"/>
              </a:rPr>
              <a:t>;</a:t>
            </a:r>
            <a:endParaRPr b="0" lang="pt-BR" sz="1350" strike="noStrike" u="none">
              <a:solidFill>
                <a:srgbClr val="000000"/>
              </a:solidFill>
              <a:effectLst/>
              <a:uFillTx/>
              <a:latin typeface="Arial"/>
            </a:endParaRPr>
          </a:p>
          <a:p>
            <a:pPr lvl="1" marL="914400" indent="-314280">
              <a:lnSpc>
                <a:spcPct val="120000"/>
              </a:lnSpc>
              <a:buClr>
                <a:srgbClr val="000000"/>
              </a:buClr>
              <a:buFont typeface="Calibri"/>
              <a:buChar char="•"/>
            </a:pPr>
            <a:r>
              <a:rPr b="0" lang="en-US" sz="1350" strike="noStrike" u="none">
                <a:solidFill>
                  <a:srgbClr val="000000"/>
                </a:solidFill>
                <a:effectLst/>
                <a:uFillTx/>
                <a:latin typeface="Calibri"/>
                <a:ea typeface="Calibri"/>
              </a:rPr>
              <a:t>Orientações intensivas e tratamento na infância e adolescência podem ajudar a alcançar os objetivos do tratamento, que são normalizar os níveis de glicose no sangue, minimizar o número de episódios de hipoglicemia e prevenir ou retardar o aparecimento e a progressão das complicações.</a:t>
            </a:r>
            <a:endParaRPr b="0" lang="pt-BR" sz="1350" strike="noStrike" u="none">
              <a:solidFill>
                <a:srgbClr val="000000"/>
              </a:solidFill>
              <a:effectLst/>
              <a:uFillTx/>
              <a:latin typeface="Arial"/>
            </a:endParaRPr>
          </a:p>
        </p:txBody>
      </p:sp>
      <p:sp>
        <p:nvSpPr>
          <p:cNvPr id="212" name="Google Shape;338;p15"/>
          <p:cNvSpPr/>
          <p:nvPr/>
        </p:nvSpPr>
        <p:spPr>
          <a:xfrm>
            <a:off x="356040" y="712440"/>
            <a:ext cx="2817000" cy="27684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1" lang="en-US" sz="1800" strike="noStrike" u="none">
                <a:solidFill>
                  <a:srgbClr val="000000"/>
                </a:solidFill>
                <a:effectLst/>
                <a:uFillTx/>
                <a:latin typeface="Calibri"/>
                <a:ea typeface="Calibri"/>
              </a:rPr>
              <a:t>7.3.</a:t>
            </a:r>
            <a:r>
              <a:rPr b="0" lang="en-US" sz="1800" strike="noStrike" u="none">
                <a:solidFill>
                  <a:srgbClr val="000000"/>
                </a:solidFill>
                <a:effectLst/>
                <a:uFillTx/>
                <a:latin typeface="Calibri"/>
                <a:ea typeface="Calibri"/>
              </a:rPr>
              <a:t> </a:t>
            </a:r>
            <a:r>
              <a:rPr b="1" lang="en-US" sz="1800" strike="noStrike" u="none">
                <a:solidFill>
                  <a:srgbClr val="000000"/>
                </a:solidFill>
                <a:effectLst/>
                <a:uFillTx/>
                <a:latin typeface="Calibri"/>
                <a:ea typeface="Calibri"/>
              </a:rPr>
              <a:t>DIAGNÓSTICO </a:t>
            </a:r>
            <a:endParaRPr b="0" lang="pt-BR" sz="1800" strike="noStrike" u="none">
              <a:solidFill>
                <a:srgbClr val="000000"/>
              </a:solidFill>
              <a:effectLst/>
              <a:uFillTx/>
              <a:latin typeface="Arial"/>
            </a:endParaRPr>
          </a:p>
        </p:txBody>
      </p:sp>
      <p:sp>
        <p:nvSpPr>
          <p:cNvPr id="213" name="Google Shape;339;p15"/>
          <p:cNvSpPr/>
          <p:nvPr/>
        </p:nvSpPr>
        <p:spPr>
          <a:xfrm>
            <a:off x="358560" y="4986720"/>
            <a:ext cx="2817000" cy="276840"/>
          </a:xfrm>
          <a:prstGeom prst="rect">
            <a:avLst/>
          </a:prstGeom>
          <a:noFill/>
          <a:ln w="0">
            <a:noFill/>
          </a:ln>
        </p:spPr>
        <p:style>
          <a:lnRef idx="0"/>
          <a:fillRef idx="0"/>
          <a:effectRef idx="0"/>
          <a:fontRef idx="minor"/>
        </p:style>
        <p:txBody>
          <a:bodyPr lIns="0" rIns="0" tIns="0" bIns="0" anchor="t">
            <a:spAutoFit/>
          </a:bodyPr>
          <a:p>
            <a:pPr algn="just">
              <a:lnSpc>
                <a:spcPct val="137000"/>
              </a:lnSpc>
              <a:tabLst>
                <a:tab algn="l" pos="0"/>
              </a:tabLst>
            </a:pPr>
            <a:r>
              <a:rPr b="1" lang="en-US" sz="1800" strike="noStrike" u="none">
                <a:solidFill>
                  <a:srgbClr val="000000"/>
                </a:solidFill>
                <a:effectLst/>
                <a:uFillTx/>
                <a:latin typeface="Calibri"/>
                <a:ea typeface="Calibri"/>
              </a:rPr>
              <a:t>7.4. TRATAMENTO</a:t>
            </a:r>
            <a:endParaRPr b="0" lang="pt-BR" sz="1800" strike="noStrike" u="none">
              <a:solidFill>
                <a:srgbClr val="000000"/>
              </a:solidFill>
              <a:effectLst/>
              <a:uFillTx/>
              <a:latin typeface="Arial"/>
            </a:endParaRPr>
          </a:p>
        </p:txBody>
      </p:sp>
      <p:sp>
        <p:nvSpPr>
          <p:cNvPr id="214" name="Google Shape;340;p15"/>
          <p:cNvSpPr/>
          <p:nvPr/>
        </p:nvSpPr>
        <p:spPr>
          <a:xfrm>
            <a:off x="2329560" y="237240"/>
            <a:ext cx="3627000" cy="36900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215" name="Google Shape;341;p15"/>
          <p:cNvCxnSpPr/>
          <p:nvPr/>
        </p:nvCxnSpPr>
        <p:spPr>
          <a:xfrm flipV="1">
            <a:off x="356040" y="421200"/>
            <a:ext cx="6182280" cy="19440"/>
          </a:xfrm>
          <a:prstGeom prst="straightConnector1">
            <a:avLst/>
          </a:prstGeom>
          <a:ln w="19050">
            <a:solidFill>
              <a:srgbClr val="000000"/>
            </a:solidFill>
            <a:round/>
          </a:ln>
        </p:spPr>
      </p:cxnSp>
      <p:sp>
        <p:nvSpPr>
          <p:cNvPr id="216" name="Google Shape;342;p15"/>
          <p:cNvSpPr/>
          <p:nvPr/>
        </p:nvSpPr>
        <p:spPr>
          <a:xfrm>
            <a:off x="356040" y="249840"/>
            <a:ext cx="4329000" cy="15372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p:txBody>
      </p:sp>
      <p:sp>
        <p:nvSpPr>
          <p:cNvPr id="217" name="PlaceHolder 1"/>
          <p:cNvSpPr>
            <a:spLocks noGrp="1"/>
          </p:cNvSpPr>
          <p:nvPr>
            <p:ph type="sldNum" idx="49"/>
          </p:nvPr>
        </p:nvSpPr>
        <p:spPr>
          <a:xfrm>
            <a:off x="4404600" y="14436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120E50EC-FD9E-432E-9BFE-8AD14A4F1BC4}"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sp>
        <p:nvSpPr>
          <p:cNvPr id="218" name="Google Shape;344;p15"/>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19" name="Google Shape;353;p16"/>
          <p:cNvSpPr/>
          <p:nvPr/>
        </p:nvSpPr>
        <p:spPr>
          <a:xfrm>
            <a:off x="695880" y="4750560"/>
            <a:ext cx="896040" cy="235800"/>
          </a:xfrm>
          <a:prstGeom prst="rect">
            <a:avLst/>
          </a:prstGeom>
          <a:solidFill>
            <a:srgbClr val="99e17a"/>
          </a:solidFill>
          <a:ln w="0">
            <a:noFill/>
          </a:ln>
        </p:spPr>
        <p:style>
          <a:lnRef idx="0"/>
          <a:fillRef idx="0"/>
          <a:effectRef idx="0"/>
          <a:fontRef idx="minor"/>
        </p:style>
        <p:txBody>
          <a:bodyPr lIns="77760" rIns="77760" tIns="77760" bIns="77760" anchor="ctr">
            <a:noAutofit/>
          </a:bodyPr>
          <a:p>
            <a:pPr algn="ctr">
              <a:lnSpc>
                <a:spcPct val="100000"/>
              </a:lnSpc>
              <a:tabLst>
                <a:tab algn="l" pos="0"/>
              </a:tabLst>
            </a:pPr>
            <a:r>
              <a:rPr b="0" lang="en-US" sz="980" strike="noStrike" u="none">
                <a:solidFill>
                  <a:srgbClr val="000000"/>
                </a:solidFill>
                <a:effectLst/>
                <a:uFillTx/>
                <a:latin typeface="Calibri"/>
                <a:ea typeface="Calibri"/>
              </a:rPr>
              <a:t>Sim</a:t>
            </a:r>
            <a:endParaRPr b="0" lang="pt-BR" sz="980" strike="noStrike" u="none">
              <a:solidFill>
                <a:srgbClr val="000000"/>
              </a:solidFill>
              <a:effectLst/>
              <a:uFillTx/>
              <a:latin typeface="Arial"/>
            </a:endParaRPr>
          </a:p>
        </p:txBody>
      </p:sp>
      <p:sp>
        <p:nvSpPr>
          <p:cNvPr id="220" name="Google Shape;354;p16"/>
          <p:cNvSpPr/>
          <p:nvPr/>
        </p:nvSpPr>
        <p:spPr>
          <a:xfrm>
            <a:off x="369360" y="645840"/>
            <a:ext cx="6118920" cy="207720"/>
          </a:xfrm>
          <a:prstGeom prst="rect">
            <a:avLst/>
          </a:prstGeom>
          <a:noFill/>
          <a:ln w="0">
            <a:noFill/>
          </a:ln>
        </p:spPr>
        <p:style>
          <a:lnRef idx="0"/>
          <a:fillRef idx="0"/>
          <a:effectRef idx="0"/>
          <a:fontRef idx="minor"/>
        </p:style>
        <p:txBody>
          <a:bodyPr lIns="0" rIns="0" tIns="0" bIns="0" anchor="t">
            <a:spAutoFit/>
          </a:bodyPr>
          <a:p>
            <a:pPr algn="just">
              <a:lnSpc>
                <a:spcPct val="138000"/>
              </a:lnSpc>
              <a:tabLst>
                <a:tab algn="l" pos="0"/>
              </a:tabLst>
            </a:pPr>
            <a:endParaRPr b="0" lang="pt-BR" sz="1400" strike="noStrike" u="none">
              <a:solidFill>
                <a:srgbClr val="000000"/>
              </a:solidFill>
              <a:effectLst/>
              <a:uFillTx/>
              <a:latin typeface="Arial"/>
            </a:endParaRPr>
          </a:p>
        </p:txBody>
      </p:sp>
      <p:sp>
        <p:nvSpPr>
          <p:cNvPr id="221" name="Google Shape;355;p16"/>
          <p:cNvSpPr/>
          <p:nvPr/>
        </p:nvSpPr>
        <p:spPr>
          <a:xfrm>
            <a:off x="356040" y="577080"/>
            <a:ext cx="4763160" cy="27684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1" lang="en-US" sz="1800" strike="noStrike" u="none">
                <a:solidFill>
                  <a:srgbClr val="000000"/>
                </a:solidFill>
                <a:effectLst/>
                <a:uFillTx/>
                <a:latin typeface="Calibri"/>
                <a:ea typeface="Calibri"/>
              </a:rPr>
              <a:t>8. DIABETES MELLITUS TIPO 2</a:t>
            </a:r>
            <a:endParaRPr b="0" lang="pt-BR" sz="1800" strike="noStrike" u="none">
              <a:solidFill>
                <a:srgbClr val="000000"/>
              </a:solidFill>
              <a:effectLst/>
              <a:uFillTx/>
              <a:latin typeface="Arial"/>
            </a:endParaRPr>
          </a:p>
        </p:txBody>
      </p:sp>
      <p:sp>
        <p:nvSpPr>
          <p:cNvPr id="222" name="Google Shape;356;p16"/>
          <p:cNvSpPr/>
          <p:nvPr/>
        </p:nvSpPr>
        <p:spPr>
          <a:xfrm>
            <a:off x="2329560" y="237240"/>
            <a:ext cx="3626640" cy="40824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223" name="Google Shape;357;p16"/>
          <p:cNvCxnSpPr/>
          <p:nvPr/>
        </p:nvCxnSpPr>
        <p:spPr>
          <a:xfrm flipV="1">
            <a:off x="356040" y="421200"/>
            <a:ext cx="6182280" cy="19440"/>
          </a:xfrm>
          <a:prstGeom prst="straightConnector1">
            <a:avLst/>
          </a:prstGeom>
          <a:ln w="19050">
            <a:solidFill>
              <a:srgbClr val="000000"/>
            </a:solidFill>
            <a:round/>
          </a:ln>
        </p:spPr>
      </p:cxnSp>
      <p:sp>
        <p:nvSpPr>
          <p:cNvPr id="224" name="Google Shape;358;p16"/>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225" name="PlaceHolder 1"/>
          <p:cNvSpPr>
            <a:spLocks noGrp="1"/>
          </p:cNvSpPr>
          <p:nvPr>
            <p:ph type="sldNum" idx="50"/>
          </p:nvPr>
        </p:nvSpPr>
        <p:spPr>
          <a:xfrm>
            <a:off x="4404600" y="14184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7CC2B588-89E5-4509-8D9F-C24D3355D9B6}"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sp>
        <p:nvSpPr>
          <p:cNvPr id="226" name="Google Shape;360;p16"/>
          <p:cNvSpPr/>
          <p:nvPr/>
        </p:nvSpPr>
        <p:spPr>
          <a:xfrm>
            <a:off x="295560" y="869040"/>
            <a:ext cx="6284520" cy="2137680"/>
          </a:xfrm>
          <a:prstGeom prst="rect">
            <a:avLst/>
          </a:prstGeom>
          <a:noFill/>
          <a:ln w="0">
            <a:noFill/>
          </a:ln>
        </p:spPr>
        <p:style>
          <a:lnRef idx="0"/>
          <a:fillRef idx="0"/>
          <a:effectRef idx="0"/>
          <a:fontRef idx="minor"/>
        </p:style>
        <p:txBody>
          <a:bodyPr tIns="91440" bIns="91440" anchor="t">
            <a:spAutoFit/>
          </a:bodyPr>
          <a:p>
            <a:pPr algn="just">
              <a:lnSpc>
                <a:spcPct val="120000"/>
              </a:lnSpc>
              <a:tabLst>
                <a:tab algn="l" pos="0"/>
              </a:tabLst>
            </a:pPr>
            <a:r>
              <a:rPr b="0" lang="en-US" sz="1350" strike="noStrike" u="none">
                <a:solidFill>
                  <a:schemeClr val="dk1"/>
                </a:solidFill>
                <a:effectLst/>
                <a:uFillTx/>
                <a:latin typeface="Calibri"/>
                <a:ea typeface="Calibri"/>
              </a:rPr>
              <a:t>Diferente do DM1, O DM2 é responsável por cerca de 10,2% dos casos de Diabetes, segundo o VIGITEL, e tem causa relacionada aos hábitos de vida não saudáveis. Geralmente é assintomático, com maior incidência a partir dos 40 anos, entretanto, a frequência do DM2, também vem aumentando com as maiores prevalências de obesidade infantil. Normalmente se manifesta após a puberdade, com a taxa mais alta dos 15 aos 19 anos de idade.</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chemeClr val="dk1"/>
                </a:solidFill>
                <a:effectLst/>
                <a:uFillTx/>
                <a:latin typeface="Calibri"/>
                <a:ea typeface="Calibri"/>
              </a:rPr>
              <a:t>A Figura 3 apresenta o fluxo de rastreamento e diagnóstico para o DM2, considerando a presença de sintomatologia típica e os resultados de exames laboratoriais.</a:t>
            </a:r>
            <a:endParaRPr b="0" lang="pt-BR" sz="1350" strike="noStrike" u="none">
              <a:solidFill>
                <a:srgbClr val="000000"/>
              </a:solidFill>
              <a:effectLst/>
              <a:uFillTx/>
              <a:latin typeface="Arial"/>
            </a:endParaRPr>
          </a:p>
        </p:txBody>
      </p:sp>
      <p:sp>
        <p:nvSpPr>
          <p:cNvPr id="227" name="Google Shape;361;p16"/>
          <p:cNvSpPr/>
          <p:nvPr/>
        </p:nvSpPr>
        <p:spPr>
          <a:xfrm>
            <a:off x="1901880" y="3708360"/>
            <a:ext cx="2986560" cy="235800"/>
          </a:xfrm>
          <a:prstGeom prst="rect">
            <a:avLst/>
          </a:prstGeom>
          <a:solidFill>
            <a:schemeClr val="lt2"/>
          </a:solidFill>
          <a:ln w="0">
            <a:noFill/>
          </a:ln>
        </p:spPr>
        <p:style>
          <a:lnRef idx="0"/>
          <a:fillRef idx="0"/>
          <a:effectRef idx="0"/>
          <a:fontRef idx="minor"/>
        </p:style>
        <p:txBody>
          <a:bodyPr lIns="77760" rIns="77760" tIns="77760" bIns="77760" anchor="ctr">
            <a:noAutofit/>
          </a:bodyPr>
          <a:p>
            <a:pPr algn="ctr">
              <a:lnSpc>
                <a:spcPct val="100000"/>
              </a:lnSpc>
              <a:tabLst>
                <a:tab algn="l" pos="0"/>
              </a:tabLst>
            </a:pPr>
            <a:r>
              <a:rPr b="0" lang="en-US" sz="1070" strike="noStrike" u="none">
                <a:solidFill>
                  <a:srgbClr val="000000"/>
                </a:solidFill>
                <a:effectLst/>
                <a:uFillTx/>
                <a:latin typeface="Calibri"/>
                <a:ea typeface="Calibri"/>
              </a:rPr>
              <a:t>Sintomatologia típica do DM2</a:t>
            </a:r>
            <a:endParaRPr b="0" lang="pt-BR" sz="1070" strike="noStrike" u="none">
              <a:solidFill>
                <a:srgbClr val="000000"/>
              </a:solidFill>
              <a:effectLst/>
              <a:uFillTx/>
              <a:latin typeface="Arial"/>
            </a:endParaRPr>
          </a:p>
        </p:txBody>
      </p:sp>
      <p:sp>
        <p:nvSpPr>
          <p:cNvPr id="228" name="Google Shape;362;p16"/>
          <p:cNvSpPr/>
          <p:nvPr/>
        </p:nvSpPr>
        <p:spPr>
          <a:xfrm>
            <a:off x="479880" y="4194720"/>
            <a:ext cx="1708200" cy="322920"/>
          </a:xfrm>
          <a:prstGeom prst="rect">
            <a:avLst/>
          </a:prstGeom>
          <a:solidFill>
            <a:schemeClr val="lt2"/>
          </a:solidFill>
          <a:ln w="0">
            <a:noFill/>
          </a:ln>
        </p:spPr>
        <p:style>
          <a:lnRef idx="0"/>
          <a:fillRef idx="0"/>
          <a:effectRef idx="0"/>
          <a:fontRef idx="minor"/>
        </p:style>
        <p:txBody>
          <a:bodyPr lIns="77760" rIns="77760" tIns="77760" bIns="77760" anchor="ctr">
            <a:noAutofit/>
          </a:bodyPr>
          <a:p>
            <a:pPr algn="ctr">
              <a:lnSpc>
                <a:spcPct val="100000"/>
              </a:lnSpc>
              <a:tabLst>
                <a:tab algn="l" pos="0"/>
              </a:tabLst>
            </a:pPr>
            <a:r>
              <a:rPr b="0" lang="en-US" sz="980" strike="noStrike" u="none">
                <a:solidFill>
                  <a:srgbClr val="000000"/>
                </a:solidFill>
                <a:effectLst/>
                <a:uFillTx/>
                <a:latin typeface="Calibri"/>
                <a:ea typeface="Calibri"/>
              </a:rPr>
              <a:t>Glicemia casual &gt; 200 mg/dL?</a:t>
            </a:r>
            <a:endParaRPr b="0" lang="pt-BR" sz="980" strike="noStrike" u="none">
              <a:solidFill>
                <a:srgbClr val="000000"/>
              </a:solidFill>
              <a:effectLst/>
              <a:uFillTx/>
              <a:latin typeface="Arial"/>
            </a:endParaRPr>
          </a:p>
        </p:txBody>
      </p:sp>
      <p:sp>
        <p:nvSpPr>
          <p:cNvPr id="229" name="Google Shape;363;p16"/>
          <p:cNvSpPr/>
          <p:nvPr/>
        </p:nvSpPr>
        <p:spPr>
          <a:xfrm>
            <a:off x="504360" y="5187240"/>
            <a:ext cx="1278720" cy="287640"/>
          </a:xfrm>
          <a:prstGeom prst="roundRect">
            <a:avLst>
              <a:gd name="adj" fmla="val 16667"/>
            </a:avLst>
          </a:prstGeom>
          <a:solidFill>
            <a:schemeClr val="accent5"/>
          </a:solidFill>
          <a:ln w="0">
            <a:noFill/>
          </a:ln>
        </p:spPr>
        <p:style>
          <a:lnRef idx="0"/>
          <a:fillRef idx="0"/>
          <a:effectRef idx="0"/>
          <a:fontRef idx="minor"/>
        </p:style>
        <p:txBody>
          <a:bodyPr lIns="77760" rIns="77760" tIns="77760" bIns="77760" anchor="ctr">
            <a:noAutofit/>
          </a:bodyPr>
          <a:p>
            <a:pPr algn="ctr">
              <a:lnSpc>
                <a:spcPct val="100000"/>
              </a:lnSpc>
              <a:tabLst>
                <a:tab algn="l" pos="0"/>
              </a:tabLst>
            </a:pPr>
            <a:r>
              <a:rPr b="0" lang="en-US" sz="1020" strike="noStrike" u="none">
                <a:solidFill>
                  <a:srgbClr val="000000"/>
                </a:solidFill>
                <a:effectLst/>
                <a:uFillTx/>
                <a:latin typeface="Calibri"/>
                <a:ea typeface="Calibri"/>
              </a:rPr>
              <a:t>Diagnóstico de DM2</a:t>
            </a:r>
            <a:endParaRPr b="0" lang="pt-BR" sz="1020" strike="noStrike" u="none">
              <a:solidFill>
                <a:srgbClr val="000000"/>
              </a:solidFill>
              <a:effectLst/>
              <a:uFillTx/>
              <a:latin typeface="Arial"/>
            </a:endParaRPr>
          </a:p>
        </p:txBody>
      </p:sp>
      <p:sp>
        <p:nvSpPr>
          <p:cNvPr id="230" name="Google Shape;364;p16"/>
          <p:cNvSpPr/>
          <p:nvPr/>
        </p:nvSpPr>
        <p:spPr>
          <a:xfrm>
            <a:off x="2586240" y="4204440"/>
            <a:ext cx="644040" cy="322920"/>
          </a:xfrm>
          <a:prstGeom prst="rect">
            <a:avLst/>
          </a:prstGeom>
          <a:solidFill>
            <a:srgbClr val="99e17a"/>
          </a:solidFill>
          <a:ln w="0">
            <a:noFill/>
          </a:ln>
        </p:spPr>
        <p:style>
          <a:lnRef idx="0"/>
          <a:fillRef idx="0"/>
          <a:effectRef idx="0"/>
          <a:fontRef idx="minor"/>
        </p:style>
        <p:txBody>
          <a:bodyPr lIns="77760" rIns="77760" tIns="77760" bIns="77760" anchor="ctr">
            <a:noAutofit/>
          </a:bodyPr>
          <a:p>
            <a:pPr algn="ctr">
              <a:lnSpc>
                <a:spcPct val="100000"/>
              </a:lnSpc>
              <a:tabLst>
                <a:tab algn="l" pos="0"/>
              </a:tabLst>
            </a:pPr>
            <a:r>
              <a:rPr b="0" lang="en-US" sz="1020" strike="noStrike" u="none">
                <a:solidFill>
                  <a:srgbClr val="000000"/>
                </a:solidFill>
                <a:effectLst/>
                <a:uFillTx/>
                <a:latin typeface="Calibri"/>
                <a:ea typeface="Calibri"/>
              </a:rPr>
              <a:t>Sim</a:t>
            </a:r>
            <a:endParaRPr b="0" lang="pt-BR" sz="1020" strike="noStrike" u="none">
              <a:solidFill>
                <a:srgbClr val="000000"/>
              </a:solidFill>
              <a:effectLst/>
              <a:uFillTx/>
              <a:latin typeface="Arial"/>
            </a:endParaRPr>
          </a:p>
        </p:txBody>
      </p:sp>
      <p:sp>
        <p:nvSpPr>
          <p:cNvPr id="231" name="Google Shape;365;p16"/>
          <p:cNvSpPr/>
          <p:nvPr/>
        </p:nvSpPr>
        <p:spPr>
          <a:xfrm>
            <a:off x="3559320" y="4230360"/>
            <a:ext cx="668520" cy="287640"/>
          </a:xfrm>
          <a:prstGeom prst="rect">
            <a:avLst/>
          </a:prstGeom>
          <a:solidFill>
            <a:schemeClr val="accent2"/>
          </a:solidFill>
          <a:ln w="0">
            <a:noFill/>
          </a:ln>
        </p:spPr>
        <p:style>
          <a:lnRef idx="0"/>
          <a:fillRef idx="0"/>
          <a:effectRef idx="0"/>
          <a:fontRef idx="minor"/>
        </p:style>
        <p:txBody>
          <a:bodyPr lIns="77760" rIns="77760" tIns="77760" bIns="77760" anchor="ctr">
            <a:noAutofit/>
          </a:bodyPr>
          <a:p>
            <a:pPr algn="ctr">
              <a:lnSpc>
                <a:spcPct val="100000"/>
              </a:lnSpc>
              <a:tabLst>
                <a:tab algn="l" pos="0"/>
              </a:tabLst>
            </a:pPr>
            <a:r>
              <a:rPr b="0" lang="en-US" sz="1020" strike="noStrike" u="none">
                <a:solidFill>
                  <a:srgbClr val="000000"/>
                </a:solidFill>
                <a:effectLst/>
                <a:uFillTx/>
                <a:latin typeface="Calibri"/>
                <a:ea typeface="Calibri"/>
              </a:rPr>
              <a:t>Não</a:t>
            </a:r>
            <a:endParaRPr b="0" lang="pt-BR" sz="1020" strike="noStrike" u="none">
              <a:solidFill>
                <a:srgbClr val="ffffff"/>
              </a:solidFill>
              <a:effectLst/>
              <a:uFillTx/>
              <a:latin typeface="Arial"/>
            </a:endParaRPr>
          </a:p>
        </p:txBody>
      </p:sp>
      <p:sp>
        <p:nvSpPr>
          <p:cNvPr id="232" name="Google Shape;366;p16"/>
          <p:cNvSpPr/>
          <p:nvPr/>
        </p:nvSpPr>
        <p:spPr>
          <a:xfrm>
            <a:off x="4570560" y="3983760"/>
            <a:ext cx="1496160" cy="421200"/>
          </a:xfrm>
          <a:prstGeom prst="rect">
            <a:avLst/>
          </a:prstGeom>
          <a:solidFill>
            <a:schemeClr val="lt2"/>
          </a:solidFill>
          <a:ln w="0">
            <a:noFill/>
          </a:ln>
        </p:spPr>
        <p:style>
          <a:lnRef idx="0"/>
          <a:fillRef idx="0"/>
          <a:effectRef idx="0"/>
          <a:fontRef idx="minor"/>
        </p:style>
        <p:txBody>
          <a:bodyPr lIns="77760" rIns="77760" tIns="77760" bIns="77760" anchor="ctr">
            <a:noAutofit/>
          </a:bodyPr>
          <a:p>
            <a:pPr algn="ctr">
              <a:lnSpc>
                <a:spcPct val="100000"/>
              </a:lnSpc>
              <a:tabLst>
                <a:tab algn="l" pos="0"/>
              </a:tabLst>
            </a:pPr>
            <a:r>
              <a:rPr b="0" lang="en-US" sz="980" strike="noStrike" u="none">
                <a:solidFill>
                  <a:srgbClr val="000000"/>
                </a:solidFill>
                <a:effectLst/>
                <a:uFillTx/>
                <a:latin typeface="Calibri"/>
                <a:ea typeface="Calibri"/>
              </a:rPr>
              <a:t>Possui critérios para rastreamento de DM2?</a:t>
            </a:r>
            <a:endParaRPr b="0" lang="pt-BR" sz="980" strike="noStrike" u="none">
              <a:solidFill>
                <a:srgbClr val="000000"/>
              </a:solidFill>
              <a:effectLst/>
              <a:uFillTx/>
              <a:latin typeface="Arial"/>
            </a:endParaRPr>
          </a:p>
        </p:txBody>
      </p:sp>
      <p:sp>
        <p:nvSpPr>
          <p:cNvPr id="233" name="Google Shape;367;p16"/>
          <p:cNvSpPr/>
          <p:nvPr/>
        </p:nvSpPr>
        <p:spPr>
          <a:xfrm>
            <a:off x="3663720" y="5110920"/>
            <a:ext cx="1570320" cy="347400"/>
          </a:xfrm>
          <a:prstGeom prst="rect">
            <a:avLst/>
          </a:prstGeom>
          <a:solidFill>
            <a:srgbClr val="f6b26b"/>
          </a:solidFill>
          <a:ln w="0">
            <a:noFill/>
          </a:ln>
        </p:spPr>
        <p:style>
          <a:lnRef idx="0"/>
          <a:fillRef idx="0"/>
          <a:effectRef idx="0"/>
          <a:fontRef idx="minor"/>
        </p:style>
        <p:txBody>
          <a:bodyPr lIns="77760" rIns="77760" tIns="77760" bIns="77760" anchor="ctr">
            <a:noAutofit/>
          </a:bodyPr>
          <a:p>
            <a:pPr algn="ctr">
              <a:lnSpc>
                <a:spcPct val="100000"/>
              </a:lnSpc>
              <a:tabLst>
                <a:tab algn="l" pos="0"/>
              </a:tabLst>
            </a:pPr>
            <a:r>
              <a:rPr b="0" lang="en-US" sz="1020" strike="noStrike" u="none">
                <a:solidFill>
                  <a:srgbClr val="000000"/>
                </a:solidFill>
                <a:effectLst/>
                <a:uFillTx/>
                <a:latin typeface="Calibri"/>
                <a:ea typeface="Calibri"/>
              </a:rPr>
              <a:t>Solicitar glicemia de jejum</a:t>
            </a:r>
            <a:endParaRPr b="0" lang="pt-BR" sz="1020" strike="noStrike" u="none">
              <a:solidFill>
                <a:srgbClr val="000000"/>
              </a:solidFill>
              <a:effectLst/>
              <a:uFillTx/>
              <a:latin typeface="Arial"/>
            </a:endParaRPr>
          </a:p>
        </p:txBody>
      </p:sp>
      <p:sp>
        <p:nvSpPr>
          <p:cNvPr id="234" name="Google Shape;368;p16"/>
          <p:cNvSpPr/>
          <p:nvPr/>
        </p:nvSpPr>
        <p:spPr>
          <a:xfrm>
            <a:off x="5455080" y="5110920"/>
            <a:ext cx="714960" cy="347400"/>
          </a:xfrm>
          <a:prstGeom prst="roundRect">
            <a:avLst>
              <a:gd name="adj" fmla="val 16667"/>
            </a:avLst>
          </a:prstGeom>
          <a:solidFill>
            <a:srgbClr val="d5dbe5"/>
          </a:solidFill>
          <a:ln w="0">
            <a:noFill/>
          </a:ln>
        </p:spPr>
        <p:style>
          <a:lnRef idx="0"/>
          <a:fillRef idx="0"/>
          <a:effectRef idx="0"/>
          <a:fontRef idx="minor"/>
        </p:style>
        <p:txBody>
          <a:bodyPr lIns="77760" rIns="77760" tIns="77760" bIns="77760" anchor="ctr">
            <a:noAutofit/>
          </a:bodyPr>
          <a:p>
            <a:pPr algn="ctr">
              <a:lnSpc>
                <a:spcPct val="100000"/>
              </a:lnSpc>
              <a:tabLst>
                <a:tab algn="l" pos="0"/>
              </a:tabLst>
            </a:pPr>
            <a:r>
              <a:rPr b="0" lang="en-US" sz="1020" strike="noStrike" u="none">
                <a:solidFill>
                  <a:srgbClr val="000000"/>
                </a:solidFill>
                <a:effectLst/>
                <a:uFillTx/>
                <a:latin typeface="Calibri"/>
                <a:ea typeface="Calibri"/>
              </a:rPr>
              <a:t>Sem DM2</a:t>
            </a:r>
            <a:endParaRPr b="0" lang="pt-BR" sz="1020" strike="noStrike" u="none">
              <a:solidFill>
                <a:srgbClr val="000000"/>
              </a:solidFill>
              <a:effectLst/>
              <a:uFillTx/>
              <a:latin typeface="Arial"/>
            </a:endParaRPr>
          </a:p>
        </p:txBody>
      </p:sp>
      <p:sp>
        <p:nvSpPr>
          <p:cNvPr id="235" name="Google Shape;369;p16"/>
          <p:cNvSpPr/>
          <p:nvPr/>
        </p:nvSpPr>
        <p:spPr>
          <a:xfrm>
            <a:off x="2670120" y="4787640"/>
            <a:ext cx="605520" cy="287640"/>
          </a:xfrm>
          <a:prstGeom prst="rect">
            <a:avLst/>
          </a:prstGeom>
          <a:solidFill>
            <a:schemeClr val="accent2"/>
          </a:solidFill>
          <a:ln w="0">
            <a:noFill/>
          </a:ln>
        </p:spPr>
        <p:style>
          <a:lnRef idx="0"/>
          <a:fillRef idx="0"/>
          <a:effectRef idx="0"/>
          <a:fontRef idx="minor"/>
        </p:style>
        <p:txBody>
          <a:bodyPr lIns="77760" rIns="77760" tIns="77760" bIns="77760" anchor="ctr">
            <a:noAutofit/>
          </a:bodyPr>
          <a:p>
            <a:pPr algn="ctr">
              <a:lnSpc>
                <a:spcPct val="100000"/>
              </a:lnSpc>
              <a:tabLst>
                <a:tab algn="l" pos="0"/>
              </a:tabLst>
            </a:pPr>
            <a:r>
              <a:rPr b="0" lang="en-US" sz="1020" strike="noStrike" u="none">
                <a:solidFill>
                  <a:srgbClr val="000000"/>
                </a:solidFill>
                <a:effectLst/>
                <a:uFillTx/>
                <a:latin typeface="Calibri"/>
                <a:ea typeface="Calibri"/>
              </a:rPr>
              <a:t>Não</a:t>
            </a:r>
            <a:endParaRPr b="0" lang="pt-BR" sz="1020" strike="noStrike" u="none">
              <a:solidFill>
                <a:srgbClr val="ffffff"/>
              </a:solidFill>
              <a:effectLst/>
              <a:uFillTx/>
              <a:latin typeface="Arial"/>
            </a:endParaRPr>
          </a:p>
        </p:txBody>
      </p:sp>
      <p:sp>
        <p:nvSpPr>
          <p:cNvPr id="236" name="Google Shape;370;p16"/>
          <p:cNvSpPr/>
          <p:nvPr/>
        </p:nvSpPr>
        <p:spPr>
          <a:xfrm>
            <a:off x="441360" y="5769000"/>
            <a:ext cx="1342080" cy="245520"/>
          </a:xfrm>
          <a:prstGeom prst="rect">
            <a:avLst/>
          </a:prstGeom>
          <a:solidFill>
            <a:schemeClr val="lt2"/>
          </a:solidFill>
          <a:ln w="0">
            <a:noFill/>
          </a:ln>
        </p:spPr>
        <p:style>
          <a:lnRef idx="0"/>
          <a:fillRef idx="0"/>
          <a:effectRef idx="0"/>
          <a:fontRef idx="minor"/>
        </p:style>
        <p:txBody>
          <a:bodyPr lIns="77760" rIns="77760" tIns="77760" bIns="77760" anchor="ctr">
            <a:noAutofit/>
          </a:bodyPr>
          <a:p>
            <a:pPr algn="ctr">
              <a:lnSpc>
                <a:spcPct val="100000"/>
              </a:lnSpc>
              <a:tabLst>
                <a:tab algn="l" pos="0"/>
              </a:tabLst>
            </a:pPr>
            <a:r>
              <a:rPr b="0" lang="en-US" sz="980" strike="noStrike" u="none">
                <a:solidFill>
                  <a:srgbClr val="000000"/>
                </a:solidFill>
                <a:effectLst/>
                <a:uFillTx/>
                <a:latin typeface="Calibri"/>
                <a:ea typeface="Calibri"/>
              </a:rPr>
              <a:t>Glicemia &lt; 100 mg/dL</a:t>
            </a:r>
            <a:endParaRPr b="0" lang="pt-BR" sz="980" strike="noStrike" u="none">
              <a:solidFill>
                <a:srgbClr val="000000"/>
              </a:solidFill>
              <a:effectLst/>
              <a:uFillTx/>
              <a:latin typeface="Arial"/>
            </a:endParaRPr>
          </a:p>
        </p:txBody>
      </p:sp>
      <p:sp>
        <p:nvSpPr>
          <p:cNvPr id="237" name="Google Shape;371;p16"/>
          <p:cNvSpPr/>
          <p:nvPr/>
        </p:nvSpPr>
        <p:spPr>
          <a:xfrm>
            <a:off x="2268720" y="5752800"/>
            <a:ext cx="2305440" cy="245520"/>
          </a:xfrm>
          <a:prstGeom prst="rect">
            <a:avLst/>
          </a:prstGeom>
          <a:solidFill>
            <a:schemeClr val="lt2"/>
          </a:solidFill>
          <a:ln w="0">
            <a:noFill/>
          </a:ln>
        </p:spPr>
        <p:style>
          <a:lnRef idx="0"/>
          <a:fillRef idx="0"/>
          <a:effectRef idx="0"/>
          <a:fontRef idx="minor"/>
        </p:style>
        <p:txBody>
          <a:bodyPr lIns="77760" rIns="77760" tIns="77760" bIns="77760" anchor="ctr">
            <a:noAutofit/>
          </a:bodyPr>
          <a:p>
            <a:pPr algn="ctr">
              <a:lnSpc>
                <a:spcPct val="100000"/>
              </a:lnSpc>
              <a:tabLst>
                <a:tab algn="l" pos="0"/>
              </a:tabLst>
            </a:pPr>
            <a:r>
              <a:rPr b="0" lang="en-US" sz="980" strike="noStrike" u="none">
                <a:solidFill>
                  <a:srgbClr val="000000"/>
                </a:solidFill>
                <a:effectLst/>
                <a:uFillTx/>
                <a:latin typeface="Calibri"/>
                <a:ea typeface="Calibri"/>
              </a:rPr>
              <a:t>Glicemia entre 100 mg/dL e 125 mg/dL</a:t>
            </a:r>
            <a:endParaRPr b="0" lang="pt-BR" sz="980" strike="noStrike" u="none">
              <a:solidFill>
                <a:srgbClr val="000000"/>
              </a:solidFill>
              <a:effectLst/>
              <a:uFillTx/>
              <a:latin typeface="Arial"/>
            </a:endParaRPr>
          </a:p>
        </p:txBody>
      </p:sp>
      <p:sp>
        <p:nvSpPr>
          <p:cNvPr id="238" name="Google Shape;372;p16"/>
          <p:cNvSpPr/>
          <p:nvPr/>
        </p:nvSpPr>
        <p:spPr>
          <a:xfrm>
            <a:off x="4968000" y="5678280"/>
            <a:ext cx="1278720" cy="322920"/>
          </a:xfrm>
          <a:prstGeom prst="rect">
            <a:avLst/>
          </a:prstGeom>
          <a:solidFill>
            <a:schemeClr val="lt2"/>
          </a:solidFill>
          <a:ln w="0">
            <a:noFill/>
          </a:ln>
        </p:spPr>
        <p:style>
          <a:lnRef idx="0"/>
          <a:fillRef idx="0"/>
          <a:effectRef idx="0"/>
          <a:fontRef idx="minor"/>
        </p:style>
        <p:txBody>
          <a:bodyPr lIns="77760" rIns="77760" tIns="77760" bIns="77760" anchor="ctr">
            <a:noAutofit/>
          </a:bodyPr>
          <a:p>
            <a:pPr algn="ctr">
              <a:lnSpc>
                <a:spcPct val="100000"/>
              </a:lnSpc>
              <a:tabLst>
                <a:tab algn="l" pos="0"/>
              </a:tabLst>
            </a:pPr>
            <a:r>
              <a:rPr b="0" lang="en-US" sz="980" strike="noStrike" u="none">
                <a:solidFill>
                  <a:srgbClr val="000000"/>
                </a:solidFill>
                <a:effectLst/>
                <a:uFillTx/>
                <a:latin typeface="Calibri"/>
                <a:ea typeface="Calibri"/>
              </a:rPr>
              <a:t>Glicemia ≥ 126 mg/dL</a:t>
            </a:r>
            <a:endParaRPr b="0" lang="pt-BR" sz="980" strike="noStrike" u="none">
              <a:solidFill>
                <a:srgbClr val="000000"/>
              </a:solidFill>
              <a:effectLst/>
              <a:uFillTx/>
              <a:latin typeface="Arial"/>
            </a:endParaRPr>
          </a:p>
        </p:txBody>
      </p:sp>
      <p:sp>
        <p:nvSpPr>
          <p:cNvPr id="239" name="Google Shape;373;p16"/>
          <p:cNvSpPr/>
          <p:nvPr/>
        </p:nvSpPr>
        <p:spPr>
          <a:xfrm>
            <a:off x="2776320" y="6234840"/>
            <a:ext cx="1278720" cy="556920"/>
          </a:xfrm>
          <a:prstGeom prst="rect">
            <a:avLst/>
          </a:prstGeom>
          <a:solidFill>
            <a:schemeClr val="lt2"/>
          </a:solidFill>
          <a:ln w="0">
            <a:noFill/>
          </a:ln>
        </p:spPr>
        <p:style>
          <a:lnRef idx="0"/>
          <a:fillRef idx="0"/>
          <a:effectRef idx="0"/>
          <a:fontRef idx="minor"/>
        </p:style>
        <p:txBody>
          <a:bodyPr lIns="77760" rIns="77760" tIns="77760" bIns="77760" anchor="ctr">
            <a:noAutofit/>
          </a:bodyPr>
          <a:p>
            <a:pPr algn="ctr">
              <a:lnSpc>
                <a:spcPct val="100000"/>
              </a:lnSpc>
              <a:tabLst>
                <a:tab algn="l" pos="0"/>
              </a:tabLst>
            </a:pPr>
            <a:r>
              <a:rPr b="0" lang="en-US" sz="980" strike="noStrike" u="none">
                <a:solidFill>
                  <a:srgbClr val="000000"/>
                </a:solidFill>
                <a:effectLst/>
                <a:uFillTx/>
                <a:latin typeface="Calibri"/>
                <a:ea typeface="Calibri"/>
              </a:rPr>
              <a:t>Solicitar TDTG-75 g e/ou Hba1c </a:t>
            </a:r>
            <a:endParaRPr b="0" lang="pt-BR" sz="980" strike="noStrike" u="none">
              <a:solidFill>
                <a:srgbClr val="000000"/>
              </a:solidFill>
              <a:effectLst/>
              <a:uFillTx/>
              <a:latin typeface="Arial"/>
            </a:endParaRPr>
          </a:p>
          <a:p>
            <a:pPr algn="ctr">
              <a:lnSpc>
                <a:spcPct val="100000"/>
              </a:lnSpc>
              <a:tabLst>
                <a:tab algn="l" pos="0"/>
              </a:tabLst>
            </a:pPr>
            <a:r>
              <a:rPr b="0" lang="en-US" sz="980" strike="noStrike" u="none">
                <a:solidFill>
                  <a:srgbClr val="000000"/>
                </a:solidFill>
                <a:effectLst/>
                <a:uFillTx/>
                <a:latin typeface="Calibri"/>
                <a:ea typeface="Calibri"/>
              </a:rPr>
              <a:t>(se disponível)</a:t>
            </a:r>
            <a:endParaRPr b="0" lang="pt-BR" sz="980" strike="noStrike" u="none">
              <a:solidFill>
                <a:srgbClr val="000000"/>
              </a:solidFill>
              <a:effectLst/>
              <a:uFillTx/>
              <a:latin typeface="Arial"/>
            </a:endParaRPr>
          </a:p>
        </p:txBody>
      </p:sp>
      <p:sp>
        <p:nvSpPr>
          <p:cNvPr id="240" name="Google Shape;374;p16"/>
          <p:cNvSpPr/>
          <p:nvPr/>
        </p:nvSpPr>
        <p:spPr>
          <a:xfrm>
            <a:off x="626400" y="6126840"/>
            <a:ext cx="971640" cy="287640"/>
          </a:xfrm>
          <a:prstGeom prst="rect">
            <a:avLst/>
          </a:prstGeom>
          <a:solidFill>
            <a:srgbClr val="d5dbe5"/>
          </a:solidFill>
          <a:ln w="0">
            <a:noFill/>
          </a:ln>
        </p:spPr>
        <p:style>
          <a:lnRef idx="0"/>
          <a:fillRef idx="0"/>
          <a:effectRef idx="0"/>
          <a:fontRef idx="minor"/>
        </p:style>
        <p:txBody>
          <a:bodyPr lIns="77760" rIns="77760" tIns="77760" bIns="77760" anchor="ctr">
            <a:noAutofit/>
          </a:bodyPr>
          <a:p>
            <a:pPr algn="ctr">
              <a:lnSpc>
                <a:spcPct val="100000"/>
              </a:lnSpc>
              <a:tabLst>
                <a:tab algn="l" pos="0"/>
              </a:tabLst>
            </a:pPr>
            <a:r>
              <a:rPr b="0" lang="en-US" sz="980" strike="noStrike" u="none">
                <a:solidFill>
                  <a:srgbClr val="000000"/>
                </a:solidFill>
                <a:effectLst/>
                <a:uFillTx/>
                <a:latin typeface="Calibri"/>
                <a:ea typeface="Calibri"/>
              </a:rPr>
              <a:t>Sem DM2</a:t>
            </a:r>
            <a:endParaRPr b="0" lang="pt-BR" sz="980" strike="noStrike" u="none">
              <a:solidFill>
                <a:srgbClr val="000000"/>
              </a:solidFill>
              <a:effectLst/>
              <a:uFillTx/>
              <a:latin typeface="Arial"/>
            </a:endParaRPr>
          </a:p>
        </p:txBody>
      </p:sp>
      <p:sp>
        <p:nvSpPr>
          <p:cNvPr id="241" name="Google Shape;375;p16"/>
          <p:cNvSpPr/>
          <p:nvPr/>
        </p:nvSpPr>
        <p:spPr>
          <a:xfrm>
            <a:off x="402120" y="6526800"/>
            <a:ext cx="1866240" cy="361800"/>
          </a:xfrm>
          <a:prstGeom prst="rect">
            <a:avLst/>
          </a:prstGeom>
          <a:solidFill>
            <a:schemeClr val="lt2"/>
          </a:solidFill>
          <a:ln w="0">
            <a:noFill/>
          </a:ln>
        </p:spPr>
        <p:style>
          <a:lnRef idx="0"/>
          <a:fillRef idx="0"/>
          <a:effectRef idx="0"/>
          <a:fontRef idx="minor"/>
        </p:style>
        <p:txBody>
          <a:bodyPr lIns="77760" rIns="77760" tIns="77760" bIns="77760" anchor="ctr">
            <a:noAutofit/>
          </a:bodyPr>
          <a:p>
            <a:pPr algn="ctr">
              <a:lnSpc>
                <a:spcPct val="100000"/>
              </a:lnSpc>
              <a:tabLst>
                <a:tab algn="l" pos="0"/>
              </a:tabLst>
            </a:pPr>
            <a:r>
              <a:rPr b="0" lang="en-US" sz="980" strike="noStrike" u="none">
                <a:solidFill>
                  <a:srgbClr val="000000"/>
                </a:solidFill>
                <a:effectLst/>
                <a:uFillTx/>
                <a:latin typeface="Calibri"/>
                <a:ea typeface="Calibri"/>
              </a:rPr>
              <a:t>Solicitar TDTG-75 g e/ou Hba1c (se disponível)</a:t>
            </a:r>
            <a:endParaRPr b="0" lang="pt-BR" sz="980" strike="noStrike" u="none">
              <a:solidFill>
                <a:srgbClr val="000000"/>
              </a:solidFill>
              <a:effectLst/>
              <a:uFillTx/>
              <a:latin typeface="Arial"/>
            </a:endParaRPr>
          </a:p>
        </p:txBody>
      </p:sp>
      <p:sp>
        <p:nvSpPr>
          <p:cNvPr id="242" name="Google Shape;376;p16"/>
          <p:cNvSpPr/>
          <p:nvPr/>
        </p:nvSpPr>
        <p:spPr>
          <a:xfrm>
            <a:off x="5010480" y="6110280"/>
            <a:ext cx="1194120" cy="515520"/>
          </a:xfrm>
          <a:prstGeom prst="rect">
            <a:avLst/>
          </a:prstGeom>
          <a:solidFill>
            <a:schemeClr val="lt2"/>
          </a:solidFill>
          <a:ln w="0">
            <a:noFill/>
          </a:ln>
        </p:spPr>
        <p:style>
          <a:lnRef idx="0"/>
          <a:fillRef idx="0"/>
          <a:effectRef idx="0"/>
          <a:fontRef idx="minor"/>
        </p:style>
        <p:txBody>
          <a:bodyPr lIns="77760" rIns="77760" tIns="77760" bIns="77760" anchor="ctr">
            <a:noAutofit/>
          </a:bodyPr>
          <a:p>
            <a:pPr algn="ctr">
              <a:lnSpc>
                <a:spcPct val="100000"/>
              </a:lnSpc>
              <a:tabLst>
                <a:tab algn="l" pos="0"/>
              </a:tabLst>
            </a:pPr>
            <a:r>
              <a:rPr b="0" lang="en-US" sz="980" strike="noStrike" u="none">
                <a:solidFill>
                  <a:srgbClr val="000000"/>
                </a:solidFill>
                <a:effectLst/>
                <a:uFillTx/>
                <a:latin typeface="Calibri"/>
                <a:ea typeface="Calibri"/>
              </a:rPr>
              <a:t>Repetir glicemia de jejum: nova glicemia ≥ 126 mg/dL?</a:t>
            </a:r>
            <a:endParaRPr b="0" lang="pt-BR" sz="980" strike="noStrike" u="none">
              <a:solidFill>
                <a:srgbClr val="000000"/>
              </a:solidFill>
              <a:effectLst/>
              <a:uFillTx/>
              <a:latin typeface="Arial"/>
            </a:endParaRPr>
          </a:p>
        </p:txBody>
      </p:sp>
      <p:sp>
        <p:nvSpPr>
          <p:cNvPr id="243" name="Google Shape;377;p16"/>
          <p:cNvSpPr/>
          <p:nvPr/>
        </p:nvSpPr>
        <p:spPr>
          <a:xfrm>
            <a:off x="587160" y="7181640"/>
            <a:ext cx="1496160" cy="421200"/>
          </a:xfrm>
          <a:prstGeom prst="rect">
            <a:avLst/>
          </a:prstGeom>
          <a:solidFill>
            <a:schemeClr val="lt2"/>
          </a:solidFill>
          <a:ln w="0">
            <a:noFill/>
          </a:ln>
        </p:spPr>
        <p:style>
          <a:lnRef idx="0"/>
          <a:fillRef idx="0"/>
          <a:effectRef idx="0"/>
          <a:fontRef idx="minor"/>
        </p:style>
        <p:txBody>
          <a:bodyPr lIns="77760" rIns="77760" tIns="77760" bIns="77760" anchor="ctr">
            <a:noAutofit/>
          </a:bodyPr>
          <a:p>
            <a:pPr algn="ctr">
              <a:lnSpc>
                <a:spcPct val="100000"/>
              </a:lnSpc>
              <a:tabLst>
                <a:tab algn="l" pos="0"/>
              </a:tabLst>
            </a:pPr>
            <a:r>
              <a:rPr b="0" lang="en-US" sz="980" strike="noStrike" u="none">
                <a:solidFill>
                  <a:srgbClr val="000000"/>
                </a:solidFill>
                <a:effectLst/>
                <a:uFillTx/>
                <a:latin typeface="Calibri"/>
                <a:ea typeface="Calibri"/>
              </a:rPr>
              <a:t>TDTG-75 &lt; 140 mg/dL e/ou Hb1AC &lt; 5,7%</a:t>
            </a:r>
            <a:endParaRPr b="0" lang="pt-BR" sz="980" strike="noStrike" u="none">
              <a:solidFill>
                <a:srgbClr val="000000"/>
              </a:solidFill>
              <a:effectLst/>
              <a:uFillTx/>
              <a:latin typeface="Arial"/>
            </a:endParaRPr>
          </a:p>
        </p:txBody>
      </p:sp>
      <p:sp>
        <p:nvSpPr>
          <p:cNvPr id="244" name="Google Shape;378;p16"/>
          <p:cNvSpPr/>
          <p:nvPr/>
        </p:nvSpPr>
        <p:spPr>
          <a:xfrm>
            <a:off x="2561400" y="7246440"/>
            <a:ext cx="1708200" cy="515520"/>
          </a:xfrm>
          <a:prstGeom prst="rect">
            <a:avLst/>
          </a:prstGeom>
          <a:solidFill>
            <a:schemeClr val="lt2"/>
          </a:solidFill>
          <a:ln w="0">
            <a:noFill/>
          </a:ln>
        </p:spPr>
        <p:style>
          <a:lnRef idx="0"/>
          <a:fillRef idx="0"/>
          <a:effectRef idx="0"/>
          <a:fontRef idx="minor"/>
        </p:style>
        <p:txBody>
          <a:bodyPr lIns="77760" rIns="77760" tIns="77760" bIns="77760" anchor="ctr">
            <a:noAutofit/>
          </a:bodyPr>
          <a:p>
            <a:pPr algn="ctr">
              <a:lnSpc>
                <a:spcPct val="100000"/>
              </a:lnSpc>
              <a:tabLst>
                <a:tab algn="l" pos="0"/>
              </a:tabLst>
            </a:pPr>
            <a:r>
              <a:rPr b="0" lang="en-US" sz="980" strike="noStrike" u="none">
                <a:solidFill>
                  <a:srgbClr val="000000"/>
                </a:solidFill>
                <a:effectLst/>
                <a:uFillTx/>
                <a:latin typeface="Calibri"/>
                <a:ea typeface="Calibri"/>
              </a:rPr>
              <a:t>TDTG-75 </a:t>
            </a:r>
            <a:r>
              <a:rPr b="0" lang="en-US" sz="980" strike="noStrike" u="none">
                <a:solidFill>
                  <a:schemeClr val="dk1"/>
                </a:solidFill>
                <a:effectLst/>
                <a:uFillTx/>
                <a:latin typeface="Calibri"/>
                <a:ea typeface="Calibri"/>
              </a:rPr>
              <a:t>≥</a:t>
            </a:r>
            <a:r>
              <a:rPr b="0" lang="en-US" sz="980" strike="noStrike" u="none">
                <a:solidFill>
                  <a:srgbClr val="000000"/>
                </a:solidFill>
                <a:effectLst/>
                <a:uFillTx/>
                <a:latin typeface="Calibri"/>
                <a:ea typeface="Calibri"/>
              </a:rPr>
              <a:t> 140 mg/dL e &lt; 200 md/dL e/ou Hb1AC &lt; 5,7% e &lt; 6,5%</a:t>
            </a:r>
            <a:endParaRPr b="0" lang="pt-BR" sz="980" strike="noStrike" u="none">
              <a:solidFill>
                <a:srgbClr val="000000"/>
              </a:solidFill>
              <a:effectLst/>
              <a:uFillTx/>
              <a:latin typeface="Arial"/>
            </a:endParaRPr>
          </a:p>
        </p:txBody>
      </p:sp>
      <p:sp>
        <p:nvSpPr>
          <p:cNvPr id="245" name="Google Shape;379;p16"/>
          <p:cNvSpPr/>
          <p:nvPr/>
        </p:nvSpPr>
        <p:spPr>
          <a:xfrm>
            <a:off x="4592160" y="7166160"/>
            <a:ext cx="1612440" cy="502920"/>
          </a:xfrm>
          <a:prstGeom prst="rect">
            <a:avLst/>
          </a:prstGeom>
          <a:solidFill>
            <a:schemeClr val="lt2"/>
          </a:solidFill>
          <a:ln w="0">
            <a:noFill/>
          </a:ln>
        </p:spPr>
        <p:style>
          <a:lnRef idx="0"/>
          <a:fillRef idx="0"/>
          <a:effectRef idx="0"/>
          <a:fontRef idx="minor"/>
        </p:style>
        <p:txBody>
          <a:bodyPr lIns="77760" rIns="77760" tIns="77760" bIns="77760" anchor="ctr">
            <a:noAutofit/>
          </a:bodyPr>
          <a:p>
            <a:pPr algn="ctr">
              <a:lnSpc>
                <a:spcPct val="100000"/>
              </a:lnSpc>
              <a:tabLst>
                <a:tab algn="l" pos="0"/>
              </a:tabLst>
            </a:pPr>
            <a:r>
              <a:rPr b="0" lang="en-US" sz="980" strike="noStrike" u="none">
                <a:solidFill>
                  <a:srgbClr val="000000"/>
                </a:solidFill>
                <a:effectLst/>
                <a:uFillTx/>
                <a:latin typeface="Calibri"/>
                <a:ea typeface="Calibri"/>
              </a:rPr>
              <a:t>TDTG-75 </a:t>
            </a:r>
            <a:r>
              <a:rPr b="0" lang="en-US" sz="980" strike="noStrike" u="none">
                <a:solidFill>
                  <a:schemeClr val="dk1"/>
                </a:solidFill>
                <a:effectLst/>
                <a:uFillTx/>
                <a:latin typeface="Calibri"/>
                <a:ea typeface="Calibri"/>
              </a:rPr>
              <a:t>≥</a:t>
            </a:r>
            <a:r>
              <a:rPr b="0" lang="en-US" sz="980" strike="noStrike" u="none">
                <a:solidFill>
                  <a:srgbClr val="000000"/>
                </a:solidFill>
                <a:effectLst/>
                <a:uFillTx/>
                <a:latin typeface="Calibri"/>
                <a:ea typeface="Calibri"/>
              </a:rPr>
              <a:t> 140 mg/dL e &lt; 200 md/dL e/ou Hb1AC &lt; 5,7% e &lt; 6,5%</a:t>
            </a:r>
            <a:endParaRPr b="0" lang="pt-BR" sz="980" strike="noStrike" u="none">
              <a:solidFill>
                <a:srgbClr val="000000"/>
              </a:solidFill>
              <a:effectLst/>
              <a:uFillTx/>
              <a:latin typeface="Arial"/>
            </a:endParaRPr>
          </a:p>
        </p:txBody>
      </p:sp>
      <p:cxnSp>
        <p:nvCxnSpPr>
          <p:cNvPr id="246" name="Google Shape;380;p16"/>
          <p:cNvCxnSpPr>
            <a:stCxn id="228" idx="2"/>
            <a:endCxn id="228" idx="2"/>
          </p:cNvCxnSpPr>
          <p:nvPr/>
        </p:nvCxnSpPr>
        <p:spPr>
          <a:xfrm>
            <a:off x="1334160" y="4517640"/>
            <a:ext cx="360" cy="360"/>
          </a:xfrm>
          <a:prstGeom prst="straightConnector1">
            <a:avLst/>
          </a:prstGeom>
          <a:ln w="9525">
            <a:solidFill>
              <a:srgbClr val="1f497d"/>
            </a:solidFill>
            <a:round/>
          </a:ln>
        </p:spPr>
      </p:cxnSp>
      <p:cxnSp>
        <p:nvCxnSpPr>
          <p:cNvPr id="247" name="Google Shape;381;p16"/>
          <p:cNvCxnSpPr>
            <a:stCxn id="228" idx="3"/>
            <a:endCxn id="230" idx="1"/>
          </p:cNvCxnSpPr>
          <p:nvPr/>
        </p:nvCxnSpPr>
        <p:spPr>
          <a:xfrm>
            <a:off x="2188080" y="4356360"/>
            <a:ext cx="398520" cy="10080"/>
          </a:xfrm>
          <a:prstGeom prst="straightConnector1">
            <a:avLst/>
          </a:prstGeom>
          <a:ln w="9525">
            <a:solidFill>
              <a:srgbClr val="1f497d"/>
            </a:solidFill>
            <a:round/>
            <a:headEnd len="med" type="stealth" w="med"/>
          </a:ln>
        </p:spPr>
      </p:cxnSp>
      <p:cxnSp>
        <p:nvCxnSpPr>
          <p:cNvPr id="248" name="Google Shape;382;p16"/>
          <p:cNvCxnSpPr>
            <a:stCxn id="230" idx="3"/>
            <a:endCxn id="231" idx="1"/>
          </p:cNvCxnSpPr>
          <p:nvPr/>
        </p:nvCxnSpPr>
        <p:spPr>
          <a:xfrm>
            <a:off x="3230280" y="4366080"/>
            <a:ext cx="329400" cy="8640"/>
          </a:xfrm>
          <a:prstGeom prst="straightConnector1">
            <a:avLst/>
          </a:prstGeom>
          <a:ln w="9525">
            <a:solidFill>
              <a:srgbClr val="1f497d"/>
            </a:solidFill>
            <a:round/>
          </a:ln>
        </p:spPr>
      </p:cxnSp>
      <p:cxnSp>
        <p:nvCxnSpPr>
          <p:cNvPr id="249" name="Google Shape;383;p16"/>
          <p:cNvCxnSpPr>
            <a:stCxn id="231" idx="3"/>
            <a:endCxn id="232" idx="1"/>
          </p:cNvCxnSpPr>
          <p:nvPr/>
        </p:nvCxnSpPr>
        <p:spPr>
          <a:xfrm flipV="1">
            <a:off x="4227840" y="4194360"/>
            <a:ext cx="343080" cy="180360"/>
          </a:xfrm>
          <a:prstGeom prst="straightConnector1">
            <a:avLst/>
          </a:prstGeom>
          <a:ln w="9525">
            <a:solidFill>
              <a:srgbClr val="1f497d"/>
            </a:solidFill>
            <a:round/>
          </a:ln>
        </p:spPr>
      </p:cxnSp>
      <p:cxnSp>
        <p:nvCxnSpPr>
          <p:cNvPr id="250" name="Google Shape;384;p16"/>
          <p:cNvCxnSpPr>
            <a:endCxn id="235" idx="1"/>
          </p:cNvCxnSpPr>
          <p:nvPr/>
        </p:nvCxnSpPr>
        <p:spPr>
          <a:xfrm>
            <a:off x="1960560" y="4530960"/>
            <a:ext cx="709920" cy="401040"/>
          </a:xfrm>
          <a:prstGeom prst="straightConnector1">
            <a:avLst/>
          </a:prstGeom>
          <a:ln w="9525">
            <a:solidFill>
              <a:srgbClr val="1f497d"/>
            </a:solidFill>
            <a:round/>
            <a:tailEnd len="med" type="stealth" w="med"/>
          </a:ln>
        </p:spPr>
      </p:cxnSp>
      <p:cxnSp>
        <p:nvCxnSpPr>
          <p:cNvPr id="251" name="Google Shape;385;p16"/>
          <p:cNvCxnSpPr>
            <a:stCxn id="234" idx="1"/>
            <a:endCxn id="234" idx="1"/>
          </p:cNvCxnSpPr>
          <p:nvPr/>
        </p:nvCxnSpPr>
        <p:spPr>
          <a:xfrm>
            <a:off x="5455080" y="5284800"/>
            <a:ext cx="360" cy="360"/>
          </a:xfrm>
          <a:prstGeom prst="straightConnector1">
            <a:avLst/>
          </a:prstGeom>
          <a:ln w="9525">
            <a:solidFill>
              <a:srgbClr val="1f497d"/>
            </a:solidFill>
            <a:round/>
          </a:ln>
        </p:spPr>
      </p:cxnSp>
      <p:cxnSp>
        <p:nvCxnSpPr>
          <p:cNvPr id="252" name="Google Shape;386;p16"/>
          <p:cNvCxnSpPr>
            <a:endCxn id="234" idx="1"/>
          </p:cNvCxnSpPr>
          <p:nvPr/>
        </p:nvCxnSpPr>
        <p:spPr>
          <a:xfrm>
            <a:off x="5234040" y="5284800"/>
            <a:ext cx="221400" cy="360"/>
          </a:xfrm>
          <a:prstGeom prst="straightConnector1">
            <a:avLst/>
          </a:prstGeom>
          <a:ln w="9525">
            <a:solidFill>
              <a:srgbClr val="1f497d"/>
            </a:solidFill>
            <a:round/>
          </a:ln>
        </p:spPr>
      </p:cxnSp>
      <p:sp>
        <p:nvSpPr>
          <p:cNvPr id="253" name="Google Shape;387;p16"/>
          <p:cNvSpPr/>
          <p:nvPr/>
        </p:nvSpPr>
        <p:spPr>
          <a:xfrm>
            <a:off x="4415400" y="4581000"/>
            <a:ext cx="644040" cy="322920"/>
          </a:xfrm>
          <a:prstGeom prst="rect">
            <a:avLst/>
          </a:prstGeom>
          <a:solidFill>
            <a:srgbClr val="99e17a"/>
          </a:solidFill>
          <a:ln w="0">
            <a:noFill/>
          </a:ln>
        </p:spPr>
        <p:style>
          <a:lnRef idx="0"/>
          <a:fillRef idx="0"/>
          <a:effectRef idx="0"/>
          <a:fontRef idx="minor"/>
        </p:style>
        <p:txBody>
          <a:bodyPr lIns="77760" rIns="77760" tIns="77760" bIns="77760" anchor="ctr">
            <a:noAutofit/>
          </a:bodyPr>
          <a:p>
            <a:pPr algn="ctr">
              <a:lnSpc>
                <a:spcPct val="100000"/>
              </a:lnSpc>
              <a:tabLst>
                <a:tab algn="l" pos="0"/>
              </a:tabLst>
            </a:pPr>
            <a:r>
              <a:rPr b="0" lang="en-US" sz="1020" strike="noStrike" u="none">
                <a:solidFill>
                  <a:srgbClr val="000000"/>
                </a:solidFill>
                <a:effectLst/>
                <a:uFillTx/>
                <a:latin typeface="Calibri"/>
                <a:ea typeface="Calibri"/>
              </a:rPr>
              <a:t>Sim</a:t>
            </a:r>
            <a:endParaRPr b="0" lang="pt-BR" sz="1020" strike="noStrike" u="none">
              <a:solidFill>
                <a:srgbClr val="000000"/>
              </a:solidFill>
              <a:effectLst/>
              <a:uFillTx/>
              <a:latin typeface="Arial"/>
            </a:endParaRPr>
          </a:p>
        </p:txBody>
      </p:sp>
      <p:sp>
        <p:nvSpPr>
          <p:cNvPr id="254" name="Google Shape;388;p16"/>
          <p:cNvSpPr/>
          <p:nvPr/>
        </p:nvSpPr>
        <p:spPr>
          <a:xfrm>
            <a:off x="5476680" y="4603680"/>
            <a:ext cx="668520" cy="287640"/>
          </a:xfrm>
          <a:prstGeom prst="rect">
            <a:avLst/>
          </a:prstGeom>
          <a:solidFill>
            <a:schemeClr val="accent2"/>
          </a:solidFill>
          <a:ln w="0">
            <a:noFill/>
          </a:ln>
        </p:spPr>
        <p:style>
          <a:lnRef idx="0"/>
          <a:fillRef idx="0"/>
          <a:effectRef idx="0"/>
          <a:fontRef idx="minor"/>
        </p:style>
        <p:txBody>
          <a:bodyPr lIns="77760" rIns="77760" tIns="77760" bIns="77760" anchor="ctr">
            <a:noAutofit/>
          </a:bodyPr>
          <a:p>
            <a:pPr algn="ctr">
              <a:lnSpc>
                <a:spcPct val="100000"/>
              </a:lnSpc>
              <a:tabLst>
                <a:tab algn="l" pos="0"/>
              </a:tabLst>
            </a:pPr>
            <a:r>
              <a:rPr b="0" lang="en-US" sz="1020" strike="noStrike" u="none">
                <a:solidFill>
                  <a:srgbClr val="000000"/>
                </a:solidFill>
                <a:effectLst/>
                <a:uFillTx/>
                <a:latin typeface="Calibri"/>
                <a:ea typeface="Calibri"/>
              </a:rPr>
              <a:t>Não</a:t>
            </a:r>
            <a:endParaRPr b="0" lang="pt-BR" sz="1020" strike="noStrike" u="none">
              <a:solidFill>
                <a:srgbClr val="ffffff"/>
              </a:solidFill>
              <a:effectLst/>
              <a:uFillTx/>
              <a:latin typeface="Arial"/>
            </a:endParaRPr>
          </a:p>
        </p:txBody>
      </p:sp>
      <p:cxnSp>
        <p:nvCxnSpPr>
          <p:cNvPr id="255" name="Google Shape;389;p16"/>
          <p:cNvCxnSpPr>
            <a:stCxn id="253" idx="3"/>
            <a:endCxn id="254" idx="1"/>
          </p:cNvCxnSpPr>
          <p:nvPr/>
        </p:nvCxnSpPr>
        <p:spPr>
          <a:xfrm>
            <a:off x="5059440" y="4742640"/>
            <a:ext cx="417600" cy="5400"/>
          </a:xfrm>
          <a:prstGeom prst="straightConnector1">
            <a:avLst/>
          </a:prstGeom>
          <a:ln w="9525">
            <a:solidFill>
              <a:srgbClr val="1f497d"/>
            </a:solidFill>
            <a:round/>
          </a:ln>
        </p:spPr>
      </p:cxnSp>
      <p:cxnSp>
        <p:nvCxnSpPr>
          <p:cNvPr id="256" name="Google Shape;390;p16"/>
          <p:cNvCxnSpPr>
            <a:stCxn id="228" idx="2"/>
            <a:endCxn id="219" idx="0"/>
          </p:cNvCxnSpPr>
          <p:nvPr/>
        </p:nvCxnSpPr>
        <p:spPr>
          <a:xfrm flipH="1">
            <a:off x="1144080" y="4517640"/>
            <a:ext cx="190440" cy="233280"/>
          </a:xfrm>
          <a:prstGeom prst="straightConnector1">
            <a:avLst/>
          </a:prstGeom>
          <a:ln w="9525">
            <a:solidFill>
              <a:srgbClr val="1f497d"/>
            </a:solidFill>
            <a:round/>
            <a:tailEnd len="med" type="stealth" w="med"/>
          </a:ln>
        </p:spPr>
      </p:cxnSp>
      <p:cxnSp>
        <p:nvCxnSpPr>
          <p:cNvPr id="257" name="Google Shape;391;p16"/>
          <p:cNvCxnSpPr>
            <a:stCxn id="229" idx="0"/>
            <a:endCxn id="229" idx="0"/>
          </p:cNvCxnSpPr>
          <p:nvPr/>
        </p:nvCxnSpPr>
        <p:spPr>
          <a:xfrm>
            <a:off x="1143720" y="5187240"/>
            <a:ext cx="360" cy="360"/>
          </a:xfrm>
          <a:prstGeom prst="straightConnector1">
            <a:avLst/>
          </a:prstGeom>
          <a:ln w="9525">
            <a:solidFill>
              <a:srgbClr val="1f497d"/>
            </a:solidFill>
            <a:round/>
          </a:ln>
        </p:spPr>
      </p:cxnSp>
      <p:cxnSp>
        <p:nvCxnSpPr>
          <p:cNvPr id="258" name="Google Shape;392;p16"/>
          <p:cNvCxnSpPr>
            <a:stCxn id="236" idx="0"/>
            <a:endCxn id="237" idx="0"/>
          </p:cNvCxnSpPr>
          <p:nvPr/>
        </p:nvCxnSpPr>
        <p:spPr>
          <a:xfrm flipH="1" flipV="1" rot="5400000">
            <a:off x="2258640" y="4606200"/>
            <a:ext cx="16560" cy="2309400"/>
          </a:xfrm>
          <a:prstGeom prst="bentConnector3">
            <a:avLst>
              <a:gd name="adj1" fmla="val 100000"/>
            </a:avLst>
          </a:prstGeom>
          <a:ln w="9525">
            <a:solidFill>
              <a:srgbClr val="1f497d"/>
            </a:solidFill>
            <a:round/>
          </a:ln>
        </p:spPr>
      </p:cxnSp>
      <p:cxnSp>
        <p:nvCxnSpPr>
          <p:cNvPr id="259" name="Google Shape;393;p16"/>
          <p:cNvCxnSpPr>
            <a:stCxn id="237" idx="0"/>
            <a:endCxn id="238" idx="0"/>
          </p:cNvCxnSpPr>
          <p:nvPr/>
        </p:nvCxnSpPr>
        <p:spPr>
          <a:xfrm flipH="1" flipV="1" rot="5400000">
            <a:off x="4476960" y="4622400"/>
            <a:ext cx="74880" cy="2186280"/>
          </a:xfrm>
          <a:prstGeom prst="bentConnector3">
            <a:avLst>
              <a:gd name="adj1" fmla="val 100000"/>
            </a:avLst>
          </a:prstGeom>
          <a:ln w="9525">
            <a:solidFill>
              <a:srgbClr val="1f497d"/>
            </a:solidFill>
            <a:round/>
          </a:ln>
        </p:spPr>
      </p:cxnSp>
      <p:cxnSp>
        <p:nvCxnSpPr>
          <p:cNvPr id="260" name="Google Shape;394;p16"/>
          <p:cNvCxnSpPr>
            <a:stCxn id="236" idx="2"/>
            <a:endCxn id="240" idx="0"/>
          </p:cNvCxnSpPr>
          <p:nvPr/>
        </p:nvCxnSpPr>
        <p:spPr>
          <a:xfrm>
            <a:off x="1112400" y="6014520"/>
            <a:ext cx="360" cy="112680"/>
          </a:xfrm>
          <a:prstGeom prst="straightConnector1">
            <a:avLst/>
          </a:prstGeom>
          <a:ln w="9525">
            <a:solidFill>
              <a:srgbClr val="1f497d"/>
            </a:solidFill>
            <a:round/>
          </a:ln>
        </p:spPr>
      </p:cxnSp>
      <p:cxnSp>
        <p:nvCxnSpPr>
          <p:cNvPr id="261" name="Google Shape;395;p16"/>
          <p:cNvCxnSpPr>
            <a:stCxn id="237" idx="2"/>
            <a:endCxn id="239" idx="0"/>
          </p:cNvCxnSpPr>
          <p:nvPr/>
        </p:nvCxnSpPr>
        <p:spPr>
          <a:xfrm flipH="1">
            <a:off x="3415680" y="5998320"/>
            <a:ext cx="6120" cy="236880"/>
          </a:xfrm>
          <a:prstGeom prst="straightConnector1">
            <a:avLst/>
          </a:prstGeom>
          <a:ln w="9525">
            <a:solidFill>
              <a:srgbClr val="1f497d"/>
            </a:solidFill>
            <a:round/>
          </a:ln>
        </p:spPr>
      </p:cxnSp>
      <p:cxnSp>
        <p:nvCxnSpPr>
          <p:cNvPr id="262" name="Google Shape;396;p16"/>
          <p:cNvCxnSpPr>
            <a:stCxn id="241" idx="1"/>
            <a:endCxn id="240" idx="1"/>
          </p:cNvCxnSpPr>
          <p:nvPr/>
        </p:nvCxnSpPr>
        <p:spPr>
          <a:xfrm flipH="1" flipV="1" rot="5400000">
            <a:off x="295560" y="6377400"/>
            <a:ext cx="437400" cy="224640"/>
          </a:xfrm>
          <a:prstGeom prst="bentConnector3">
            <a:avLst>
              <a:gd name="adj1" fmla="val 0"/>
            </a:avLst>
          </a:prstGeom>
          <a:ln w="9525">
            <a:solidFill>
              <a:srgbClr val="1f497d"/>
            </a:solidFill>
            <a:round/>
            <a:tailEnd len="med" type="stealth" w="med"/>
          </a:ln>
        </p:spPr>
      </p:cxnSp>
      <p:cxnSp>
        <p:nvCxnSpPr>
          <p:cNvPr id="263" name="Google Shape;397;p16"/>
          <p:cNvCxnSpPr>
            <a:stCxn id="238" idx="2"/>
            <a:endCxn id="242" idx="0"/>
          </p:cNvCxnSpPr>
          <p:nvPr/>
        </p:nvCxnSpPr>
        <p:spPr>
          <a:xfrm>
            <a:off x="5607360" y="6001200"/>
            <a:ext cx="720" cy="109440"/>
          </a:xfrm>
          <a:prstGeom prst="straightConnector1">
            <a:avLst/>
          </a:prstGeom>
          <a:ln w="9525">
            <a:solidFill>
              <a:srgbClr val="1f497d"/>
            </a:solidFill>
            <a:round/>
          </a:ln>
        </p:spPr>
      </p:cxnSp>
      <p:sp>
        <p:nvSpPr>
          <p:cNvPr id="264" name="Google Shape;398;p16"/>
          <p:cNvSpPr/>
          <p:nvPr/>
        </p:nvSpPr>
        <p:spPr>
          <a:xfrm>
            <a:off x="4306680" y="6292800"/>
            <a:ext cx="463680" cy="217800"/>
          </a:xfrm>
          <a:prstGeom prst="rect">
            <a:avLst/>
          </a:prstGeom>
          <a:solidFill>
            <a:schemeClr val="accent2"/>
          </a:solidFill>
          <a:ln w="0">
            <a:noFill/>
          </a:ln>
        </p:spPr>
        <p:style>
          <a:lnRef idx="0"/>
          <a:fillRef idx="0"/>
          <a:effectRef idx="0"/>
          <a:fontRef idx="minor"/>
        </p:style>
        <p:txBody>
          <a:bodyPr lIns="77760" rIns="77760" tIns="77760" bIns="77760" anchor="ctr">
            <a:noAutofit/>
          </a:bodyPr>
          <a:p>
            <a:pPr algn="ctr">
              <a:lnSpc>
                <a:spcPct val="100000"/>
              </a:lnSpc>
              <a:tabLst>
                <a:tab algn="l" pos="0"/>
              </a:tabLst>
            </a:pPr>
            <a:r>
              <a:rPr b="0" lang="en-US" sz="1020" strike="noStrike" u="none">
                <a:solidFill>
                  <a:srgbClr val="000000"/>
                </a:solidFill>
                <a:effectLst/>
                <a:uFillTx/>
                <a:latin typeface="Calibri"/>
                <a:ea typeface="Calibri"/>
              </a:rPr>
              <a:t>Não</a:t>
            </a:r>
            <a:endParaRPr b="0" lang="pt-BR" sz="1020" strike="noStrike" u="none">
              <a:solidFill>
                <a:srgbClr val="ffffff"/>
              </a:solidFill>
              <a:effectLst/>
              <a:uFillTx/>
              <a:latin typeface="Arial"/>
            </a:endParaRPr>
          </a:p>
        </p:txBody>
      </p:sp>
      <p:cxnSp>
        <p:nvCxnSpPr>
          <p:cNvPr id="265" name="Google Shape;399;p16"/>
          <p:cNvCxnSpPr>
            <a:stCxn id="264" idx="3"/>
            <a:endCxn id="242" idx="1"/>
          </p:cNvCxnSpPr>
          <p:nvPr/>
        </p:nvCxnSpPr>
        <p:spPr>
          <a:xfrm flipV="1">
            <a:off x="4770360" y="6368040"/>
            <a:ext cx="240480" cy="34200"/>
          </a:xfrm>
          <a:prstGeom prst="straightConnector1">
            <a:avLst/>
          </a:prstGeom>
          <a:ln w="9525">
            <a:solidFill>
              <a:srgbClr val="1f497d"/>
            </a:solidFill>
            <a:round/>
          </a:ln>
        </p:spPr>
      </p:cxnSp>
      <p:cxnSp>
        <p:nvCxnSpPr>
          <p:cNvPr id="266" name="Google Shape;400;p16"/>
          <p:cNvCxnSpPr>
            <a:stCxn id="264" idx="1"/>
            <a:endCxn id="239" idx="3"/>
          </p:cNvCxnSpPr>
          <p:nvPr/>
        </p:nvCxnSpPr>
        <p:spPr>
          <a:xfrm flipH="1">
            <a:off x="4055040" y="6401880"/>
            <a:ext cx="252000" cy="111960"/>
          </a:xfrm>
          <a:prstGeom prst="straightConnector1">
            <a:avLst/>
          </a:prstGeom>
          <a:ln w="9525">
            <a:solidFill>
              <a:srgbClr val="1f497d"/>
            </a:solidFill>
            <a:round/>
            <a:tailEnd len="med" type="triangle" w="med"/>
          </a:ln>
        </p:spPr>
      </p:cxnSp>
      <p:cxnSp>
        <p:nvCxnSpPr>
          <p:cNvPr id="267" name="Google Shape;401;p16"/>
          <p:cNvCxnSpPr>
            <a:stCxn id="243" idx="0"/>
            <a:endCxn id="244" idx="0"/>
          </p:cNvCxnSpPr>
          <p:nvPr/>
        </p:nvCxnSpPr>
        <p:spPr>
          <a:xfrm flipH="1" rot="16200000">
            <a:off x="2342880" y="6173640"/>
            <a:ext cx="65160" cy="2080800"/>
          </a:xfrm>
          <a:prstGeom prst="bentConnector3">
            <a:avLst>
              <a:gd name="adj1" fmla="val 0"/>
            </a:avLst>
          </a:prstGeom>
          <a:ln w="9525">
            <a:solidFill>
              <a:srgbClr val="1f497d"/>
            </a:solidFill>
            <a:round/>
          </a:ln>
        </p:spPr>
      </p:cxnSp>
      <p:cxnSp>
        <p:nvCxnSpPr>
          <p:cNvPr id="268" name="Google Shape;402;p16"/>
          <p:cNvCxnSpPr>
            <a:stCxn id="244" idx="0"/>
            <a:endCxn id="245" idx="0"/>
          </p:cNvCxnSpPr>
          <p:nvPr/>
        </p:nvCxnSpPr>
        <p:spPr>
          <a:xfrm flipH="1" flipV="1" rot="5400000">
            <a:off x="4366800" y="6214680"/>
            <a:ext cx="80640" cy="1983240"/>
          </a:xfrm>
          <a:prstGeom prst="bentConnector3">
            <a:avLst>
              <a:gd name="adj1" fmla="val 100000"/>
            </a:avLst>
          </a:prstGeom>
          <a:ln w="9525">
            <a:solidFill>
              <a:srgbClr val="1f497d"/>
            </a:solidFill>
            <a:round/>
          </a:ln>
        </p:spPr>
      </p:cxnSp>
      <p:cxnSp>
        <p:nvCxnSpPr>
          <p:cNvPr id="269" name="Google Shape;403;p16"/>
          <p:cNvCxnSpPr>
            <a:stCxn id="239" idx="2"/>
            <a:endCxn id="244" idx="0"/>
          </p:cNvCxnSpPr>
          <p:nvPr/>
        </p:nvCxnSpPr>
        <p:spPr>
          <a:xfrm>
            <a:off x="3415680" y="6791760"/>
            <a:ext cx="360" cy="455040"/>
          </a:xfrm>
          <a:prstGeom prst="straightConnector1">
            <a:avLst/>
          </a:prstGeom>
          <a:ln w="9525">
            <a:solidFill>
              <a:srgbClr val="1f497d"/>
            </a:solidFill>
            <a:round/>
          </a:ln>
        </p:spPr>
      </p:cxnSp>
      <p:cxnSp>
        <p:nvCxnSpPr>
          <p:cNvPr id="270" name="Google Shape;404;p16"/>
          <p:cNvCxnSpPr>
            <a:stCxn id="233" idx="2"/>
          </p:cNvCxnSpPr>
          <p:nvPr/>
        </p:nvCxnSpPr>
        <p:spPr>
          <a:xfrm>
            <a:off x="4448880" y="5458320"/>
            <a:ext cx="360" cy="720"/>
          </a:xfrm>
          <a:prstGeom prst="straightConnector1">
            <a:avLst/>
          </a:prstGeom>
          <a:ln w="9525">
            <a:solidFill>
              <a:srgbClr val="1f497d"/>
            </a:solidFill>
            <a:round/>
          </a:ln>
        </p:spPr>
      </p:cxnSp>
      <p:cxnSp>
        <p:nvCxnSpPr>
          <p:cNvPr id="271" name="Google Shape;405;p16"/>
          <p:cNvCxnSpPr>
            <a:endCxn id="235" idx="2"/>
          </p:cNvCxnSpPr>
          <p:nvPr/>
        </p:nvCxnSpPr>
        <p:spPr>
          <a:xfrm flipV="1">
            <a:off x="2972520" y="5075280"/>
            <a:ext cx="720" cy="720"/>
          </a:xfrm>
          <a:prstGeom prst="straightConnector1">
            <a:avLst/>
          </a:prstGeom>
          <a:ln w="9525">
            <a:solidFill>
              <a:srgbClr val="1f497d"/>
            </a:solidFill>
            <a:round/>
          </a:ln>
        </p:spPr>
      </p:cxnSp>
      <p:sp>
        <p:nvSpPr>
          <p:cNvPr id="272" name="Google Shape;406;p16"/>
          <p:cNvSpPr/>
          <p:nvPr/>
        </p:nvSpPr>
        <p:spPr>
          <a:xfrm>
            <a:off x="2999880" y="7839360"/>
            <a:ext cx="971640" cy="245520"/>
          </a:xfrm>
          <a:prstGeom prst="rect">
            <a:avLst/>
          </a:prstGeom>
          <a:solidFill>
            <a:schemeClr val="accent5"/>
          </a:solidFill>
          <a:ln w="0">
            <a:noFill/>
          </a:ln>
        </p:spPr>
        <p:style>
          <a:lnRef idx="0"/>
          <a:fillRef idx="0"/>
          <a:effectRef idx="0"/>
          <a:fontRef idx="minor"/>
        </p:style>
        <p:txBody>
          <a:bodyPr lIns="77760" rIns="77760" tIns="77760" bIns="77760" anchor="ctr">
            <a:noAutofit/>
          </a:bodyPr>
          <a:p>
            <a:pPr algn="ctr">
              <a:lnSpc>
                <a:spcPct val="100000"/>
              </a:lnSpc>
              <a:tabLst>
                <a:tab algn="l" pos="0"/>
              </a:tabLst>
            </a:pPr>
            <a:r>
              <a:rPr b="0" lang="en-US" sz="1020" strike="noStrike" u="none">
                <a:solidFill>
                  <a:srgbClr val="000000"/>
                </a:solidFill>
                <a:effectLst/>
                <a:uFillTx/>
                <a:latin typeface="Calibri"/>
                <a:ea typeface="Calibri"/>
              </a:rPr>
              <a:t>Pré-Diabetes</a:t>
            </a:r>
            <a:endParaRPr b="0" lang="pt-BR" sz="1020" strike="noStrike" u="none">
              <a:solidFill>
                <a:srgbClr val="000000"/>
              </a:solidFill>
              <a:effectLst/>
              <a:uFillTx/>
              <a:latin typeface="Arial"/>
            </a:endParaRPr>
          </a:p>
        </p:txBody>
      </p:sp>
      <p:cxnSp>
        <p:nvCxnSpPr>
          <p:cNvPr id="273" name="Google Shape;407;p16"/>
          <p:cNvCxnSpPr>
            <a:stCxn id="233" idx="2"/>
            <a:endCxn id="233" idx="2"/>
          </p:cNvCxnSpPr>
          <p:nvPr/>
        </p:nvCxnSpPr>
        <p:spPr>
          <a:xfrm>
            <a:off x="4448880" y="5458320"/>
            <a:ext cx="360" cy="360"/>
          </a:xfrm>
          <a:prstGeom prst="straightConnector1">
            <a:avLst/>
          </a:prstGeom>
          <a:ln w="9525">
            <a:solidFill>
              <a:srgbClr val="1f497d"/>
            </a:solidFill>
            <a:round/>
          </a:ln>
        </p:spPr>
      </p:cxnSp>
      <p:sp>
        <p:nvSpPr>
          <p:cNvPr id="274" name="Google Shape;408;p16"/>
          <p:cNvSpPr/>
          <p:nvPr/>
        </p:nvSpPr>
        <p:spPr>
          <a:xfrm>
            <a:off x="4758840" y="7815960"/>
            <a:ext cx="1278720" cy="245520"/>
          </a:xfrm>
          <a:prstGeom prst="rect">
            <a:avLst/>
          </a:prstGeom>
          <a:solidFill>
            <a:schemeClr val="accent5"/>
          </a:solidFill>
          <a:ln w="0">
            <a:noFill/>
          </a:ln>
        </p:spPr>
        <p:style>
          <a:lnRef idx="0"/>
          <a:fillRef idx="0"/>
          <a:effectRef idx="0"/>
          <a:fontRef idx="minor"/>
        </p:style>
        <p:txBody>
          <a:bodyPr lIns="77760" rIns="77760" tIns="77760" bIns="77760" anchor="ctr">
            <a:noAutofit/>
          </a:bodyPr>
          <a:p>
            <a:pPr algn="ctr">
              <a:lnSpc>
                <a:spcPct val="100000"/>
              </a:lnSpc>
              <a:tabLst>
                <a:tab algn="l" pos="0"/>
              </a:tabLst>
            </a:pPr>
            <a:r>
              <a:rPr b="0" lang="en-US" sz="1020" strike="noStrike" u="none">
                <a:solidFill>
                  <a:srgbClr val="000000"/>
                </a:solidFill>
                <a:effectLst/>
                <a:uFillTx/>
                <a:latin typeface="Calibri"/>
                <a:ea typeface="Calibri"/>
              </a:rPr>
              <a:t>Diagnóstico de DM2</a:t>
            </a:r>
            <a:endParaRPr b="0" lang="pt-BR" sz="1020" strike="noStrike" u="none">
              <a:solidFill>
                <a:srgbClr val="000000"/>
              </a:solidFill>
              <a:effectLst/>
              <a:uFillTx/>
              <a:latin typeface="Arial"/>
            </a:endParaRPr>
          </a:p>
        </p:txBody>
      </p:sp>
      <p:cxnSp>
        <p:nvCxnSpPr>
          <p:cNvPr id="275" name="Google Shape;409;p16"/>
          <p:cNvCxnSpPr>
            <a:stCxn id="272" idx="0"/>
            <a:endCxn id="272" idx="0"/>
          </p:cNvCxnSpPr>
          <p:nvPr/>
        </p:nvCxnSpPr>
        <p:spPr>
          <a:xfrm>
            <a:off x="3485880" y="7839360"/>
            <a:ext cx="360" cy="360"/>
          </a:xfrm>
          <a:prstGeom prst="straightConnector1">
            <a:avLst/>
          </a:prstGeom>
          <a:ln w="9525">
            <a:solidFill>
              <a:srgbClr val="1f497d"/>
            </a:solidFill>
            <a:round/>
          </a:ln>
        </p:spPr>
      </p:cxnSp>
      <p:cxnSp>
        <p:nvCxnSpPr>
          <p:cNvPr id="276" name="Google Shape;410;p16"/>
          <p:cNvCxnSpPr>
            <a:stCxn id="245" idx="2"/>
            <a:endCxn id="274" idx="0"/>
          </p:cNvCxnSpPr>
          <p:nvPr/>
        </p:nvCxnSpPr>
        <p:spPr>
          <a:xfrm flipH="1">
            <a:off x="5398200" y="7669080"/>
            <a:ext cx="720" cy="147240"/>
          </a:xfrm>
          <a:prstGeom prst="straightConnector1">
            <a:avLst/>
          </a:prstGeom>
          <a:ln w="9525">
            <a:solidFill>
              <a:srgbClr val="1f497d"/>
            </a:solidFill>
            <a:round/>
          </a:ln>
        </p:spPr>
      </p:cxnSp>
      <p:cxnSp>
        <p:nvCxnSpPr>
          <p:cNvPr id="277" name="Google Shape;411;p16"/>
          <p:cNvCxnSpPr/>
          <p:nvPr/>
        </p:nvCxnSpPr>
        <p:spPr>
          <a:xfrm>
            <a:off x="3485880" y="7731360"/>
            <a:ext cx="360" cy="147600"/>
          </a:xfrm>
          <a:prstGeom prst="straightConnector1">
            <a:avLst/>
          </a:prstGeom>
          <a:ln w="9525">
            <a:solidFill>
              <a:srgbClr val="1f497d"/>
            </a:solidFill>
            <a:round/>
          </a:ln>
        </p:spPr>
      </p:cxnSp>
      <p:sp>
        <p:nvSpPr>
          <p:cNvPr id="278" name="Google Shape;412;p16"/>
          <p:cNvSpPr/>
          <p:nvPr/>
        </p:nvSpPr>
        <p:spPr>
          <a:xfrm>
            <a:off x="295560" y="3107520"/>
            <a:ext cx="5848920" cy="392040"/>
          </a:xfrm>
          <a:prstGeom prst="rect">
            <a:avLst/>
          </a:prstGeom>
          <a:noFill/>
          <a:ln w="0">
            <a:noFill/>
          </a:ln>
        </p:spPr>
        <p:style>
          <a:lnRef idx="0"/>
          <a:fillRef idx="0"/>
          <a:effectRef idx="0"/>
          <a:fontRef idx="minor"/>
        </p:style>
        <p:txBody>
          <a:bodyPr tIns="91440" bIns="91440" anchor="t">
            <a:spAutoFit/>
          </a:bodyPr>
          <a:p>
            <a:pPr>
              <a:lnSpc>
                <a:spcPct val="120000"/>
              </a:lnSpc>
              <a:tabLst>
                <a:tab algn="l" pos="0"/>
              </a:tabLst>
            </a:pPr>
            <a:r>
              <a:rPr b="0" lang="en-US" sz="1350" strike="noStrike" u="none">
                <a:solidFill>
                  <a:schemeClr val="dk1"/>
                </a:solidFill>
                <a:effectLst/>
                <a:uFillTx/>
                <a:latin typeface="Calibri"/>
                <a:ea typeface="Calibri"/>
              </a:rPr>
              <a:t>Figura 3 - Fluxo de rastreamento e diagnóstico para o DM2.</a:t>
            </a:r>
            <a:endParaRPr b="0" lang="pt-BR" sz="1350" strike="noStrike" u="none">
              <a:solidFill>
                <a:srgbClr val="000000"/>
              </a:solidFill>
              <a:effectLst/>
              <a:uFillTx/>
              <a:latin typeface="Arial"/>
            </a:endParaRPr>
          </a:p>
        </p:txBody>
      </p:sp>
      <p:cxnSp>
        <p:nvCxnSpPr>
          <p:cNvPr id="279" name="Google Shape;413;p16"/>
          <p:cNvCxnSpPr/>
          <p:nvPr/>
        </p:nvCxnSpPr>
        <p:spPr>
          <a:xfrm flipV="1">
            <a:off x="4835880" y="4399920"/>
            <a:ext cx="239760" cy="196200"/>
          </a:xfrm>
          <a:prstGeom prst="straightConnector1">
            <a:avLst/>
          </a:prstGeom>
          <a:ln w="9525">
            <a:solidFill>
              <a:srgbClr val="1f497d"/>
            </a:solidFill>
            <a:round/>
            <a:headEnd len="med" type="stealth" w="med"/>
          </a:ln>
        </p:spPr>
      </p:cxnSp>
      <p:cxnSp>
        <p:nvCxnSpPr>
          <p:cNvPr id="280" name="Google Shape;414;p16"/>
          <p:cNvCxnSpPr>
            <a:endCxn id="254" idx="0"/>
          </p:cNvCxnSpPr>
          <p:nvPr/>
        </p:nvCxnSpPr>
        <p:spPr>
          <a:xfrm>
            <a:off x="5598720" y="4412880"/>
            <a:ext cx="212760" cy="191160"/>
          </a:xfrm>
          <a:prstGeom prst="straightConnector1">
            <a:avLst/>
          </a:prstGeom>
          <a:ln w="9525">
            <a:solidFill>
              <a:srgbClr val="1f497d"/>
            </a:solidFill>
            <a:round/>
            <a:tailEnd len="med" type="stealth" w="med"/>
          </a:ln>
        </p:spPr>
      </p:cxnSp>
      <p:sp>
        <p:nvSpPr>
          <p:cNvPr id="281" name="Google Shape;415;p16"/>
          <p:cNvSpPr/>
          <p:nvPr/>
        </p:nvSpPr>
        <p:spPr>
          <a:xfrm>
            <a:off x="441360" y="8183520"/>
            <a:ext cx="5743440" cy="322920"/>
          </a:xfrm>
          <a:prstGeom prst="rect">
            <a:avLst/>
          </a:prstGeom>
          <a:noFill/>
          <a:ln w="0">
            <a:noFill/>
          </a:ln>
        </p:spPr>
        <p:style>
          <a:lnRef idx="0"/>
          <a:fillRef idx="0"/>
          <a:effectRef idx="0"/>
          <a:fontRef idx="minor"/>
        </p:style>
        <p:txBody>
          <a:bodyPr tIns="69120" bIns="69120" anchor="t">
            <a:spAutoFit/>
          </a:bodyPr>
          <a:p>
            <a:pPr>
              <a:lnSpc>
                <a:spcPct val="100000"/>
              </a:lnSpc>
              <a:tabLst>
                <a:tab algn="l" pos="0"/>
              </a:tabLst>
            </a:pPr>
            <a:r>
              <a:rPr b="0" lang="en-US" sz="900" strike="noStrike" u="none">
                <a:solidFill>
                  <a:schemeClr val="dk1"/>
                </a:solidFill>
                <a:effectLst/>
                <a:uFillTx/>
                <a:latin typeface="Calibri"/>
                <a:ea typeface="Calibri"/>
              </a:rPr>
              <a:t>Fonte: Adaptado de Sociedade Brasileira de Diabetes.</a:t>
            </a:r>
            <a:endParaRPr b="0" lang="pt-BR" sz="900" strike="noStrike" u="none">
              <a:solidFill>
                <a:srgbClr val="000000"/>
              </a:solidFill>
              <a:effectLst/>
              <a:uFillTx/>
              <a:latin typeface="Arial"/>
            </a:endParaRPr>
          </a:p>
        </p:txBody>
      </p:sp>
      <p:cxnSp>
        <p:nvCxnSpPr>
          <p:cNvPr id="282" name="Google Shape;416;p16"/>
          <p:cNvCxnSpPr>
            <a:stCxn id="230" idx="0"/>
            <a:endCxn id="227" idx="2"/>
          </p:cNvCxnSpPr>
          <p:nvPr/>
        </p:nvCxnSpPr>
        <p:spPr>
          <a:xfrm flipV="1">
            <a:off x="2908440" y="3944160"/>
            <a:ext cx="487080" cy="260640"/>
          </a:xfrm>
          <a:prstGeom prst="straightConnector1">
            <a:avLst/>
          </a:prstGeom>
          <a:ln w="9525">
            <a:solidFill>
              <a:srgbClr val="1f497d"/>
            </a:solidFill>
            <a:round/>
            <a:headEnd len="med" type="stealth" w="med"/>
          </a:ln>
        </p:spPr>
      </p:cxnSp>
      <p:cxnSp>
        <p:nvCxnSpPr>
          <p:cNvPr id="283" name="Google Shape;417;p16"/>
          <p:cNvCxnSpPr>
            <a:stCxn id="227" idx="2"/>
            <a:endCxn id="231" idx="0"/>
          </p:cNvCxnSpPr>
          <p:nvPr/>
        </p:nvCxnSpPr>
        <p:spPr>
          <a:xfrm>
            <a:off x="3395160" y="3944160"/>
            <a:ext cx="498960" cy="286560"/>
          </a:xfrm>
          <a:prstGeom prst="straightConnector1">
            <a:avLst/>
          </a:prstGeom>
          <a:ln w="9525">
            <a:solidFill>
              <a:srgbClr val="1f497d"/>
            </a:solidFill>
            <a:round/>
            <a:tailEnd len="med" type="stealth" w="med"/>
          </a:ln>
        </p:spPr>
      </p:cxnSp>
      <p:cxnSp>
        <p:nvCxnSpPr>
          <p:cNvPr id="284" name="Google Shape;418;p16"/>
          <p:cNvCxnSpPr>
            <a:stCxn id="254" idx="2"/>
            <a:endCxn id="234" idx="0"/>
          </p:cNvCxnSpPr>
          <p:nvPr/>
        </p:nvCxnSpPr>
        <p:spPr>
          <a:xfrm>
            <a:off x="5811120" y="4891320"/>
            <a:ext cx="1800" cy="219960"/>
          </a:xfrm>
          <a:prstGeom prst="straightConnector1">
            <a:avLst/>
          </a:prstGeom>
          <a:ln w="9525">
            <a:solidFill>
              <a:srgbClr val="1f497d"/>
            </a:solidFill>
            <a:round/>
            <a:tailEnd len="med" type="stealth" w="med"/>
          </a:ln>
        </p:spPr>
      </p:cxnSp>
      <p:cxnSp>
        <p:nvCxnSpPr>
          <p:cNvPr id="285" name="Google Shape;419;p16"/>
          <p:cNvCxnSpPr>
            <a:stCxn id="229" idx="0"/>
          </p:cNvCxnSpPr>
          <p:nvPr/>
        </p:nvCxnSpPr>
        <p:spPr>
          <a:xfrm flipV="1">
            <a:off x="1143720" y="5186880"/>
            <a:ext cx="720" cy="720"/>
          </a:xfrm>
          <a:prstGeom prst="straightConnector1">
            <a:avLst/>
          </a:prstGeom>
          <a:ln w="9525">
            <a:solidFill>
              <a:srgbClr val="1f497d"/>
            </a:solidFill>
            <a:round/>
          </a:ln>
        </p:spPr>
      </p:cxnSp>
      <p:cxnSp>
        <p:nvCxnSpPr>
          <p:cNvPr id="286" name="Google Shape;420;p16"/>
          <p:cNvCxnSpPr>
            <a:stCxn id="219" idx="2"/>
            <a:endCxn id="229" idx="0"/>
          </p:cNvCxnSpPr>
          <p:nvPr/>
        </p:nvCxnSpPr>
        <p:spPr>
          <a:xfrm flipH="1">
            <a:off x="1143720" y="4986360"/>
            <a:ext cx="720" cy="201240"/>
          </a:xfrm>
          <a:prstGeom prst="straightConnector1">
            <a:avLst/>
          </a:prstGeom>
          <a:ln w="9525">
            <a:solidFill>
              <a:srgbClr val="1f497d"/>
            </a:solidFill>
            <a:round/>
            <a:tailEnd len="med" type="stealth" w="med"/>
          </a:ln>
        </p:spPr>
      </p:cxnSp>
      <p:sp>
        <p:nvSpPr>
          <p:cNvPr id="287" name="Google Shape;421;p16"/>
          <p:cNvSpPr/>
          <p:nvPr/>
        </p:nvSpPr>
        <p:spPr>
          <a:xfrm>
            <a:off x="6049440" y="6680520"/>
            <a:ext cx="644040" cy="322920"/>
          </a:xfrm>
          <a:prstGeom prst="rect">
            <a:avLst/>
          </a:prstGeom>
          <a:solidFill>
            <a:srgbClr val="99e17a"/>
          </a:solidFill>
          <a:ln w="0">
            <a:noFill/>
          </a:ln>
        </p:spPr>
        <p:style>
          <a:lnRef idx="0"/>
          <a:fillRef idx="0"/>
          <a:effectRef idx="0"/>
          <a:fontRef idx="minor"/>
        </p:style>
        <p:txBody>
          <a:bodyPr lIns="77760" rIns="77760" tIns="77760" bIns="77760" anchor="ctr">
            <a:noAutofit/>
          </a:bodyPr>
          <a:p>
            <a:pPr algn="ctr">
              <a:lnSpc>
                <a:spcPct val="100000"/>
              </a:lnSpc>
              <a:tabLst>
                <a:tab algn="l" pos="0"/>
              </a:tabLst>
            </a:pPr>
            <a:r>
              <a:rPr b="0" lang="en-US" sz="1020" strike="noStrike" u="none">
                <a:solidFill>
                  <a:srgbClr val="000000"/>
                </a:solidFill>
                <a:effectLst/>
                <a:uFillTx/>
                <a:latin typeface="Calibri"/>
                <a:ea typeface="Calibri"/>
              </a:rPr>
              <a:t>Sim</a:t>
            </a:r>
            <a:endParaRPr b="0" lang="pt-BR" sz="1020" strike="noStrike" u="none">
              <a:solidFill>
                <a:srgbClr val="000000"/>
              </a:solidFill>
              <a:effectLst/>
              <a:uFillTx/>
              <a:latin typeface="Arial"/>
            </a:endParaRPr>
          </a:p>
        </p:txBody>
      </p:sp>
      <p:cxnSp>
        <p:nvCxnSpPr>
          <p:cNvPr id="288" name="Google Shape;422;p16"/>
          <p:cNvCxnSpPr>
            <a:stCxn id="245" idx="3"/>
            <a:endCxn id="287" idx="2"/>
          </p:cNvCxnSpPr>
          <p:nvPr/>
        </p:nvCxnSpPr>
        <p:spPr>
          <a:xfrm flipV="1">
            <a:off x="6204600" y="7003440"/>
            <a:ext cx="167400" cy="414720"/>
          </a:xfrm>
          <a:prstGeom prst="bentConnector2">
            <a:avLst/>
          </a:prstGeom>
          <a:ln w="9525">
            <a:solidFill>
              <a:srgbClr val="1f497d"/>
            </a:solidFill>
            <a:round/>
            <a:headEnd len="med" type="stealth" w="med"/>
          </a:ln>
        </p:spPr>
      </p:cxnSp>
      <p:cxnSp>
        <p:nvCxnSpPr>
          <p:cNvPr id="289" name="Google Shape;423;p16"/>
          <p:cNvCxnSpPr>
            <a:stCxn id="242" idx="3"/>
            <a:endCxn id="287" idx="0"/>
          </p:cNvCxnSpPr>
          <p:nvPr/>
        </p:nvCxnSpPr>
        <p:spPr>
          <a:xfrm>
            <a:off x="6204600" y="6368040"/>
            <a:ext cx="167400" cy="312840"/>
          </a:xfrm>
          <a:prstGeom prst="bentConnector2">
            <a:avLst/>
          </a:prstGeom>
          <a:ln w="9525">
            <a:solidFill>
              <a:srgbClr val="1f497d"/>
            </a:solidFill>
            <a:round/>
          </a:ln>
        </p:spPr>
      </p:cxnSp>
      <p:cxnSp>
        <p:nvCxnSpPr>
          <p:cNvPr id="290" name="Google Shape;424;p16"/>
          <p:cNvCxnSpPr>
            <a:stCxn id="235" idx="3"/>
            <a:endCxn id="233" idx="1"/>
          </p:cNvCxnSpPr>
          <p:nvPr/>
        </p:nvCxnSpPr>
        <p:spPr>
          <a:xfrm>
            <a:off x="3275640" y="4931640"/>
            <a:ext cx="388440" cy="353520"/>
          </a:xfrm>
          <a:prstGeom prst="bentConnector3">
            <a:avLst>
              <a:gd name="adj1" fmla="val 50000"/>
            </a:avLst>
          </a:prstGeom>
          <a:ln w="9525">
            <a:solidFill>
              <a:srgbClr val="1f497d"/>
            </a:solidFill>
            <a:round/>
            <a:tailEnd len="med" type="stealth" w="med"/>
          </a:ln>
        </p:spPr>
      </p:cxnSp>
      <p:cxnSp>
        <p:nvCxnSpPr>
          <p:cNvPr id="291" name="Google Shape;425;p16"/>
          <p:cNvCxnSpPr>
            <a:stCxn id="253" idx="2"/>
            <a:endCxn id="233" idx="0"/>
          </p:cNvCxnSpPr>
          <p:nvPr/>
        </p:nvCxnSpPr>
        <p:spPr>
          <a:xfrm rot="5400000">
            <a:off x="4489560" y="4862880"/>
            <a:ext cx="207360" cy="289080"/>
          </a:xfrm>
          <a:prstGeom prst="bentConnector3">
            <a:avLst>
              <a:gd name="adj1" fmla="val 50086"/>
            </a:avLst>
          </a:prstGeom>
          <a:ln w="9525">
            <a:solidFill>
              <a:srgbClr val="1f497d"/>
            </a:solidFill>
            <a:round/>
            <a:tailEnd len="med" type="stealth" w="med"/>
          </a:ln>
        </p:spPr>
      </p:cxnSp>
      <p:sp>
        <p:nvSpPr>
          <p:cNvPr id="292" name="Google Shape;426;p16"/>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1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93" name="Google Shape;435;p17"/>
          <p:cNvSpPr/>
          <p:nvPr/>
        </p:nvSpPr>
        <p:spPr>
          <a:xfrm>
            <a:off x="303120" y="1175400"/>
            <a:ext cx="6181920" cy="320004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0" lang="en-US" sz="1350" strike="noStrike" u="none">
                <a:solidFill>
                  <a:srgbClr val="000000"/>
                </a:solidFill>
                <a:effectLst/>
                <a:uFillTx/>
                <a:latin typeface="Calibri"/>
                <a:ea typeface="Calibri"/>
              </a:rPr>
              <a:t>Considerando o período gravídico-puerperal, é possível a ocorrência de hiperglicemia tanto em mulheres já sabidamente diagnosticadas como portadoras de DM previamente à gestação quanto em gestantes sem esse diagnóstico prévio. Portanto, a hiperglicemia pode ser categorizada e diferenciada dentre essas duas opções:</a:t>
            </a:r>
            <a:endParaRPr b="0" lang="pt-BR" sz="1350" strike="noStrike" u="none">
              <a:solidFill>
                <a:srgbClr val="000000"/>
              </a:solidFill>
              <a:effectLst/>
              <a:uFillTx/>
              <a:latin typeface="Arial"/>
            </a:endParaRPr>
          </a:p>
          <a:p>
            <a:pPr algn="just">
              <a:lnSpc>
                <a:spcPct val="120000"/>
              </a:lnSpc>
              <a:tabLst>
                <a:tab algn="l" pos="0"/>
              </a:tabLst>
            </a:pPr>
            <a:endParaRPr b="0" lang="pt-BR" sz="1350" strike="noStrike" u="none">
              <a:solidFill>
                <a:srgbClr val="000000"/>
              </a:solidFill>
              <a:effectLst/>
              <a:uFillTx/>
              <a:latin typeface="Arial"/>
            </a:endParaRPr>
          </a:p>
          <a:p>
            <a:pPr marL="457200" indent="-314280" algn="just">
              <a:lnSpc>
                <a:spcPct val="120000"/>
              </a:lnSpc>
              <a:buClr>
                <a:srgbClr val="000000"/>
              </a:buClr>
              <a:buFont typeface="Calibri"/>
              <a:buChar char="●"/>
              <a:tabLst>
                <a:tab algn="l" pos="0"/>
              </a:tabLst>
            </a:pPr>
            <a:r>
              <a:rPr b="0" i="1" lang="en-US" sz="1350" strike="noStrike" u="none">
                <a:solidFill>
                  <a:srgbClr val="000000"/>
                </a:solidFill>
                <a:effectLst/>
                <a:uFillTx/>
                <a:latin typeface="Calibri"/>
                <a:ea typeface="Calibri"/>
              </a:rPr>
              <a:t>Diabetes mellitus gestacional:</a:t>
            </a:r>
            <a:r>
              <a:rPr b="1" lang="en-US" sz="1350" strike="noStrike" u="none">
                <a:solidFill>
                  <a:srgbClr val="000000"/>
                </a:solidFill>
                <a:effectLst/>
                <a:uFillTx/>
                <a:latin typeface="Calibri"/>
                <a:ea typeface="Calibri"/>
              </a:rPr>
              <a:t> </a:t>
            </a:r>
            <a:r>
              <a:rPr b="0" lang="en-US" sz="1350" strike="noStrike" u="none">
                <a:solidFill>
                  <a:srgbClr val="000000"/>
                </a:solidFill>
                <a:effectLst/>
                <a:uFillTx/>
                <a:latin typeface="Calibri"/>
                <a:ea typeface="Calibri"/>
              </a:rPr>
              <a:t>mulher com hiperglicemia detectada pela primeira vez durante a gravidez, com níveis glicêmicos sanguíneos que não atingem os critérios diagnósticos para DM; </a:t>
            </a:r>
            <a:endParaRPr b="0" lang="pt-BR" sz="1350" strike="noStrike" u="none">
              <a:solidFill>
                <a:srgbClr val="000000"/>
              </a:solidFill>
              <a:effectLst/>
              <a:uFillTx/>
              <a:latin typeface="Arial"/>
            </a:endParaRPr>
          </a:p>
          <a:p>
            <a:pPr marL="457200" algn="just">
              <a:lnSpc>
                <a:spcPct val="120000"/>
              </a:lnSpc>
              <a:tabLst>
                <a:tab algn="l" pos="0"/>
              </a:tabLst>
            </a:pPr>
            <a:endParaRPr b="0" lang="pt-BR" sz="1350" strike="noStrike" u="none">
              <a:solidFill>
                <a:srgbClr val="000000"/>
              </a:solidFill>
              <a:effectLst/>
              <a:uFillTx/>
              <a:latin typeface="Arial"/>
            </a:endParaRPr>
          </a:p>
          <a:p>
            <a:pPr marL="457200" indent="-314280" algn="just">
              <a:lnSpc>
                <a:spcPct val="120000"/>
              </a:lnSpc>
              <a:buClr>
                <a:srgbClr val="000000"/>
              </a:buClr>
              <a:buFont typeface="Calibri"/>
              <a:buChar char="●"/>
              <a:tabLst>
                <a:tab algn="l" pos="0"/>
              </a:tabLst>
            </a:pPr>
            <a:r>
              <a:rPr b="0" i="1" lang="en-US" sz="1350" strike="noStrike" u="none">
                <a:solidFill>
                  <a:srgbClr val="000000"/>
                </a:solidFill>
                <a:effectLst/>
                <a:uFillTx/>
                <a:latin typeface="Calibri"/>
                <a:ea typeface="Calibri"/>
              </a:rPr>
              <a:t>Diabetes mellitus diagnosticado na gestação (overt diabetes):</a:t>
            </a:r>
            <a:r>
              <a:rPr b="1" lang="en-US" sz="1350" strike="noStrike" u="none">
                <a:solidFill>
                  <a:srgbClr val="000000"/>
                </a:solidFill>
                <a:effectLst/>
                <a:uFillTx/>
                <a:latin typeface="Calibri"/>
                <a:ea typeface="Calibri"/>
              </a:rPr>
              <a:t> </a:t>
            </a:r>
            <a:r>
              <a:rPr b="0" lang="en-US" sz="1350" strike="noStrike" u="none">
                <a:solidFill>
                  <a:srgbClr val="000000"/>
                </a:solidFill>
                <a:effectLst/>
                <a:uFillTx/>
                <a:latin typeface="Calibri"/>
                <a:ea typeface="Calibri"/>
              </a:rPr>
              <a:t>mulher sem diagnóstico prévio de DM, com hiperglicemia detectada na gravidez e com níveis glicêmicos sanguíneos que atingem os critérios da Organização Mundial da Saúde para o DM em não gestantes.</a:t>
            </a:r>
            <a:endParaRPr b="0" lang="pt-BR" sz="1350" strike="noStrike" u="none">
              <a:solidFill>
                <a:srgbClr val="000000"/>
              </a:solidFill>
              <a:effectLst/>
              <a:uFillTx/>
              <a:latin typeface="Arial"/>
            </a:endParaRPr>
          </a:p>
        </p:txBody>
      </p:sp>
      <p:sp>
        <p:nvSpPr>
          <p:cNvPr id="294" name="Google Shape;436;p17"/>
          <p:cNvSpPr/>
          <p:nvPr/>
        </p:nvSpPr>
        <p:spPr>
          <a:xfrm>
            <a:off x="356040" y="703800"/>
            <a:ext cx="5439600" cy="27684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1" lang="en-US" sz="1800" strike="noStrike" u="none">
                <a:solidFill>
                  <a:srgbClr val="000000"/>
                </a:solidFill>
                <a:effectLst/>
                <a:uFillTx/>
                <a:latin typeface="Calibri"/>
                <a:ea typeface="Calibri"/>
              </a:rPr>
              <a:t>9. DIABETES MELLITUS E GESTAÇÃO</a:t>
            </a:r>
            <a:endParaRPr b="0" lang="pt-BR" sz="1800" strike="noStrike" u="none">
              <a:solidFill>
                <a:srgbClr val="000000"/>
              </a:solidFill>
              <a:effectLst/>
              <a:uFillTx/>
              <a:latin typeface="Arial"/>
            </a:endParaRPr>
          </a:p>
        </p:txBody>
      </p:sp>
      <p:sp>
        <p:nvSpPr>
          <p:cNvPr id="295" name="Google Shape;437;p17"/>
          <p:cNvSpPr/>
          <p:nvPr/>
        </p:nvSpPr>
        <p:spPr>
          <a:xfrm>
            <a:off x="2329560" y="237240"/>
            <a:ext cx="3626640" cy="40824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296" name="Google Shape;438;p17"/>
          <p:cNvCxnSpPr/>
          <p:nvPr/>
        </p:nvCxnSpPr>
        <p:spPr>
          <a:xfrm flipV="1">
            <a:off x="356040" y="421200"/>
            <a:ext cx="6182280" cy="19440"/>
          </a:xfrm>
          <a:prstGeom prst="straightConnector1">
            <a:avLst/>
          </a:prstGeom>
          <a:ln w="19050">
            <a:solidFill>
              <a:srgbClr val="000000"/>
            </a:solidFill>
            <a:round/>
          </a:ln>
        </p:spPr>
      </p:cxnSp>
      <p:sp>
        <p:nvSpPr>
          <p:cNvPr id="297" name="Google Shape;439;p17"/>
          <p:cNvSpPr/>
          <p:nvPr/>
        </p:nvSpPr>
        <p:spPr>
          <a:xfrm>
            <a:off x="356040" y="249840"/>
            <a:ext cx="4329000" cy="15372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p:txBody>
      </p:sp>
      <p:sp>
        <p:nvSpPr>
          <p:cNvPr id="298" name="PlaceHolder 1"/>
          <p:cNvSpPr>
            <a:spLocks noGrp="1"/>
          </p:cNvSpPr>
          <p:nvPr>
            <p:ph type="sldNum" idx="51"/>
          </p:nvPr>
        </p:nvSpPr>
        <p:spPr>
          <a:xfrm>
            <a:off x="4404600" y="14436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A162AF97-C4D1-4436-81CC-728758D4E1C7}"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graphicFrame>
        <p:nvGraphicFramePr>
          <p:cNvPr id="299" name="Google Shape;441;p17"/>
          <p:cNvGraphicFramePr/>
          <p:nvPr/>
        </p:nvGraphicFramePr>
        <p:xfrm>
          <a:off x="390960" y="5041800"/>
          <a:ext cx="6111720" cy="2648520"/>
        </p:xfrm>
        <a:graphic>
          <a:graphicData uri="http://schemas.openxmlformats.org/drawingml/2006/table">
            <a:tbl>
              <a:tblPr/>
              <a:tblGrid>
                <a:gridCol w="6112080"/>
              </a:tblGrid>
              <a:tr h="380880">
                <a:tc>
                  <a:txBody>
                    <a:bodyPr lIns="91080" rIns="91080" tIns="91080" bIns="91080" anchor="t">
                      <a:noAutofit/>
                    </a:bodyPr>
                    <a:p>
                      <a:pPr algn="just">
                        <a:lnSpc>
                          <a:spcPct val="120000"/>
                        </a:lnSpc>
                        <a:tabLst>
                          <a:tab algn="l" pos="0"/>
                        </a:tabLst>
                      </a:pPr>
                      <a:r>
                        <a:rPr b="0" lang="en-US" sz="1350" strike="noStrike" u="none">
                          <a:solidFill>
                            <a:schemeClr val="dk1"/>
                          </a:solidFill>
                          <a:effectLst/>
                          <a:uFillTx/>
                          <a:latin typeface="Calibri"/>
                          <a:ea typeface="Calibri"/>
                        </a:rPr>
                        <a:t>• Idade materna avançada;</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chemeClr val="dk1"/>
                          </a:solidFill>
                          <a:effectLst/>
                          <a:uFillTx/>
                          <a:latin typeface="Calibri"/>
                          <a:ea typeface="Calibri"/>
                        </a:rPr>
                        <a:t>• Sobrepeso, obesidade ou ganho excessivo de peso na gravidez atual;</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chemeClr val="dk1"/>
                          </a:solidFill>
                          <a:effectLst/>
                          <a:uFillTx/>
                          <a:latin typeface="Calibri"/>
                          <a:ea typeface="Calibri"/>
                        </a:rPr>
                        <a:t>• Deposição central excessiva de gordura corporal;</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chemeClr val="dk1"/>
                          </a:solidFill>
                          <a:effectLst/>
                          <a:uFillTx/>
                          <a:latin typeface="Calibri"/>
                          <a:ea typeface="Calibri"/>
                        </a:rPr>
                        <a:t>• História familiar de diabetes em parentes de primeiro grau;</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chemeClr val="dk1"/>
                          </a:solidFill>
                          <a:effectLst/>
                          <a:uFillTx/>
                          <a:latin typeface="Calibri"/>
                          <a:ea typeface="Calibri"/>
                        </a:rPr>
                        <a:t>• Crescimento fetal excessivo, polidrâmnio, hipertensão ou pré-eclâmpsia na gravidez atual;</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chemeClr val="dk1"/>
                          </a:solidFill>
                          <a:effectLst/>
                          <a:uFillTx/>
                          <a:latin typeface="Calibri"/>
                          <a:ea typeface="Calibri"/>
                        </a:rPr>
                        <a:t>• Antecedentes obstétricos de abortamentos de repetição, malformações, morte fetal ou neonatal, macrossomia ou DMG;</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chemeClr val="dk1"/>
                          </a:solidFill>
                          <a:effectLst/>
                          <a:uFillTx/>
                          <a:latin typeface="Calibri"/>
                          <a:ea typeface="Calibri"/>
                        </a:rPr>
                        <a:t>• Síndrome de ovários policísticos e outras patologias que levam ao hiperinsulinismo;</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chemeClr val="dk1"/>
                          </a:solidFill>
                          <a:effectLst/>
                          <a:uFillTx/>
                          <a:latin typeface="Calibri"/>
                          <a:ea typeface="Calibri"/>
                        </a:rPr>
                        <a:t>• Baixa estatura (inferior a 1,5 m).</a:t>
                      </a:r>
                      <a:endParaRPr b="0" lang="pt-BR" sz="1350" strike="noStrike" u="none">
                        <a:solidFill>
                          <a:srgbClr val="000000"/>
                        </a:solidFill>
                        <a:effectLst/>
                        <a:uFillTx/>
                        <a:latin typeface="Arial"/>
                      </a:endParaRPr>
                    </a:p>
                  </a:txBody>
                  <a:tcPr anchor="t" marL="91080" marR="91080" marT="91080" marB="9108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r>
            </a:tbl>
          </a:graphicData>
        </a:graphic>
      </p:graphicFrame>
      <p:sp>
        <p:nvSpPr>
          <p:cNvPr id="300" name="Google Shape;442;p17"/>
          <p:cNvSpPr/>
          <p:nvPr/>
        </p:nvSpPr>
        <p:spPr>
          <a:xfrm>
            <a:off x="356040" y="4619160"/>
            <a:ext cx="5285880" cy="384480"/>
          </a:xfrm>
          <a:prstGeom prst="rect">
            <a:avLst/>
          </a:prstGeom>
          <a:noFill/>
          <a:ln w="0">
            <a:noFill/>
          </a:ln>
        </p:spPr>
        <p:style>
          <a:lnRef idx="0"/>
          <a:fillRef idx="0"/>
          <a:effectRef idx="0"/>
          <a:fontRef idx="minor"/>
        </p:style>
        <p:txBody>
          <a:bodyPr tIns="91440" bIns="91440" anchor="t">
            <a:spAutoFit/>
          </a:bodyPr>
          <a:p>
            <a:pPr>
              <a:lnSpc>
                <a:spcPct val="100000"/>
              </a:lnSpc>
              <a:tabLst>
                <a:tab algn="l" pos="0"/>
              </a:tabLst>
            </a:pPr>
            <a:r>
              <a:rPr b="0" lang="en-US" sz="1300" strike="noStrike" u="none">
                <a:solidFill>
                  <a:schemeClr val="dk1"/>
                </a:solidFill>
                <a:effectLst/>
                <a:uFillTx/>
                <a:latin typeface="Calibri"/>
                <a:ea typeface="Calibri"/>
              </a:rPr>
              <a:t>Quadro 3 - Fatores de risco para a hiperglicemia na gestação:</a:t>
            </a:r>
            <a:endParaRPr b="0" lang="pt-BR" sz="1300" strike="noStrike" u="none">
              <a:solidFill>
                <a:srgbClr val="000000"/>
              </a:solidFill>
              <a:effectLst/>
              <a:uFillTx/>
              <a:latin typeface="Arial"/>
            </a:endParaRPr>
          </a:p>
        </p:txBody>
      </p:sp>
      <p:sp>
        <p:nvSpPr>
          <p:cNvPr id="301" name="Google Shape;443;p17"/>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1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02" name="Google Shape;452;p18"/>
          <p:cNvSpPr/>
          <p:nvPr/>
        </p:nvSpPr>
        <p:spPr>
          <a:xfrm>
            <a:off x="2329560" y="237240"/>
            <a:ext cx="3627000" cy="36900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303" name="Google Shape;453;p18"/>
          <p:cNvCxnSpPr/>
          <p:nvPr/>
        </p:nvCxnSpPr>
        <p:spPr>
          <a:xfrm flipV="1">
            <a:off x="356040" y="421200"/>
            <a:ext cx="6182280" cy="19440"/>
          </a:xfrm>
          <a:prstGeom prst="straightConnector1">
            <a:avLst/>
          </a:prstGeom>
          <a:ln w="19050">
            <a:solidFill>
              <a:srgbClr val="000000"/>
            </a:solidFill>
            <a:round/>
          </a:ln>
        </p:spPr>
      </p:cxnSp>
      <p:sp>
        <p:nvSpPr>
          <p:cNvPr id="304" name="Google Shape;454;p18"/>
          <p:cNvSpPr/>
          <p:nvPr/>
        </p:nvSpPr>
        <p:spPr>
          <a:xfrm>
            <a:off x="356040" y="249840"/>
            <a:ext cx="4329000" cy="15372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p:txBody>
      </p:sp>
      <p:sp>
        <p:nvSpPr>
          <p:cNvPr id="305" name="PlaceHolder 1"/>
          <p:cNvSpPr>
            <a:spLocks noGrp="1"/>
          </p:cNvSpPr>
          <p:nvPr>
            <p:ph type="sldNum" idx="52"/>
          </p:nvPr>
        </p:nvSpPr>
        <p:spPr>
          <a:xfrm>
            <a:off x="4404600" y="14436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5A28ABEF-5551-4D7C-A1CB-D4EDC455AA3E}"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sp>
        <p:nvSpPr>
          <p:cNvPr id="306" name="Google Shape;456;p18"/>
          <p:cNvSpPr/>
          <p:nvPr/>
        </p:nvSpPr>
        <p:spPr>
          <a:xfrm>
            <a:off x="293400" y="645840"/>
            <a:ext cx="6244560" cy="1140120"/>
          </a:xfrm>
          <a:prstGeom prst="rect">
            <a:avLst/>
          </a:prstGeom>
          <a:noFill/>
          <a:ln w="0">
            <a:noFill/>
          </a:ln>
        </p:spPr>
        <p:style>
          <a:lnRef idx="0"/>
          <a:fillRef idx="0"/>
          <a:effectRef idx="0"/>
          <a:fontRef idx="minor"/>
        </p:style>
        <p:txBody>
          <a:bodyPr tIns="91440" bIns="91440" anchor="t">
            <a:spAutoFit/>
          </a:bodyPr>
          <a:p>
            <a:pPr algn="just">
              <a:lnSpc>
                <a:spcPct val="120000"/>
              </a:lnSpc>
              <a:tabLst>
                <a:tab algn="l" pos="0"/>
              </a:tabLst>
            </a:pPr>
            <a:r>
              <a:rPr b="0" lang="en-US" sz="1350" strike="noStrike" u="none">
                <a:solidFill>
                  <a:schemeClr val="dk1"/>
                </a:solidFill>
                <a:effectLst/>
                <a:uFillTx/>
                <a:latin typeface="Calibri"/>
                <a:ea typeface="Calibri"/>
              </a:rPr>
              <a:t>O rastreamento é indicado para todas as gestantes (Tabela 1), com o principal objetivo de detectar o diabetes preexistente. Os testes são: aferição de </a:t>
            </a:r>
            <a:r>
              <a:rPr b="0" i="1" lang="en-US" sz="1350" strike="noStrike" u="none">
                <a:solidFill>
                  <a:schemeClr val="dk1"/>
                </a:solidFill>
                <a:effectLst/>
                <a:uFillTx/>
                <a:latin typeface="Calibri"/>
                <a:ea typeface="Calibri"/>
              </a:rPr>
              <a:t>glicemia de jejum</a:t>
            </a:r>
            <a:r>
              <a:rPr b="0" lang="en-US" sz="1350" strike="noStrike" u="none">
                <a:solidFill>
                  <a:schemeClr val="dk1"/>
                </a:solidFill>
                <a:effectLst/>
                <a:uFillTx/>
                <a:latin typeface="Calibri"/>
                <a:ea typeface="Calibri"/>
              </a:rPr>
              <a:t>, preferencialmente até 20ª semana de gestação e TOTG entre 24ª-28ª semanas de gestação, as classificações são descritas na Tabela a seguir:</a:t>
            </a:r>
            <a:endParaRPr b="0" lang="pt-BR" sz="1350" strike="noStrike" u="none">
              <a:solidFill>
                <a:srgbClr val="000000"/>
              </a:solidFill>
              <a:effectLst/>
              <a:uFillTx/>
              <a:latin typeface="Arial"/>
            </a:endParaRPr>
          </a:p>
        </p:txBody>
      </p:sp>
      <p:sp>
        <p:nvSpPr>
          <p:cNvPr id="307" name="Google Shape;457;p18"/>
          <p:cNvSpPr/>
          <p:nvPr/>
        </p:nvSpPr>
        <p:spPr>
          <a:xfrm>
            <a:off x="356040" y="1903680"/>
            <a:ext cx="5400360" cy="399960"/>
          </a:xfrm>
          <a:prstGeom prst="rect">
            <a:avLst/>
          </a:prstGeom>
          <a:noFill/>
          <a:ln w="0">
            <a:noFill/>
          </a:ln>
        </p:spPr>
        <p:style>
          <a:lnRef idx="0"/>
          <a:fillRef idx="0"/>
          <a:effectRef idx="0"/>
          <a:fontRef idx="minor"/>
        </p:style>
        <p:txBody>
          <a:bodyPr tIns="91440" bIns="91440" anchor="t">
            <a:spAutoFit/>
          </a:bodyPr>
          <a:p>
            <a:pPr>
              <a:lnSpc>
                <a:spcPct val="100000"/>
              </a:lnSpc>
              <a:tabLst>
                <a:tab algn="l" pos="0"/>
              </a:tabLst>
            </a:pPr>
            <a:r>
              <a:rPr b="0" lang="en-US" sz="1400" strike="noStrike" u="none">
                <a:solidFill>
                  <a:schemeClr val="dk1"/>
                </a:solidFill>
                <a:effectLst/>
                <a:uFillTx/>
                <a:latin typeface="Calibri"/>
                <a:ea typeface="Calibri"/>
              </a:rPr>
              <a:t>Tabela 1. Rastreamento e diagnóstico de Diabetes Gestacional</a:t>
            </a:r>
            <a:endParaRPr b="0" lang="pt-BR" sz="1400" strike="noStrike" u="none">
              <a:solidFill>
                <a:srgbClr val="000000"/>
              </a:solidFill>
              <a:effectLst/>
              <a:uFillTx/>
              <a:latin typeface="Arial"/>
            </a:endParaRPr>
          </a:p>
        </p:txBody>
      </p:sp>
      <p:graphicFrame>
        <p:nvGraphicFramePr>
          <p:cNvPr id="308" name="Google Shape;458;p18"/>
          <p:cNvGraphicFramePr/>
          <p:nvPr/>
        </p:nvGraphicFramePr>
        <p:xfrm>
          <a:off x="324720" y="2354760"/>
          <a:ext cx="6244560" cy="5601600"/>
        </p:xfrm>
        <a:graphic>
          <a:graphicData uri="http://schemas.openxmlformats.org/drawingml/2006/table">
            <a:tbl>
              <a:tblPr/>
              <a:tblGrid>
                <a:gridCol w="1208520"/>
                <a:gridCol w="1735920"/>
                <a:gridCol w="1523520"/>
                <a:gridCol w="1776600"/>
              </a:tblGrid>
              <a:tr h="354600">
                <a:tc>
                  <a:txBody>
                    <a:bodyPr tIns="91440" bIns="91440" anchor="ctr">
                      <a:noAutofit/>
                    </a:bodyPr>
                    <a:p>
                      <a:pPr algn="ctr">
                        <a:lnSpc>
                          <a:spcPct val="120000"/>
                        </a:lnSpc>
                        <a:tabLst>
                          <a:tab algn="l" pos="0"/>
                        </a:tabLst>
                      </a:pPr>
                      <a:r>
                        <a:rPr b="1" lang="en-US" sz="1300" strike="noStrike" u="none">
                          <a:solidFill>
                            <a:schemeClr val="dk1"/>
                          </a:solidFill>
                          <a:effectLst/>
                          <a:uFillTx/>
                          <a:latin typeface="Calibri"/>
                          <a:ea typeface="Calibri"/>
                        </a:rPr>
                        <a:t>EXAME</a:t>
                      </a:r>
                      <a:endParaRPr b="0" lang="pt-BR" sz="13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a:txBody>
                    <a:bodyPr tIns="91440" bIns="91440" anchor="ctr">
                      <a:noAutofit/>
                    </a:bodyPr>
                    <a:p>
                      <a:pPr algn="ctr">
                        <a:lnSpc>
                          <a:spcPct val="120000"/>
                        </a:lnSpc>
                        <a:tabLst>
                          <a:tab algn="l" pos="0"/>
                        </a:tabLst>
                      </a:pPr>
                      <a:r>
                        <a:rPr b="1" lang="en-US" sz="1300" strike="noStrike" u="none">
                          <a:solidFill>
                            <a:schemeClr val="dk1"/>
                          </a:solidFill>
                          <a:effectLst/>
                          <a:uFillTx/>
                          <a:latin typeface="Calibri"/>
                          <a:ea typeface="Calibri"/>
                        </a:rPr>
                        <a:t>PERÍODO</a:t>
                      </a:r>
                      <a:endParaRPr b="0" lang="pt-BR" sz="13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a:txBody>
                    <a:bodyPr tIns="91440" bIns="91440" anchor="ctr">
                      <a:noAutofit/>
                    </a:bodyPr>
                    <a:p>
                      <a:pPr algn="ctr">
                        <a:lnSpc>
                          <a:spcPct val="120000"/>
                        </a:lnSpc>
                        <a:tabLst>
                          <a:tab algn="l" pos="0"/>
                        </a:tabLst>
                      </a:pPr>
                      <a:r>
                        <a:rPr b="1" lang="en-US" sz="1300" strike="noStrike" u="none">
                          <a:solidFill>
                            <a:schemeClr val="dk1"/>
                          </a:solidFill>
                          <a:effectLst/>
                          <a:uFillTx/>
                          <a:latin typeface="Calibri"/>
                          <a:ea typeface="Calibri"/>
                        </a:rPr>
                        <a:t>INTERPRETAÇÃO</a:t>
                      </a:r>
                      <a:endParaRPr b="0" lang="pt-BR" sz="13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a:txBody>
                    <a:bodyPr tIns="91440" bIns="91440" anchor="ctr">
                      <a:noAutofit/>
                    </a:bodyPr>
                    <a:p>
                      <a:pPr algn="ctr">
                        <a:lnSpc>
                          <a:spcPct val="120000"/>
                        </a:lnSpc>
                        <a:tabLst>
                          <a:tab algn="l" pos="0"/>
                        </a:tabLst>
                      </a:pPr>
                      <a:r>
                        <a:rPr b="1" lang="en-US" sz="1300" strike="noStrike" u="none">
                          <a:solidFill>
                            <a:schemeClr val="dk1"/>
                          </a:solidFill>
                          <a:effectLst/>
                          <a:uFillTx/>
                          <a:latin typeface="Calibri"/>
                          <a:ea typeface="Calibri"/>
                        </a:rPr>
                        <a:t>O QUE FAZER?</a:t>
                      </a:r>
                      <a:endParaRPr b="0" lang="pt-BR" sz="13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r>
              <a:tr h="4097520">
                <a:tc>
                  <a:txBody>
                    <a:bodyPr tIns="91440" bIns="91440" anchor="ctr">
                      <a:noAutofit/>
                    </a:bodyPr>
                    <a:p>
                      <a:pPr algn="ctr">
                        <a:lnSpc>
                          <a:spcPct val="120000"/>
                        </a:lnSpc>
                        <a:tabLst>
                          <a:tab algn="l" pos="0"/>
                        </a:tabLst>
                      </a:pPr>
                      <a:r>
                        <a:rPr b="1" lang="en-US" sz="1300" strike="noStrike" u="none">
                          <a:solidFill>
                            <a:srgbClr val="000000"/>
                          </a:solidFill>
                          <a:effectLst/>
                          <a:uFillTx/>
                          <a:latin typeface="Calibri"/>
                          <a:ea typeface="Calibri"/>
                        </a:rPr>
                        <a:t>Glicemia de jejum</a:t>
                      </a:r>
                      <a:endParaRPr b="0" lang="pt-BR" sz="13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fffff"/>
                    </a:solidFill>
                  </a:tcPr>
                </a:tc>
                <a:tc>
                  <a:txBody>
                    <a:bodyPr tIns="91440" bIns="91440" anchor="ctr">
                      <a:noAutofit/>
                    </a:bodyPr>
                    <a:p>
                      <a:pPr algn="ctr">
                        <a:lnSpc>
                          <a:spcPct val="120000"/>
                        </a:lnSpc>
                        <a:tabLst>
                          <a:tab algn="l" pos="0"/>
                        </a:tabLst>
                      </a:pPr>
                      <a:r>
                        <a:rPr b="0" lang="en-US" sz="1300" strike="noStrike" u="none">
                          <a:solidFill>
                            <a:srgbClr val="000000"/>
                          </a:solidFill>
                          <a:effectLst/>
                          <a:uFillTx/>
                          <a:latin typeface="Calibri"/>
                          <a:ea typeface="Calibri"/>
                        </a:rPr>
                        <a:t>- 1ª consulta e depois da 24ª semana realiza glicemia de jejum </a:t>
                      </a:r>
                      <a:endParaRPr b="0" lang="pt-BR" sz="1300" strike="noStrike" u="none">
                        <a:solidFill>
                          <a:srgbClr val="000000"/>
                        </a:solidFill>
                        <a:effectLst/>
                        <a:uFillTx/>
                        <a:latin typeface="Arial"/>
                      </a:endParaRPr>
                    </a:p>
                    <a:p>
                      <a:pPr algn="ctr">
                        <a:lnSpc>
                          <a:spcPct val="120000"/>
                        </a:lnSpc>
                        <a:tabLst>
                          <a:tab algn="l" pos="0"/>
                        </a:tabLst>
                      </a:pPr>
                      <a:r>
                        <a:rPr b="0" lang="en-US" sz="1300" strike="noStrike" u="none">
                          <a:solidFill>
                            <a:srgbClr val="000000"/>
                          </a:solidFill>
                          <a:effectLst/>
                          <a:uFillTx/>
                          <a:latin typeface="Calibri"/>
                          <a:ea typeface="Calibri"/>
                        </a:rPr>
                        <a:t>- Se a 1° consulta for a partir das 24 semanas realizar TOTG 75g imediatamente.</a:t>
                      </a:r>
                      <a:endParaRPr b="0" lang="pt-BR" sz="13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fffff"/>
                    </a:solidFill>
                  </a:tcPr>
                </a:tc>
                <a:tc>
                  <a:txBody>
                    <a:bodyPr tIns="91440" bIns="91440" anchor="ctr">
                      <a:noAutofit/>
                    </a:bodyPr>
                    <a:p>
                      <a:pPr algn="ctr">
                        <a:lnSpc>
                          <a:spcPct val="120000"/>
                        </a:lnSpc>
                        <a:tabLst>
                          <a:tab algn="l" pos="0"/>
                        </a:tabLst>
                      </a:pPr>
                      <a:r>
                        <a:rPr b="0" lang="en-US" sz="1300" strike="noStrike" u="none">
                          <a:solidFill>
                            <a:srgbClr val="000000"/>
                          </a:solidFill>
                          <a:effectLst/>
                          <a:uFillTx/>
                          <a:latin typeface="Calibri"/>
                          <a:ea typeface="Calibri"/>
                        </a:rPr>
                        <a:t>&lt; 92 mg/dL: Normal </a:t>
                      </a:r>
                      <a:endParaRPr b="0" lang="pt-BR" sz="1300" strike="noStrike" u="none">
                        <a:solidFill>
                          <a:srgbClr val="000000"/>
                        </a:solidFill>
                        <a:effectLst/>
                        <a:uFillTx/>
                        <a:latin typeface="Arial"/>
                      </a:endParaRPr>
                    </a:p>
                    <a:p>
                      <a:pPr algn="ctr">
                        <a:lnSpc>
                          <a:spcPct val="120000"/>
                        </a:lnSpc>
                        <a:tabLst>
                          <a:tab algn="l" pos="0"/>
                        </a:tabLst>
                      </a:pPr>
                      <a:r>
                        <a:rPr b="0" lang="en-US" sz="1300" strike="noStrike" u="none">
                          <a:solidFill>
                            <a:srgbClr val="000000"/>
                          </a:solidFill>
                          <a:effectLst/>
                          <a:uFillTx/>
                          <a:latin typeface="Calibri"/>
                          <a:ea typeface="Calibri"/>
                        </a:rPr>
                        <a:t> </a:t>
                      </a:r>
                      <a:r>
                        <a:rPr b="1" lang="en-US" sz="1300" strike="noStrike" u="none">
                          <a:solidFill>
                            <a:srgbClr val="000000"/>
                          </a:solidFill>
                          <a:effectLst/>
                          <a:uFillTx/>
                          <a:latin typeface="Calibri"/>
                          <a:ea typeface="Calibri"/>
                        </a:rPr>
                        <a:t>≥ 92 mg/dL e &lt; 126 mg/dL: Diabetes Mellitus gestacional </a:t>
                      </a:r>
                      <a:endParaRPr b="0" lang="pt-BR" sz="1300" strike="noStrike" u="none">
                        <a:solidFill>
                          <a:srgbClr val="000000"/>
                        </a:solidFill>
                        <a:effectLst/>
                        <a:uFillTx/>
                        <a:latin typeface="Arial"/>
                      </a:endParaRPr>
                    </a:p>
                    <a:p>
                      <a:pPr algn="ctr">
                        <a:lnSpc>
                          <a:spcPct val="120000"/>
                        </a:lnSpc>
                        <a:tabLst>
                          <a:tab algn="l" pos="0"/>
                        </a:tabLst>
                      </a:pPr>
                      <a:r>
                        <a:rPr b="0" lang="en-US" sz="1300" strike="noStrike" u="none">
                          <a:solidFill>
                            <a:srgbClr val="000000"/>
                          </a:solidFill>
                          <a:effectLst/>
                          <a:uFillTx/>
                          <a:latin typeface="Calibri"/>
                          <a:ea typeface="Calibri"/>
                        </a:rPr>
                        <a:t> ≥126 mg/dl – Diabetes Mellitus na gestação (prévia)</a:t>
                      </a:r>
                      <a:endParaRPr b="0" lang="pt-BR" sz="13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fffff"/>
                    </a:solidFill>
                  </a:tcPr>
                </a:tc>
                <a:tc>
                  <a:txBody>
                    <a:bodyPr tIns="91440" bIns="91440" anchor="ctr">
                      <a:noAutofit/>
                    </a:bodyPr>
                    <a:p>
                      <a:pPr algn="ctr">
                        <a:lnSpc>
                          <a:spcPct val="120000"/>
                        </a:lnSpc>
                        <a:tabLst>
                          <a:tab algn="l" pos="0"/>
                        </a:tabLst>
                      </a:pPr>
                      <a:r>
                        <a:rPr b="1" lang="en-US" sz="1300" strike="noStrike" u="sng">
                          <a:solidFill>
                            <a:srgbClr val="000000"/>
                          </a:solidFill>
                          <a:effectLst/>
                          <a:uFillTx/>
                          <a:latin typeface="Calibri"/>
                          <a:ea typeface="Calibri"/>
                        </a:rPr>
                        <a:t>Normal</a:t>
                      </a:r>
                      <a:r>
                        <a:rPr b="0" lang="en-US" sz="1300" strike="noStrike" u="none">
                          <a:solidFill>
                            <a:srgbClr val="000000"/>
                          </a:solidFill>
                          <a:effectLst/>
                          <a:uFillTx/>
                          <a:latin typeface="Calibri"/>
                          <a:ea typeface="Calibri"/>
                        </a:rPr>
                        <a:t>: Orientar medidas de prevenção primária (alimentação e atividade física regular).</a:t>
                      </a:r>
                      <a:endParaRPr b="0" lang="pt-BR" sz="1300" strike="noStrike" u="none">
                        <a:solidFill>
                          <a:srgbClr val="000000"/>
                        </a:solidFill>
                        <a:effectLst/>
                        <a:uFillTx/>
                        <a:latin typeface="Arial"/>
                      </a:endParaRPr>
                    </a:p>
                    <a:p>
                      <a:pPr algn="ctr">
                        <a:lnSpc>
                          <a:spcPct val="120000"/>
                        </a:lnSpc>
                        <a:tabLst>
                          <a:tab algn="l" pos="0"/>
                        </a:tabLst>
                      </a:pPr>
                      <a:r>
                        <a:rPr b="0" lang="en-US" sz="1300" strike="noStrike" u="none">
                          <a:solidFill>
                            <a:srgbClr val="000000"/>
                          </a:solidFill>
                          <a:effectLst/>
                          <a:uFillTx/>
                          <a:latin typeface="Calibri"/>
                          <a:ea typeface="Calibri"/>
                        </a:rPr>
                        <a:t>Realizar TOTG 75g entre 24 e 28 semanas. </a:t>
                      </a:r>
                      <a:endParaRPr b="0" lang="pt-BR" sz="1300" strike="noStrike" u="none">
                        <a:solidFill>
                          <a:srgbClr val="000000"/>
                        </a:solidFill>
                        <a:effectLst/>
                        <a:uFillTx/>
                        <a:latin typeface="Arial"/>
                      </a:endParaRPr>
                    </a:p>
                    <a:p>
                      <a:pPr algn="ctr">
                        <a:lnSpc>
                          <a:spcPct val="120000"/>
                        </a:lnSpc>
                        <a:tabLst>
                          <a:tab algn="l" pos="0"/>
                        </a:tabLst>
                      </a:pPr>
                      <a:r>
                        <a:rPr b="1" lang="en-US" sz="1300" strike="noStrike" u="sng">
                          <a:solidFill>
                            <a:srgbClr val="000000"/>
                          </a:solidFill>
                          <a:effectLst/>
                          <a:uFillTx/>
                          <a:latin typeface="Calibri"/>
                          <a:ea typeface="Calibri"/>
                        </a:rPr>
                        <a:t>Diabetes Mellitus prévio </a:t>
                      </a:r>
                      <a:r>
                        <a:rPr b="0" lang="en-US" sz="1300" strike="noStrike" u="none">
                          <a:solidFill>
                            <a:srgbClr val="000000"/>
                          </a:solidFill>
                          <a:effectLst/>
                          <a:uFillTx/>
                          <a:latin typeface="Calibri"/>
                          <a:ea typeface="Calibri"/>
                        </a:rPr>
                        <a:t>encaminhar para o PN Alto Risco </a:t>
                      </a:r>
                      <a:endParaRPr b="0" lang="pt-BR" sz="1300" strike="noStrike" u="none">
                        <a:solidFill>
                          <a:srgbClr val="000000"/>
                        </a:solidFill>
                        <a:effectLst/>
                        <a:uFillTx/>
                        <a:latin typeface="Arial"/>
                      </a:endParaRPr>
                    </a:p>
                    <a:p>
                      <a:pPr algn="ctr">
                        <a:lnSpc>
                          <a:spcPct val="120000"/>
                        </a:lnSpc>
                        <a:tabLst>
                          <a:tab algn="l" pos="0"/>
                        </a:tabLst>
                      </a:pPr>
                      <a:r>
                        <a:rPr b="1" lang="en-US" sz="1300" strike="noStrike" u="sng">
                          <a:solidFill>
                            <a:srgbClr val="000000"/>
                          </a:solidFill>
                          <a:effectLst/>
                          <a:uFillTx/>
                          <a:latin typeface="Calibri"/>
                          <a:ea typeface="Calibri"/>
                        </a:rPr>
                        <a:t>Diabetes Mellitus Gestacional</a:t>
                      </a:r>
                      <a:r>
                        <a:rPr b="0" lang="en-US" sz="1300" strike="noStrike" u="none">
                          <a:solidFill>
                            <a:srgbClr val="000000"/>
                          </a:solidFill>
                          <a:effectLst/>
                          <a:uFillTx/>
                          <a:latin typeface="Calibri"/>
                          <a:ea typeface="Calibri"/>
                        </a:rPr>
                        <a:t>: o controle glicêmico deve ser realizado diariamente em jejum, antes de 2h após as principais refeições; Os controles pós refeição podem ser realizados 1 ou 2h após o início da refeição, com alvos diferentes conforme o tempo.</a:t>
                      </a:r>
                      <a:endParaRPr b="0" lang="pt-BR" sz="13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fffff"/>
                    </a:solidFill>
                  </a:tcPr>
                </a:tc>
              </a:tr>
            </a:tbl>
          </a:graphicData>
        </a:graphic>
      </p:graphicFrame>
      <p:sp>
        <p:nvSpPr>
          <p:cNvPr id="309" name="Google Shape;459;p18"/>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1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graphicFrame>
        <p:nvGraphicFramePr>
          <p:cNvPr id="310" name="Google Shape;468;p19"/>
          <p:cNvGraphicFramePr/>
          <p:nvPr/>
        </p:nvGraphicFramePr>
        <p:xfrm>
          <a:off x="369360" y="662040"/>
          <a:ext cx="6181920" cy="4355280"/>
        </p:xfrm>
        <a:graphic>
          <a:graphicData uri="http://schemas.openxmlformats.org/drawingml/2006/table">
            <a:tbl>
              <a:tblPr/>
              <a:tblGrid>
                <a:gridCol w="1196280"/>
                <a:gridCol w="1718640"/>
                <a:gridCol w="1508040"/>
                <a:gridCol w="1758600"/>
              </a:tblGrid>
              <a:tr h="4062960">
                <a:tc>
                  <a:txBody>
                    <a:bodyPr tIns="91440" bIns="91440" anchor="ctr">
                      <a:noAutofit/>
                    </a:bodyPr>
                    <a:p>
                      <a:pPr algn="ctr">
                        <a:lnSpc>
                          <a:spcPct val="120000"/>
                        </a:lnSpc>
                        <a:tabLst>
                          <a:tab algn="l" pos="0"/>
                        </a:tabLst>
                      </a:pPr>
                      <a:r>
                        <a:rPr b="1" lang="en-US" sz="1300" strike="noStrike" u="none">
                          <a:solidFill>
                            <a:srgbClr val="000000"/>
                          </a:solidFill>
                          <a:effectLst/>
                          <a:uFillTx/>
                          <a:latin typeface="Calibri"/>
                          <a:ea typeface="Calibri"/>
                        </a:rPr>
                        <a:t>Teste Oral de Tolerância à Glicose (TOTG)</a:t>
                      </a:r>
                      <a:endParaRPr b="0" lang="pt-BR" sz="1300" strike="noStrike" u="none">
                        <a:solidFill>
                          <a:srgbClr val="000000"/>
                        </a:solidFill>
                        <a:effectLst/>
                        <a:uFillTx/>
                        <a:latin typeface="Arial"/>
                      </a:endParaRPr>
                    </a:p>
                    <a:p>
                      <a:pPr algn="ctr">
                        <a:lnSpc>
                          <a:spcPct val="152000"/>
                        </a:lnSpc>
                        <a:tabLst>
                          <a:tab algn="l" pos="0"/>
                        </a:tabLst>
                      </a:pPr>
                      <a:endParaRPr b="0" lang="pt-BR" sz="1300" strike="noStrike" u="none">
                        <a:solidFill>
                          <a:srgbClr val="000000"/>
                        </a:solidFill>
                        <a:effectLst/>
                        <a:uFillTx/>
                        <a:latin typeface="Arial"/>
                      </a:endParaRPr>
                    </a:p>
                    <a:p>
                      <a:pPr algn="ctr">
                        <a:lnSpc>
                          <a:spcPct val="120000"/>
                        </a:lnSpc>
                        <a:tabLst>
                          <a:tab algn="l" pos="0"/>
                        </a:tabLst>
                      </a:pPr>
                      <a:r>
                        <a:rPr b="0" lang="en-US" sz="1300" strike="noStrike" u="none">
                          <a:solidFill>
                            <a:srgbClr val="000000"/>
                          </a:solidFill>
                          <a:effectLst/>
                          <a:uFillTx/>
                          <a:latin typeface="Calibri"/>
                          <a:ea typeface="Calibri"/>
                        </a:rPr>
                        <a:t>Em jejum, 1 e 2 horas após sobrecarga de 75g de glicose </a:t>
                      </a:r>
                      <a:endParaRPr b="0" lang="pt-BR" sz="13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fffff"/>
                    </a:solidFill>
                  </a:tcPr>
                </a:tc>
                <a:tc>
                  <a:txBody>
                    <a:bodyPr tIns="91440" bIns="91440" anchor="ctr">
                      <a:noAutofit/>
                    </a:bodyPr>
                    <a:p>
                      <a:pPr algn="ctr">
                        <a:lnSpc>
                          <a:spcPct val="120000"/>
                        </a:lnSpc>
                        <a:tabLst>
                          <a:tab algn="l" pos="0"/>
                        </a:tabLst>
                      </a:pPr>
                      <a:r>
                        <a:rPr b="0" lang="en-US" sz="1300" strike="noStrike" u="none">
                          <a:solidFill>
                            <a:srgbClr val="000000"/>
                          </a:solidFill>
                          <a:effectLst/>
                          <a:uFillTx/>
                          <a:latin typeface="Calibri"/>
                          <a:ea typeface="Calibri"/>
                        </a:rPr>
                        <a:t>Entre 24 e 28 semanas </a:t>
                      </a:r>
                      <a:endParaRPr b="0" lang="pt-BR" sz="1300" strike="noStrike" u="none">
                        <a:solidFill>
                          <a:srgbClr val="000000"/>
                        </a:solidFill>
                        <a:effectLst/>
                        <a:uFillTx/>
                        <a:latin typeface="Arial"/>
                      </a:endParaRPr>
                    </a:p>
                    <a:p>
                      <a:pPr algn="ctr">
                        <a:lnSpc>
                          <a:spcPct val="152000"/>
                        </a:lnSpc>
                        <a:tabLst>
                          <a:tab algn="l" pos="0"/>
                        </a:tabLst>
                      </a:pPr>
                      <a:endParaRPr b="0" lang="pt-BR" sz="1300" strike="noStrike" u="none">
                        <a:solidFill>
                          <a:srgbClr val="000000"/>
                        </a:solidFill>
                        <a:effectLst/>
                        <a:uFillTx/>
                        <a:latin typeface="Arial"/>
                      </a:endParaRPr>
                    </a:p>
                    <a:p>
                      <a:pPr algn="ctr">
                        <a:lnSpc>
                          <a:spcPct val="120000"/>
                        </a:lnSpc>
                        <a:tabLst>
                          <a:tab algn="l" pos="0"/>
                        </a:tabLst>
                      </a:pPr>
                      <a:r>
                        <a:rPr b="0" lang="en-US" sz="1300" strike="noStrike" u="none">
                          <a:solidFill>
                            <a:srgbClr val="000000"/>
                          </a:solidFill>
                          <a:effectLst/>
                          <a:uFillTx/>
                          <a:latin typeface="Calibri"/>
                          <a:ea typeface="Calibri"/>
                        </a:rPr>
                        <a:t>Em locais onde os recursos não disponibilizam o TOTG 75g, para aquelas mulheres cujo primeiro exame era inferior a 92mg/dl, repetir a glicemia de jejum entre 24 e 28 semanas</a:t>
                      </a:r>
                      <a:endParaRPr b="0" lang="pt-BR" sz="13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fffff"/>
                    </a:solidFill>
                  </a:tcPr>
                </a:tc>
                <a:tc>
                  <a:txBody>
                    <a:bodyPr tIns="91440" bIns="91440" anchor="ctr">
                      <a:noAutofit/>
                    </a:bodyPr>
                    <a:p>
                      <a:pPr algn="ctr">
                        <a:lnSpc>
                          <a:spcPct val="120000"/>
                        </a:lnSpc>
                        <a:tabLst>
                          <a:tab algn="l" pos="0"/>
                        </a:tabLst>
                      </a:pPr>
                      <a:r>
                        <a:rPr b="1" lang="en-US" sz="1300" strike="noStrike" u="none">
                          <a:solidFill>
                            <a:srgbClr val="000000"/>
                          </a:solidFill>
                          <a:effectLst/>
                          <a:uFillTx/>
                          <a:latin typeface="Calibri"/>
                          <a:ea typeface="Calibri"/>
                        </a:rPr>
                        <a:t>Diagnóstico de DMG : </a:t>
                      </a:r>
                      <a:endParaRPr b="0" lang="pt-BR" sz="1300" strike="noStrike" u="none">
                        <a:solidFill>
                          <a:srgbClr val="000000"/>
                        </a:solidFill>
                        <a:effectLst/>
                        <a:uFillTx/>
                        <a:latin typeface="Arial"/>
                      </a:endParaRPr>
                    </a:p>
                    <a:p>
                      <a:pPr algn="ctr">
                        <a:lnSpc>
                          <a:spcPct val="152000"/>
                        </a:lnSpc>
                        <a:tabLst>
                          <a:tab algn="l" pos="0"/>
                        </a:tabLst>
                      </a:pPr>
                      <a:endParaRPr b="0" lang="pt-BR" sz="1300" strike="noStrike" u="none">
                        <a:solidFill>
                          <a:srgbClr val="000000"/>
                        </a:solidFill>
                        <a:effectLst/>
                        <a:uFillTx/>
                        <a:latin typeface="Arial"/>
                      </a:endParaRPr>
                    </a:p>
                    <a:p>
                      <a:pPr algn="ctr">
                        <a:lnSpc>
                          <a:spcPct val="120000"/>
                        </a:lnSpc>
                        <a:tabLst>
                          <a:tab algn="l" pos="0"/>
                        </a:tabLst>
                      </a:pPr>
                      <a:r>
                        <a:rPr b="0" lang="en-US" sz="1300" strike="noStrike" u="none">
                          <a:solidFill>
                            <a:srgbClr val="000000"/>
                          </a:solidFill>
                          <a:effectLst/>
                          <a:uFillTx/>
                          <a:latin typeface="Calibri"/>
                          <a:ea typeface="Calibri"/>
                        </a:rPr>
                        <a:t>Jejum ≥ 92 mg/dL e &lt; 126 mg/dL</a:t>
                      </a:r>
                      <a:endParaRPr b="0" lang="pt-BR" sz="1300" strike="noStrike" u="none">
                        <a:solidFill>
                          <a:srgbClr val="000000"/>
                        </a:solidFill>
                        <a:effectLst/>
                        <a:uFillTx/>
                        <a:latin typeface="Arial"/>
                      </a:endParaRPr>
                    </a:p>
                    <a:p>
                      <a:pPr algn="ctr">
                        <a:lnSpc>
                          <a:spcPct val="120000"/>
                        </a:lnSpc>
                        <a:tabLst>
                          <a:tab algn="l" pos="0"/>
                        </a:tabLst>
                      </a:pPr>
                      <a:r>
                        <a:rPr b="0" lang="en-US" sz="1300" strike="noStrike" u="none">
                          <a:solidFill>
                            <a:srgbClr val="000000"/>
                          </a:solidFill>
                          <a:effectLst/>
                          <a:uFillTx/>
                          <a:latin typeface="Calibri"/>
                          <a:ea typeface="Calibri"/>
                        </a:rPr>
                        <a:t> Após 1h ≥180mg/dl </a:t>
                      </a:r>
                      <a:endParaRPr b="0" lang="pt-BR" sz="1300" strike="noStrike" u="none">
                        <a:solidFill>
                          <a:srgbClr val="000000"/>
                        </a:solidFill>
                        <a:effectLst/>
                        <a:uFillTx/>
                        <a:latin typeface="Arial"/>
                      </a:endParaRPr>
                    </a:p>
                    <a:p>
                      <a:pPr algn="ctr">
                        <a:lnSpc>
                          <a:spcPct val="120000"/>
                        </a:lnSpc>
                        <a:tabLst>
                          <a:tab algn="l" pos="0"/>
                        </a:tabLst>
                      </a:pPr>
                      <a:r>
                        <a:rPr b="0" lang="en-US" sz="1300" strike="noStrike" u="none">
                          <a:solidFill>
                            <a:srgbClr val="000000"/>
                          </a:solidFill>
                          <a:effectLst/>
                          <a:uFillTx/>
                          <a:latin typeface="Calibri"/>
                          <a:ea typeface="Calibri"/>
                        </a:rPr>
                        <a:t> Após 2h: ≥ 153 mg/dL e &lt;199 mg/dl </a:t>
                      </a:r>
                      <a:endParaRPr b="0" lang="pt-BR" sz="1300" strike="noStrike" u="none">
                        <a:solidFill>
                          <a:srgbClr val="000000"/>
                        </a:solidFill>
                        <a:effectLst/>
                        <a:uFillTx/>
                        <a:latin typeface="Arial"/>
                      </a:endParaRPr>
                    </a:p>
                    <a:p>
                      <a:pPr algn="ctr">
                        <a:lnSpc>
                          <a:spcPct val="152000"/>
                        </a:lnSpc>
                        <a:tabLst>
                          <a:tab algn="l" pos="0"/>
                        </a:tabLst>
                      </a:pPr>
                      <a:endParaRPr b="0" lang="pt-BR" sz="1300" strike="noStrike" u="none">
                        <a:solidFill>
                          <a:srgbClr val="000000"/>
                        </a:solidFill>
                        <a:effectLst/>
                        <a:uFillTx/>
                        <a:latin typeface="Arial"/>
                      </a:endParaRPr>
                    </a:p>
                    <a:p>
                      <a:pPr algn="ctr">
                        <a:lnSpc>
                          <a:spcPct val="120000"/>
                        </a:lnSpc>
                        <a:tabLst>
                          <a:tab algn="l" pos="0"/>
                        </a:tabLst>
                      </a:pPr>
                      <a:r>
                        <a:rPr b="0" lang="en-US" sz="1300" strike="noStrike" u="none">
                          <a:solidFill>
                            <a:srgbClr val="000000"/>
                          </a:solidFill>
                          <a:effectLst/>
                          <a:uFillTx/>
                          <a:latin typeface="Calibri"/>
                          <a:ea typeface="Calibri"/>
                        </a:rPr>
                        <a:t>Diagnóstico de DM na gestação : </a:t>
                      </a:r>
                      <a:endParaRPr b="0" lang="pt-BR" sz="1300" strike="noStrike" u="none">
                        <a:solidFill>
                          <a:srgbClr val="000000"/>
                        </a:solidFill>
                        <a:effectLst/>
                        <a:uFillTx/>
                        <a:latin typeface="Arial"/>
                      </a:endParaRPr>
                    </a:p>
                    <a:p>
                      <a:pPr algn="ctr">
                        <a:lnSpc>
                          <a:spcPct val="120000"/>
                        </a:lnSpc>
                        <a:tabLst>
                          <a:tab algn="l" pos="0"/>
                        </a:tabLst>
                      </a:pPr>
                      <a:r>
                        <a:rPr b="0" lang="en-US" sz="1300" strike="noStrike" u="none">
                          <a:solidFill>
                            <a:srgbClr val="000000"/>
                          </a:solidFill>
                          <a:effectLst/>
                          <a:uFillTx/>
                          <a:latin typeface="Calibri"/>
                          <a:ea typeface="Calibri"/>
                        </a:rPr>
                        <a:t> Em jejum ≥ 126mg/dl </a:t>
                      </a:r>
                      <a:endParaRPr b="0" lang="pt-BR" sz="1300" strike="noStrike" u="none">
                        <a:solidFill>
                          <a:srgbClr val="000000"/>
                        </a:solidFill>
                        <a:effectLst/>
                        <a:uFillTx/>
                        <a:latin typeface="Arial"/>
                      </a:endParaRPr>
                    </a:p>
                    <a:p>
                      <a:pPr algn="ctr">
                        <a:lnSpc>
                          <a:spcPct val="120000"/>
                        </a:lnSpc>
                        <a:tabLst>
                          <a:tab algn="l" pos="0"/>
                        </a:tabLst>
                      </a:pPr>
                      <a:r>
                        <a:rPr b="0" lang="en-US" sz="1300" strike="noStrike" u="none">
                          <a:solidFill>
                            <a:srgbClr val="000000"/>
                          </a:solidFill>
                          <a:effectLst/>
                          <a:uFillTx/>
                          <a:latin typeface="Calibri"/>
                          <a:ea typeface="Calibri"/>
                        </a:rPr>
                        <a:t> Após 2 horas ≥ 200 mg/dl</a:t>
                      </a:r>
                      <a:endParaRPr b="0" lang="pt-BR" sz="13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fffff"/>
                    </a:solidFill>
                  </a:tcPr>
                </a:tc>
                <a:tc>
                  <a:txBody>
                    <a:bodyPr tIns="91440" bIns="91440" anchor="ctr">
                      <a:noAutofit/>
                    </a:bodyPr>
                    <a:p>
                      <a:pPr algn="ctr">
                        <a:lnSpc>
                          <a:spcPct val="120000"/>
                        </a:lnSpc>
                        <a:tabLst>
                          <a:tab algn="l" pos="0"/>
                        </a:tabLst>
                      </a:pPr>
                      <a:r>
                        <a:rPr b="0" lang="en-US" sz="1300" strike="noStrike" u="none">
                          <a:solidFill>
                            <a:srgbClr val="000000"/>
                          </a:solidFill>
                          <a:effectLst/>
                          <a:uFillTx/>
                          <a:latin typeface="Calibri"/>
                          <a:ea typeface="Calibri"/>
                        </a:rPr>
                        <a:t>No diagnóstico de DMG, orientar medidas de prevenção primária (dieta e atividade física) e referir ao alto risco as gestantes que não atingirem o controle glicêmico com medidas não farmacológicas .</a:t>
                      </a:r>
                      <a:endParaRPr b="0" lang="pt-BR" sz="1300" strike="noStrike" u="none">
                        <a:solidFill>
                          <a:srgbClr val="000000"/>
                        </a:solidFill>
                        <a:effectLst/>
                        <a:uFillTx/>
                        <a:latin typeface="Arial"/>
                      </a:endParaRPr>
                    </a:p>
                    <a:p>
                      <a:pPr algn="ctr">
                        <a:lnSpc>
                          <a:spcPct val="152000"/>
                        </a:lnSpc>
                        <a:tabLst>
                          <a:tab algn="l" pos="0"/>
                        </a:tabLst>
                      </a:pPr>
                      <a:endParaRPr b="0" lang="pt-BR" sz="1300" strike="noStrike" u="none">
                        <a:solidFill>
                          <a:srgbClr val="000000"/>
                        </a:solidFill>
                        <a:effectLst/>
                        <a:uFillTx/>
                        <a:latin typeface="Arial"/>
                      </a:endParaRPr>
                    </a:p>
                    <a:p>
                      <a:pPr algn="ctr">
                        <a:lnSpc>
                          <a:spcPct val="120000"/>
                        </a:lnSpc>
                        <a:tabLst>
                          <a:tab algn="l" pos="0"/>
                        </a:tabLst>
                      </a:pPr>
                      <a:r>
                        <a:rPr b="0" i="1" lang="en-US" sz="1300" strike="noStrike" u="none">
                          <a:solidFill>
                            <a:srgbClr val="000000"/>
                          </a:solidFill>
                          <a:effectLst/>
                          <a:uFillTx/>
                          <a:latin typeface="Calibri"/>
                          <a:ea typeface="Calibri"/>
                        </a:rPr>
                        <a:t>Manter acompanhamento na APS.</a:t>
                      </a:r>
                      <a:endParaRPr b="0" lang="pt-BR" sz="13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fffff"/>
                    </a:solidFill>
                  </a:tcPr>
                </a:tc>
              </a:tr>
            </a:tbl>
          </a:graphicData>
        </a:graphic>
      </p:graphicFrame>
      <p:sp>
        <p:nvSpPr>
          <p:cNvPr id="311" name="Google Shape;469;p19"/>
          <p:cNvSpPr/>
          <p:nvPr/>
        </p:nvSpPr>
        <p:spPr>
          <a:xfrm>
            <a:off x="306720" y="4976280"/>
            <a:ext cx="6244560" cy="153720"/>
          </a:xfrm>
          <a:prstGeom prst="rect">
            <a:avLst/>
          </a:prstGeom>
          <a:noFill/>
          <a:ln w="0">
            <a:noFill/>
          </a:ln>
        </p:spPr>
        <p:style>
          <a:lnRef idx="0"/>
          <a:fillRef idx="0"/>
          <a:effectRef idx="0"/>
          <a:fontRef idx="minor"/>
        </p:style>
        <p:txBody>
          <a:bodyPr lIns="0" rIns="0" tIns="0" bIns="0" anchor="t">
            <a:spAutoFit/>
          </a:bodyPr>
          <a:p>
            <a:pPr algn="r">
              <a:lnSpc>
                <a:spcPct val="120000"/>
              </a:lnSpc>
              <a:tabLst>
                <a:tab algn="l" pos="0"/>
              </a:tabLst>
            </a:pPr>
            <a:r>
              <a:rPr b="0" lang="en-US" sz="1000" strike="noStrike" u="none">
                <a:solidFill>
                  <a:srgbClr val="000000"/>
                </a:solidFill>
                <a:effectLst/>
                <a:uFillTx/>
                <a:latin typeface="Calibri"/>
                <a:ea typeface="Calibri"/>
              </a:rPr>
              <a:t>Fonte: Nota Técnica 2 de Atenção ao Pré-Natal, SMS/Pelotas.  2023. </a:t>
            </a:r>
            <a:endParaRPr b="0" lang="pt-BR" sz="1000" strike="noStrike" u="none">
              <a:solidFill>
                <a:srgbClr val="000000"/>
              </a:solidFill>
              <a:effectLst/>
              <a:uFillTx/>
              <a:latin typeface="Arial"/>
            </a:endParaRPr>
          </a:p>
        </p:txBody>
      </p:sp>
      <p:sp>
        <p:nvSpPr>
          <p:cNvPr id="312" name="Google Shape;470;p19"/>
          <p:cNvSpPr/>
          <p:nvPr/>
        </p:nvSpPr>
        <p:spPr>
          <a:xfrm>
            <a:off x="2329560" y="237240"/>
            <a:ext cx="3626640" cy="40824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313" name="Google Shape;471;p19"/>
          <p:cNvCxnSpPr/>
          <p:nvPr/>
        </p:nvCxnSpPr>
        <p:spPr>
          <a:xfrm flipV="1">
            <a:off x="356040" y="421200"/>
            <a:ext cx="6182280" cy="19440"/>
          </a:xfrm>
          <a:prstGeom prst="straightConnector1">
            <a:avLst/>
          </a:prstGeom>
          <a:ln w="19050">
            <a:solidFill>
              <a:srgbClr val="000000"/>
            </a:solidFill>
            <a:round/>
          </a:ln>
        </p:spPr>
      </p:cxnSp>
      <p:sp>
        <p:nvSpPr>
          <p:cNvPr id="314" name="Google Shape;472;p19"/>
          <p:cNvSpPr/>
          <p:nvPr/>
        </p:nvSpPr>
        <p:spPr>
          <a:xfrm>
            <a:off x="356040" y="249840"/>
            <a:ext cx="4329000" cy="15372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p:txBody>
      </p:sp>
      <p:sp>
        <p:nvSpPr>
          <p:cNvPr id="315" name="PlaceHolder 1"/>
          <p:cNvSpPr>
            <a:spLocks noGrp="1"/>
          </p:cNvSpPr>
          <p:nvPr>
            <p:ph type="sldNum" idx="53"/>
          </p:nvPr>
        </p:nvSpPr>
        <p:spPr>
          <a:xfrm>
            <a:off x="4404600" y="14436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A33D38C6-7DA5-43D5-9E1F-9C64C7910223}"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sp>
        <p:nvSpPr>
          <p:cNvPr id="316" name="Google Shape;474;p19"/>
          <p:cNvSpPr/>
          <p:nvPr/>
        </p:nvSpPr>
        <p:spPr>
          <a:xfrm>
            <a:off x="369360" y="5043240"/>
            <a:ext cx="6181920" cy="3439800"/>
          </a:xfrm>
          <a:prstGeom prst="rect">
            <a:avLst/>
          </a:prstGeom>
          <a:noFill/>
          <a:ln w="0">
            <a:noFill/>
          </a:ln>
        </p:spPr>
        <p:style>
          <a:lnRef idx="0"/>
          <a:fillRef idx="0"/>
          <a:effectRef idx="0"/>
          <a:fontRef idx="minor"/>
        </p:style>
        <p:txBody>
          <a:bodyPr tIns="91440" bIns="91440" anchor="t">
            <a:spAutoFit/>
          </a:bodyPr>
          <a:p>
            <a:pPr>
              <a:lnSpc>
                <a:spcPct val="120000"/>
              </a:lnSpc>
              <a:tabLst>
                <a:tab algn="l" pos="0"/>
              </a:tabLst>
            </a:pPr>
            <a:r>
              <a:rPr b="1" lang="en-US" sz="1600" strike="noStrike" u="none">
                <a:solidFill>
                  <a:srgbClr val="000000"/>
                </a:solidFill>
                <a:effectLst/>
                <a:uFillTx/>
                <a:latin typeface="Calibri"/>
                <a:ea typeface="Calibri"/>
              </a:rPr>
              <a:t>9.1. Avaliação pós-parto</a:t>
            </a:r>
            <a:endParaRPr b="0" lang="pt-BR" sz="1600" strike="noStrike" u="none">
              <a:solidFill>
                <a:srgbClr val="000000"/>
              </a:solidFill>
              <a:effectLst/>
              <a:uFillTx/>
              <a:latin typeface="Arial"/>
            </a:endParaRPr>
          </a:p>
          <a:p>
            <a:pPr>
              <a:lnSpc>
                <a:spcPct val="120000"/>
              </a:lnSpc>
              <a:tabLst>
                <a:tab algn="l" pos="0"/>
              </a:tabLst>
            </a:pPr>
            <a:endParaRPr b="0" lang="pt-BR" sz="140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Ainda que a tolerância à glicose se normalize rapidamente após o parto na maioria das mulheres que desenvolveram DMG, há o risco de desenvolvimento de DM2 ou persistência da intolerância à glicose. </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chemeClr val="dk1"/>
                </a:solidFill>
                <a:effectLst/>
                <a:uFillTx/>
                <a:latin typeface="Calibri"/>
                <a:ea typeface="Calibri"/>
              </a:rPr>
              <a:t>São considerados fatores de risco para o desenvolvimento de DM do tipo 2 em mulheres com DMG prévio: </a:t>
            </a:r>
            <a:r>
              <a:rPr b="0" i="1" lang="en-US" sz="1350" strike="noStrike" u="none">
                <a:solidFill>
                  <a:schemeClr val="dk1"/>
                </a:solidFill>
                <a:effectLst/>
                <a:uFillTx/>
                <a:latin typeface="Calibri"/>
                <a:ea typeface="Calibri"/>
              </a:rPr>
              <a:t>Glicemia em jejum na gestação acima de 100 mg/dL; Etnia não branca; História familiar de diabetes tipo 2, principalmente materna; Ganho excessivo de peso durante ou após a gestação; Obesidade; Obesidade abdominal; Dieta hiperlipídica; Sedentarismo; Uso de insulina na gestação.</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chemeClr val="dk1"/>
                </a:solidFill>
                <a:effectLst/>
                <a:uFillTx/>
                <a:latin typeface="Calibri"/>
                <a:ea typeface="Calibri"/>
              </a:rPr>
              <a:t>A reclassificação deve ser feita, idealmente, </a:t>
            </a:r>
            <a:r>
              <a:rPr b="1" lang="en-US" sz="1350" strike="noStrike" u="none">
                <a:solidFill>
                  <a:schemeClr val="dk1"/>
                </a:solidFill>
                <a:effectLst/>
                <a:uFillTx/>
                <a:latin typeface="Calibri"/>
                <a:ea typeface="Calibri"/>
              </a:rPr>
              <a:t>seis semanas após o parto</a:t>
            </a:r>
            <a:r>
              <a:rPr b="0" lang="en-US" sz="1350" strike="noStrike" u="none">
                <a:solidFill>
                  <a:schemeClr val="dk1"/>
                </a:solidFill>
                <a:effectLst/>
                <a:uFillTx/>
                <a:latin typeface="Calibri"/>
                <a:ea typeface="Calibri"/>
              </a:rPr>
              <a:t> para todas as mulheres que tiveram DMG, utilizando-se os critérios padronizados para a população de não gestantes.</a:t>
            </a:r>
            <a:endParaRPr b="0" lang="pt-BR" sz="1350" strike="noStrike" u="none">
              <a:solidFill>
                <a:srgbClr val="000000"/>
              </a:solidFill>
              <a:effectLst/>
              <a:uFillTx/>
              <a:latin typeface="Arial"/>
            </a:endParaRPr>
          </a:p>
        </p:txBody>
      </p:sp>
      <p:sp>
        <p:nvSpPr>
          <p:cNvPr id="317" name="Google Shape;475;p19"/>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1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18" name="Google Shape;484;p20"/>
          <p:cNvSpPr/>
          <p:nvPr/>
        </p:nvSpPr>
        <p:spPr>
          <a:xfrm>
            <a:off x="400320" y="509400"/>
            <a:ext cx="6027120" cy="27684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1" lang="en-US" sz="1800" strike="noStrike" u="none">
                <a:solidFill>
                  <a:srgbClr val="000000"/>
                </a:solidFill>
                <a:effectLst/>
                <a:uFillTx/>
                <a:latin typeface="Calibri"/>
                <a:ea typeface="Calibri"/>
              </a:rPr>
              <a:t>10. ESTRATIFICAÇÃO DO RISCO DO DIABÉTICO E MANEJO</a:t>
            </a:r>
            <a:endParaRPr b="0" lang="pt-BR" sz="1800" strike="noStrike" u="none">
              <a:solidFill>
                <a:srgbClr val="000000"/>
              </a:solidFill>
              <a:effectLst/>
              <a:uFillTx/>
              <a:latin typeface="Arial"/>
            </a:endParaRPr>
          </a:p>
        </p:txBody>
      </p:sp>
      <p:sp>
        <p:nvSpPr>
          <p:cNvPr id="319" name="Google Shape;485;p20"/>
          <p:cNvSpPr/>
          <p:nvPr/>
        </p:nvSpPr>
        <p:spPr>
          <a:xfrm>
            <a:off x="400320" y="802440"/>
            <a:ext cx="6027120" cy="70632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0" lang="en-US" sz="1350" strike="noStrike" u="none">
                <a:solidFill>
                  <a:srgbClr val="000000"/>
                </a:solidFill>
                <a:effectLst/>
                <a:uFillTx/>
                <a:latin typeface="Calibri"/>
                <a:ea typeface="Calibri"/>
              </a:rPr>
              <a:t>Segundo os critérios e os parâmetros para o planejamento e a programação de ações e serviços de saúde do SUS (BRASIL, 2017), existem quatro níveis para estratificação de risco com relação ao diabetes. </a:t>
            </a:r>
            <a:endParaRPr b="0" lang="pt-BR" sz="1350" strike="noStrike" u="none">
              <a:solidFill>
                <a:srgbClr val="000000"/>
              </a:solidFill>
              <a:effectLst/>
              <a:uFillTx/>
              <a:latin typeface="Arial"/>
            </a:endParaRPr>
          </a:p>
        </p:txBody>
      </p:sp>
      <p:graphicFrame>
        <p:nvGraphicFramePr>
          <p:cNvPr id="320" name="Google Shape;486;p20"/>
          <p:cNvGraphicFramePr/>
          <p:nvPr/>
        </p:nvGraphicFramePr>
        <p:xfrm>
          <a:off x="400320" y="2003760"/>
          <a:ext cx="6027120" cy="6428520"/>
        </p:xfrm>
        <a:graphic>
          <a:graphicData uri="http://schemas.openxmlformats.org/drawingml/2006/table">
            <a:tbl>
              <a:tblPr/>
              <a:tblGrid>
                <a:gridCol w="1114920"/>
                <a:gridCol w="4912200"/>
              </a:tblGrid>
              <a:tr h="536040">
                <a:tc>
                  <a:txBody>
                    <a:bodyPr lIns="88560" rIns="88560" tIns="88560" bIns="88560" anchor="ctr">
                      <a:noAutofit/>
                    </a:bodyPr>
                    <a:p>
                      <a:pPr algn="ctr">
                        <a:lnSpc>
                          <a:spcPct val="120000"/>
                        </a:lnSpc>
                        <a:tabLst>
                          <a:tab algn="l" pos="0"/>
                        </a:tabLst>
                      </a:pPr>
                      <a:r>
                        <a:rPr b="1" lang="en-US" sz="1150" strike="noStrike" u="none">
                          <a:solidFill>
                            <a:srgbClr val="000000"/>
                          </a:solidFill>
                          <a:effectLst/>
                          <a:uFillTx/>
                          <a:latin typeface="Calibri"/>
                          <a:ea typeface="Calibri"/>
                        </a:rPr>
                        <a:t>RISCO</a:t>
                      </a:r>
                      <a:endParaRPr b="0" lang="pt-BR" sz="1150" strike="noStrike" u="none">
                        <a:solidFill>
                          <a:srgbClr val="000000"/>
                        </a:solidFill>
                        <a:effectLst/>
                        <a:uFillTx/>
                        <a:latin typeface="Arial"/>
                      </a:endParaRPr>
                    </a:p>
                  </a:txBody>
                  <a:tcPr anchor="ctr" marL="88560" marR="88560" marT="88560" marB="8856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a:txBody>
                    <a:bodyPr lIns="88560" rIns="88560" tIns="88560" bIns="88560" anchor="ctr">
                      <a:noAutofit/>
                    </a:bodyPr>
                    <a:p>
                      <a:pPr algn="ctr">
                        <a:lnSpc>
                          <a:spcPct val="120000"/>
                        </a:lnSpc>
                        <a:tabLst>
                          <a:tab algn="l" pos="0"/>
                        </a:tabLst>
                      </a:pPr>
                      <a:r>
                        <a:rPr b="1" lang="en-US" sz="1150" strike="noStrike" u="none">
                          <a:solidFill>
                            <a:srgbClr val="000000"/>
                          </a:solidFill>
                          <a:effectLst/>
                          <a:uFillTx/>
                          <a:latin typeface="Calibri"/>
                          <a:ea typeface="Calibri"/>
                        </a:rPr>
                        <a:t>CRITÉRIOS</a:t>
                      </a:r>
                      <a:endParaRPr b="0" lang="pt-BR" sz="1150" strike="noStrike" u="none">
                        <a:solidFill>
                          <a:srgbClr val="000000"/>
                        </a:solidFill>
                        <a:effectLst/>
                        <a:uFillTx/>
                        <a:latin typeface="Arial"/>
                      </a:endParaRPr>
                    </a:p>
                    <a:p>
                      <a:pPr algn="ctr">
                        <a:lnSpc>
                          <a:spcPct val="120000"/>
                        </a:lnSpc>
                        <a:tabLst>
                          <a:tab algn="l" pos="0"/>
                        </a:tabLst>
                      </a:pPr>
                      <a:r>
                        <a:rPr b="1" lang="en-US" sz="1150" strike="noStrike" u="none">
                          <a:solidFill>
                            <a:srgbClr val="000000"/>
                          </a:solidFill>
                          <a:effectLst/>
                          <a:uFillTx/>
                          <a:latin typeface="Calibri"/>
                          <a:ea typeface="Calibri"/>
                        </a:rPr>
                        <a:t>(Controle glicêmico; HbA1c; complicações e capacidade para o autocuidado</a:t>
                      </a:r>
                      <a:r>
                        <a:rPr b="0" lang="en-US" sz="1150" strike="noStrike" u="none">
                          <a:solidFill>
                            <a:srgbClr val="000000"/>
                          </a:solidFill>
                          <a:effectLst/>
                          <a:uFillTx/>
                          <a:latin typeface="Calibri"/>
                          <a:ea typeface="Calibri"/>
                        </a:rPr>
                        <a:t>*)</a:t>
                      </a:r>
                      <a:endParaRPr b="0" lang="pt-BR" sz="1150" strike="noStrike" u="none">
                        <a:solidFill>
                          <a:srgbClr val="000000"/>
                        </a:solidFill>
                        <a:effectLst/>
                        <a:uFillTx/>
                        <a:latin typeface="Arial"/>
                      </a:endParaRPr>
                    </a:p>
                  </a:txBody>
                  <a:tcPr anchor="ctr" marL="88560" marR="88560" marT="88560" marB="8856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r>
              <a:tr h="511200">
                <a:tc>
                  <a:txBody>
                    <a:bodyPr lIns="88560" rIns="88560" tIns="88560" bIns="88560" anchor="ctr">
                      <a:noAutofit/>
                    </a:bodyPr>
                    <a:p>
                      <a:pPr algn="ctr">
                        <a:lnSpc>
                          <a:spcPct val="120000"/>
                        </a:lnSpc>
                        <a:tabLst>
                          <a:tab algn="l" pos="0"/>
                        </a:tabLst>
                      </a:pPr>
                      <a:r>
                        <a:rPr b="1" lang="en-US" sz="1150" strike="noStrike" u="none">
                          <a:solidFill>
                            <a:srgbClr val="000000"/>
                          </a:solidFill>
                          <a:effectLst/>
                          <a:uFillTx/>
                          <a:latin typeface="Calibri"/>
                          <a:ea typeface="Calibri"/>
                        </a:rPr>
                        <a:t>BAIXO</a:t>
                      </a:r>
                      <a:endParaRPr b="0" lang="pt-BR" sz="1150" strike="noStrike" u="none">
                        <a:solidFill>
                          <a:srgbClr val="000000"/>
                        </a:solidFill>
                        <a:effectLst/>
                        <a:uFillTx/>
                        <a:latin typeface="Arial"/>
                      </a:endParaRPr>
                    </a:p>
                  </a:txBody>
                  <a:tcPr anchor="ctr" marL="88560" marR="88560" marT="88560" marB="8856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bdd7ee"/>
                    </a:solidFill>
                  </a:tcPr>
                </a:tc>
                <a:tc>
                  <a:txBody>
                    <a:bodyPr lIns="88560" rIns="88560" tIns="88560" bIns="88560" anchor="ctr">
                      <a:noAutofit/>
                    </a:bodyPr>
                    <a:p>
                      <a:pPr algn="just">
                        <a:lnSpc>
                          <a:spcPct val="138000"/>
                        </a:lnSpc>
                        <a:tabLst>
                          <a:tab algn="l" pos="0"/>
                        </a:tabLst>
                      </a:pPr>
                      <a:r>
                        <a:rPr b="0" lang="en-US" sz="1150" strike="noStrike" u="none">
                          <a:solidFill>
                            <a:srgbClr val="000000"/>
                          </a:solidFill>
                          <a:effectLst/>
                          <a:uFillTx/>
                          <a:latin typeface="Calibri"/>
                          <a:ea typeface="Calibri"/>
                        </a:rPr>
                        <a:t>Pré-diabetes: pessoa com glicemia de jejum alterada e intolerância à sobrecarga de glicose.</a:t>
                      </a:r>
                      <a:endParaRPr b="0" lang="pt-BR" sz="1150" strike="noStrike" u="none">
                        <a:solidFill>
                          <a:srgbClr val="000000"/>
                        </a:solidFill>
                        <a:effectLst/>
                        <a:uFillTx/>
                        <a:latin typeface="Arial"/>
                      </a:endParaRPr>
                    </a:p>
                  </a:txBody>
                  <a:tcPr anchor="ctr" marL="88560" marR="88560" marT="88560" marB="8856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bdd7ee"/>
                    </a:solidFill>
                  </a:tcPr>
                </a:tc>
              </a:tr>
              <a:tr h="942480">
                <a:tc>
                  <a:txBody>
                    <a:bodyPr lIns="88560" rIns="88560" tIns="88560" bIns="88560" anchor="ctr">
                      <a:noAutofit/>
                    </a:bodyPr>
                    <a:p>
                      <a:pPr algn="ctr">
                        <a:lnSpc>
                          <a:spcPct val="120000"/>
                        </a:lnSpc>
                        <a:tabLst>
                          <a:tab algn="l" pos="0"/>
                        </a:tabLst>
                      </a:pPr>
                      <a:r>
                        <a:rPr b="1" lang="en-US" sz="1150" strike="noStrike" u="none">
                          <a:solidFill>
                            <a:srgbClr val="000000"/>
                          </a:solidFill>
                          <a:effectLst/>
                          <a:uFillTx/>
                          <a:latin typeface="Calibri"/>
                          <a:ea typeface="Calibri"/>
                        </a:rPr>
                        <a:t>MÉDIO</a:t>
                      </a:r>
                      <a:endParaRPr b="0" lang="pt-BR" sz="1150" strike="noStrike" u="none">
                        <a:solidFill>
                          <a:srgbClr val="000000"/>
                        </a:solidFill>
                        <a:effectLst/>
                        <a:uFillTx/>
                        <a:latin typeface="Arial"/>
                      </a:endParaRPr>
                    </a:p>
                  </a:txBody>
                  <a:tcPr anchor="ctr" marL="88560" marR="88560" marT="88560" marB="8856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c5e0b4"/>
                    </a:solidFill>
                  </a:tcPr>
                </a:tc>
                <a:tc>
                  <a:txBody>
                    <a:bodyPr lIns="88560" rIns="88560" tIns="88560" bIns="88560" anchor="ctr">
                      <a:noAutofit/>
                    </a:bodyPr>
                    <a:p>
                      <a:pPr algn="just">
                        <a:lnSpc>
                          <a:spcPct val="120000"/>
                        </a:lnSpc>
                        <a:tabLst>
                          <a:tab algn="l" pos="0"/>
                        </a:tabLst>
                      </a:pPr>
                      <a:r>
                        <a:rPr b="0" lang="en-US" sz="1150" strike="noStrike" u="none">
                          <a:solidFill>
                            <a:srgbClr val="000000"/>
                          </a:solidFill>
                          <a:effectLst/>
                          <a:uFillTx/>
                          <a:latin typeface="Calibri"/>
                          <a:ea typeface="Calibri"/>
                        </a:rPr>
                        <a:t>Pessoa com DM diagnosticado e:  </a:t>
                      </a:r>
                      <a:endParaRPr b="0" lang="pt-BR" sz="1150" strike="noStrike" u="none">
                        <a:solidFill>
                          <a:srgbClr val="000000"/>
                        </a:solidFill>
                        <a:effectLst/>
                        <a:uFillTx/>
                        <a:latin typeface="Arial"/>
                      </a:endParaRPr>
                    </a:p>
                    <a:p>
                      <a:pPr algn="just">
                        <a:lnSpc>
                          <a:spcPct val="120000"/>
                        </a:lnSpc>
                        <a:tabLst>
                          <a:tab algn="l" pos="0"/>
                        </a:tabLst>
                      </a:pPr>
                      <a:r>
                        <a:rPr b="0" lang="en-US" sz="1150" strike="noStrike" u="none">
                          <a:solidFill>
                            <a:srgbClr val="000000"/>
                          </a:solidFill>
                          <a:effectLst/>
                          <a:uFillTx/>
                          <a:latin typeface="Calibri"/>
                          <a:ea typeface="Calibri"/>
                        </a:rPr>
                        <a:t>- Controle metabólico (HbA1c &lt; 7,5%) e pressórico adequados;  </a:t>
                      </a:r>
                      <a:endParaRPr b="0" lang="pt-BR" sz="1150" strike="noStrike" u="none">
                        <a:solidFill>
                          <a:srgbClr val="000000"/>
                        </a:solidFill>
                        <a:effectLst/>
                        <a:uFillTx/>
                        <a:latin typeface="Arial"/>
                      </a:endParaRPr>
                    </a:p>
                    <a:p>
                      <a:pPr algn="just">
                        <a:lnSpc>
                          <a:spcPct val="120000"/>
                        </a:lnSpc>
                        <a:tabLst>
                          <a:tab algn="l" pos="0"/>
                        </a:tabLst>
                      </a:pPr>
                      <a:r>
                        <a:rPr b="0" lang="en-US" sz="1150" strike="noStrike" u="none">
                          <a:solidFill>
                            <a:srgbClr val="000000"/>
                          </a:solidFill>
                          <a:effectLst/>
                          <a:uFillTx/>
                          <a:latin typeface="Calibri"/>
                          <a:ea typeface="Calibri"/>
                        </a:rPr>
                        <a:t>- Sem internações por complicações agudas** nos últimos 12 meses;</a:t>
                      </a:r>
                      <a:endParaRPr b="0" lang="pt-BR" sz="1150" strike="noStrike" u="none">
                        <a:solidFill>
                          <a:srgbClr val="000000"/>
                        </a:solidFill>
                        <a:effectLst/>
                        <a:uFillTx/>
                        <a:latin typeface="Arial"/>
                      </a:endParaRPr>
                    </a:p>
                    <a:p>
                      <a:pPr algn="just">
                        <a:lnSpc>
                          <a:spcPct val="120000"/>
                        </a:lnSpc>
                        <a:tabLst>
                          <a:tab algn="l" pos="0"/>
                        </a:tabLst>
                      </a:pPr>
                      <a:r>
                        <a:rPr b="0" lang="en-US" sz="1150" strike="noStrike" u="none">
                          <a:solidFill>
                            <a:srgbClr val="000000"/>
                          </a:solidFill>
                          <a:effectLst/>
                          <a:uFillTx/>
                          <a:latin typeface="Calibri"/>
                          <a:ea typeface="Calibri"/>
                        </a:rPr>
                        <a:t>- Sem complicações crônicas*** (micro ou macro-angiopatia).</a:t>
                      </a:r>
                      <a:endParaRPr b="0" lang="pt-BR" sz="1150" strike="noStrike" u="none">
                        <a:solidFill>
                          <a:srgbClr val="000000"/>
                        </a:solidFill>
                        <a:effectLst/>
                        <a:uFillTx/>
                        <a:latin typeface="Arial"/>
                      </a:endParaRPr>
                    </a:p>
                  </a:txBody>
                  <a:tcPr anchor="ctr" marL="88560" marR="88560" marT="88560" marB="8856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c5e0b4"/>
                    </a:solidFill>
                  </a:tcPr>
                </a:tc>
              </a:tr>
              <a:tr h="960480">
                <a:tc>
                  <a:txBody>
                    <a:bodyPr tIns="91440" bIns="91440" anchor="ctr">
                      <a:noAutofit/>
                    </a:bodyPr>
                    <a:p>
                      <a:pPr algn="ctr">
                        <a:lnSpc>
                          <a:spcPct val="120000"/>
                        </a:lnSpc>
                        <a:tabLst>
                          <a:tab algn="l" pos="0"/>
                        </a:tabLst>
                      </a:pPr>
                      <a:r>
                        <a:rPr b="1" lang="en-US" sz="1150" strike="noStrike" u="none">
                          <a:solidFill>
                            <a:srgbClr val="000000"/>
                          </a:solidFill>
                          <a:effectLst/>
                          <a:uFillTx/>
                          <a:latin typeface="Calibri"/>
                          <a:ea typeface="Calibri"/>
                        </a:rPr>
                        <a:t>ALTO</a:t>
                      </a:r>
                      <a:endParaRPr b="0" lang="pt-BR" sz="115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fe699"/>
                    </a:solidFill>
                  </a:tcPr>
                </a:tc>
                <a:tc>
                  <a:txBody>
                    <a:bodyPr tIns="91440" bIns="91440" anchor="ctr">
                      <a:noAutofit/>
                    </a:bodyPr>
                    <a:p>
                      <a:pPr algn="just">
                        <a:lnSpc>
                          <a:spcPct val="120000"/>
                        </a:lnSpc>
                        <a:tabLst>
                          <a:tab algn="l" pos="0"/>
                        </a:tabLst>
                      </a:pPr>
                      <a:r>
                        <a:rPr b="0" lang="en-US" sz="1150" strike="noStrike" u="none">
                          <a:solidFill>
                            <a:srgbClr val="000000"/>
                          </a:solidFill>
                          <a:effectLst/>
                          <a:uFillTx/>
                          <a:latin typeface="Calibri"/>
                          <a:ea typeface="Calibri"/>
                        </a:rPr>
                        <a:t>Pessoa com DM diagnosticado e: </a:t>
                      </a:r>
                      <a:endParaRPr b="0" lang="pt-BR" sz="1150" strike="noStrike" u="none">
                        <a:solidFill>
                          <a:srgbClr val="000000"/>
                        </a:solidFill>
                        <a:effectLst/>
                        <a:uFillTx/>
                        <a:latin typeface="Arial"/>
                      </a:endParaRPr>
                    </a:p>
                    <a:p>
                      <a:pPr algn="just">
                        <a:lnSpc>
                          <a:spcPct val="120000"/>
                        </a:lnSpc>
                        <a:tabLst>
                          <a:tab algn="l" pos="0"/>
                        </a:tabLst>
                      </a:pPr>
                      <a:r>
                        <a:rPr b="0" lang="en-US" sz="1150" strike="noStrike" u="none">
                          <a:solidFill>
                            <a:srgbClr val="000000"/>
                          </a:solidFill>
                          <a:effectLst/>
                          <a:uFillTx/>
                          <a:latin typeface="Calibri"/>
                          <a:ea typeface="Calibri"/>
                        </a:rPr>
                        <a:t>Controle metabólico ( 7,5% &lt; HbA1c &lt; 9% ) ou pressórico inadequado;</a:t>
                      </a:r>
                      <a:endParaRPr b="0" lang="pt-BR" sz="1150" strike="noStrike" u="none">
                        <a:solidFill>
                          <a:srgbClr val="000000"/>
                        </a:solidFill>
                        <a:effectLst/>
                        <a:uFillTx/>
                        <a:latin typeface="Arial"/>
                      </a:endParaRPr>
                    </a:p>
                    <a:p>
                      <a:pPr algn="just">
                        <a:lnSpc>
                          <a:spcPct val="120000"/>
                        </a:lnSpc>
                        <a:tabLst>
                          <a:tab algn="l" pos="0"/>
                        </a:tabLst>
                      </a:pPr>
                      <a:r>
                        <a:rPr b="0" lang="en-US" sz="1150" strike="noStrike" u="none">
                          <a:solidFill>
                            <a:srgbClr val="000000"/>
                          </a:solidFill>
                          <a:effectLst/>
                          <a:uFillTx/>
                          <a:latin typeface="Calibri"/>
                          <a:ea typeface="Calibri"/>
                        </a:rPr>
                        <a:t> Com internações por complicações agudas nos últimos 12 meses e/ou complicações crônicas (incluindo pé diabético de risco avançado).</a:t>
                      </a:r>
                      <a:endParaRPr b="0" lang="pt-BR" sz="115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fe699"/>
                    </a:solidFill>
                  </a:tcPr>
                </a:tc>
              </a:tr>
              <a:tr h="1806120">
                <a:tc>
                  <a:txBody>
                    <a:bodyPr tIns="91440" bIns="91440" anchor="ctr">
                      <a:noAutofit/>
                    </a:bodyPr>
                    <a:p>
                      <a:pPr algn="ctr">
                        <a:lnSpc>
                          <a:spcPct val="120000"/>
                        </a:lnSpc>
                        <a:tabLst>
                          <a:tab algn="l" pos="0"/>
                        </a:tabLst>
                      </a:pPr>
                      <a:r>
                        <a:rPr b="1" lang="en-US" sz="1150" strike="noStrike" u="none">
                          <a:solidFill>
                            <a:srgbClr val="000000"/>
                          </a:solidFill>
                          <a:effectLst/>
                          <a:uFillTx/>
                          <a:latin typeface="Calibri"/>
                          <a:ea typeface="Calibri"/>
                        </a:rPr>
                        <a:t>MUITO ALTO (GESTÃO DE CASO)</a:t>
                      </a:r>
                      <a:endParaRPr b="0" lang="pt-BR" sz="115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4b183"/>
                    </a:solidFill>
                  </a:tcPr>
                </a:tc>
                <a:tc>
                  <a:txBody>
                    <a:bodyPr tIns="91440" bIns="91440" anchor="ctr">
                      <a:noAutofit/>
                    </a:bodyPr>
                    <a:p>
                      <a:pPr algn="just">
                        <a:lnSpc>
                          <a:spcPct val="120000"/>
                        </a:lnSpc>
                        <a:tabLst>
                          <a:tab algn="l" pos="0"/>
                        </a:tabLst>
                      </a:pPr>
                      <a:r>
                        <a:rPr b="0" lang="en-US" sz="1150" strike="noStrike" u="none">
                          <a:solidFill>
                            <a:srgbClr val="000000"/>
                          </a:solidFill>
                          <a:effectLst/>
                          <a:uFillTx/>
                          <a:latin typeface="Calibri"/>
                          <a:ea typeface="Calibri"/>
                        </a:rPr>
                        <a:t>Pessoa com DM diagnosticado e:  </a:t>
                      </a:r>
                      <a:endParaRPr b="0" lang="pt-BR" sz="1150" strike="noStrike" u="none">
                        <a:solidFill>
                          <a:srgbClr val="000000"/>
                        </a:solidFill>
                        <a:effectLst/>
                        <a:uFillTx/>
                        <a:latin typeface="Arial"/>
                      </a:endParaRPr>
                    </a:p>
                    <a:p>
                      <a:pPr algn="just">
                        <a:lnSpc>
                          <a:spcPct val="120000"/>
                        </a:lnSpc>
                        <a:tabLst>
                          <a:tab algn="l" pos="0"/>
                        </a:tabLst>
                      </a:pPr>
                      <a:r>
                        <a:rPr b="0" lang="en-US" sz="1150" strike="noStrike" u="none">
                          <a:solidFill>
                            <a:srgbClr val="000000"/>
                          </a:solidFill>
                          <a:effectLst/>
                          <a:uFillTx/>
                          <a:latin typeface="Calibri"/>
                          <a:ea typeface="Calibri"/>
                        </a:rPr>
                        <a:t>- Mau controle metabólico (HbA1c &gt; 9%) ou pressórico apesar de múltiplos esforços prévios;  </a:t>
                      </a:r>
                      <a:endParaRPr b="0" lang="pt-BR" sz="1150" strike="noStrike" u="none">
                        <a:solidFill>
                          <a:srgbClr val="000000"/>
                        </a:solidFill>
                        <a:effectLst/>
                        <a:uFillTx/>
                        <a:latin typeface="Arial"/>
                      </a:endParaRPr>
                    </a:p>
                    <a:p>
                      <a:pPr algn="just">
                        <a:lnSpc>
                          <a:spcPct val="120000"/>
                        </a:lnSpc>
                        <a:tabLst>
                          <a:tab algn="l" pos="0"/>
                        </a:tabLst>
                      </a:pPr>
                      <a:r>
                        <a:rPr b="0" lang="en-US" sz="1150" strike="noStrike" u="none">
                          <a:solidFill>
                            <a:srgbClr val="000000"/>
                          </a:solidFill>
                          <a:effectLst/>
                          <a:uFillTx/>
                          <a:latin typeface="Calibri"/>
                          <a:ea typeface="Calibri"/>
                        </a:rPr>
                        <a:t>- Múltiplas internações por complicações agudas nos últimos 12 meses; </a:t>
                      </a:r>
                      <a:endParaRPr b="0" lang="pt-BR" sz="1150" strike="noStrike" u="none">
                        <a:solidFill>
                          <a:srgbClr val="000000"/>
                        </a:solidFill>
                        <a:effectLst/>
                        <a:uFillTx/>
                        <a:latin typeface="Arial"/>
                      </a:endParaRPr>
                    </a:p>
                    <a:p>
                      <a:pPr algn="just">
                        <a:lnSpc>
                          <a:spcPct val="120000"/>
                        </a:lnSpc>
                        <a:tabLst>
                          <a:tab algn="l" pos="0"/>
                        </a:tabLst>
                      </a:pPr>
                      <a:r>
                        <a:rPr b="0" lang="en-US" sz="1150" strike="noStrike" u="none">
                          <a:solidFill>
                            <a:srgbClr val="000000"/>
                          </a:solidFill>
                          <a:effectLst/>
                          <a:uFillTx/>
                          <a:latin typeface="Calibri"/>
                          <a:ea typeface="Calibri"/>
                        </a:rPr>
                        <a:t>- Síndrome arterial aguda há menos de 12 meses – AVC, acidente isquêmico transitório, IAM, angina instável, doença arterial periférica com intervenção cirúrgica;  </a:t>
                      </a:r>
                      <a:endParaRPr b="0" lang="pt-BR" sz="1150" strike="noStrike" u="none">
                        <a:solidFill>
                          <a:srgbClr val="000000"/>
                        </a:solidFill>
                        <a:effectLst/>
                        <a:uFillTx/>
                        <a:latin typeface="Arial"/>
                      </a:endParaRPr>
                    </a:p>
                    <a:p>
                      <a:pPr algn="just">
                        <a:lnSpc>
                          <a:spcPct val="120000"/>
                        </a:lnSpc>
                        <a:tabLst>
                          <a:tab algn="l" pos="0"/>
                        </a:tabLst>
                      </a:pPr>
                      <a:r>
                        <a:rPr b="0" lang="en-US" sz="1150" strike="noStrike" u="none">
                          <a:solidFill>
                            <a:srgbClr val="000000"/>
                          </a:solidFill>
                          <a:effectLst/>
                          <a:uFillTx/>
                          <a:latin typeface="Calibri"/>
                          <a:ea typeface="Calibri"/>
                        </a:rPr>
                        <a:t>- Complicações crônicas graves – doença renal estágios 4 e 5, pé diabético de risco alto, ulcerado ou com necrose ou com infecção;  </a:t>
                      </a:r>
                      <a:endParaRPr b="0" lang="pt-BR" sz="1150" strike="noStrike" u="none">
                        <a:solidFill>
                          <a:srgbClr val="000000"/>
                        </a:solidFill>
                        <a:effectLst/>
                        <a:uFillTx/>
                        <a:latin typeface="Arial"/>
                      </a:endParaRPr>
                    </a:p>
                    <a:p>
                      <a:pPr algn="just">
                        <a:lnSpc>
                          <a:spcPct val="120000"/>
                        </a:lnSpc>
                        <a:tabLst>
                          <a:tab algn="l" pos="0"/>
                        </a:tabLst>
                      </a:pPr>
                      <a:r>
                        <a:rPr b="0" lang="en-US" sz="1150" strike="noStrike" u="none">
                          <a:solidFill>
                            <a:srgbClr val="000000"/>
                          </a:solidFill>
                          <a:effectLst/>
                          <a:uFillTx/>
                          <a:latin typeface="Calibri"/>
                          <a:ea typeface="Calibri"/>
                        </a:rPr>
                        <a:t>- Comorbidades severas (câncer, doença neurológica degenerativa, doenças metabólicas entre outras); </a:t>
                      </a:r>
                      <a:endParaRPr b="0" lang="pt-BR" sz="1150" strike="noStrike" u="none">
                        <a:solidFill>
                          <a:srgbClr val="000000"/>
                        </a:solidFill>
                        <a:effectLst/>
                        <a:uFillTx/>
                        <a:latin typeface="Arial"/>
                      </a:endParaRPr>
                    </a:p>
                    <a:p>
                      <a:pPr algn="just">
                        <a:lnSpc>
                          <a:spcPct val="120000"/>
                        </a:lnSpc>
                        <a:tabLst>
                          <a:tab algn="l" pos="0"/>
                        </a:tabLst>
                      </a:pPr>
                      <a:r>
                        <a:rPr b="0" lang="en-US" sz="1150" strike="noStrike" u="none">
                          <a:solidFill>
                            <a:srgbClr val="000000"/>
                          </a:solidFill>
                          <a:effectLst/>
                          <a:uFillTx/>
                          <a:latin typeface="Calibri"/>
                          <a:ea typeface="Calibri"/>
                        </a:rPr>
                        <a:t>- Risco social – idoso dependente ou em instituição de longa permanência; pessoas com baixo grau de autonomia, incapacidade de autocuidado, dependência e ausência de rede de apoio familiar ou social.</a:t>
                      </a:r>
                      <a:endParaRPr b="0" lang="pt-BR" sz="115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4b183"/>
                    </a:solidFill>
                  </a:tcPr>
                </a:tc>
              </a:tr>
            </a:tbl>
          </a:graphicData>
        </a:graphic>
      </p:graphicFrame>
      <p:sp>
        <p:nvSpPr>
          <p:cNvPr id="321" name="Google Shape;487;p20"/>
          <p:cNvSpPr/>
          <p:nvPr/>
        </p:nvSpPr>
        <p:spPr>
          <a:xfrm>
            <a:off x="2329560" y="237240"/>
            <a:ext cx="3626640" cy="40824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322" name="Google Shape;488;p20"/>
          <p:cNvCxnSpPr/>
          <p:nvPr/>
        </p:nvCxnSpPr>
        <p:spPr>
          <a:xfrm flipV="1">
            <a:off x="356040" y="421200"/>
            <a:ext cx="6182280" cy="19440"/>
          </a:xfrm>
          <a:prstGeom prst="straightConnector1">
            <a:avLst/>
          </a:prstGeom>
          <a:ln w="19050">
            <a:solidFill>
              <a:srgbClr val="000000"/>
            </a:solidFill>
            <a:round/>
          </a:ln>
        </p:spPr>
      </p:cxnSp>
      <p:sp>
        <p:nvSpPr>
          <p:cNvPr id="323" name="Google Shape;489;p20"/>
          <p:cNvSpPr/>
          <p:nvPr/>
        </p:nvSpPr>
        <p:spPr>
          <a:xfrm>
            <a:off x="356040" y="249840"/>
            <a:ext cx="4329000" cy="15372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p:txBody>
      </p:sp>
      <p:sp>
        <p:nvSpPr>
          <p:cNvPr id="324" name="PlaceHolder 1"/>
          <p:cNvSpPr>
            <a:spLocks noGrp="1"/>
          </p:cNvSpPr>
          <p:nvPr>
            <p:ph type="sldNum" idx="54"/>
          </p:nvPr>
        </p:nvSpPr>
        <p:spPr>
          <a:xfrm>
            <a:off x="4404600" y="14436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8A59E281-7BE1-49C0-B384-4DFA93F592F8}"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sp>
        <p:nvSpPr>
          <p:cNvPr id="325" name="Google Shape;491;p20"/>
          <p:cNvSpPr/>
          <p:nvPr/>
        </p:nvSpPr>
        <p:spPr>
          <a:xfrm>
            <a:off x="356040" y="1589400"/>
            <a:ext cx="6027120" cy="392040"/>
          </a:xfrm>
          <a:prstGeom prst="rect">
            <a:avLst/>
          </a:prstGeom>
          <a:noFill/>
          <a:ln w="0">
            <a:noFill/>
          </a:ln>
        </p:spPr>
        <p:style>
          <a:lnRef idx="0"/>
          <a:fillRef idx="0"/>
          <a:effectRef idx="0"/>
          <a:fontRef idx="minor"/>
        </p:style>
        <p:txBody>
          <a:bodyPr tIns="91440" bIns="91440" anchor="t">
            <a:spAutoFit/>
          </a:bodyPr>
          <a:p>
            <a:pPr>
              <a:lnSpc>
                <a:spcPct val="120000"/>
              </a:lnSpc>
              <a:tabLst>
                <a:tab algn="l" pos="0"/>
              </a:tabLst>
            </a:pPr>
            <a:r>
              <a:rPr b="0" lang="en-US" sz="1350" strike="noStrike" u="none">
                <a:solidFill>
                  <a:schemeClr val="dk1"/>
                </a:solidFill>
                <a:effectLst/>
                <a:uFillTx/>
                <a:latin typeface="Calibri"/>
                <a:ea typeface="Calibri"/>
              </a:rPr>
              <a:t>Quadro 4.  Estratificação de risco para pessoa com Diabetes Mellitus:</a:t>
            </a:r>
            <a:endParaRPr b="0" lang="pt-BR" sz="1350" strike="noStrike" u="none">
              <a:solidFill>
                <a:srgbClr val="000000"/>
              </a:solidFill>
              <a:effectLst/>
              <a:uFillTx/>
              <a:latin typeface="Arial"/>
            </a:endParaRPr>
          </a:p>
        </p:txBody>
      </p:sp>
      <p:sp>
        <p:nvSpPr>
          <p:cNvPr id="326" name="Google Shape;492;p20"/>
          <p:cNvSpPr/>
          <p:nvPr/>
        </p:nvSpPr>
        <p:spPr>
          <a:xfrm>
            <a:off x="400320" y="8249400"/>
            <a:ext cx="6122520" cy="492120"/>
          </a:xfrm>
          <a:prstGeom prst="rect">
            <a:avLst/>
          </a:prstGeom>
          <a:noFill/>
          <a:ln w="0">
            <a:noFill/>
          </a:ln>
        </p:spPr>
        <p:style>
          <a:lnRef idx="0"/>
          <a:fillRef idx="0"/>
          <a:effectRef idx="0"/>
          <a:fontRef idx="minor"/>
        </p:style>
        <p:txBody>
          <a:bodyPr tIns="91440" bIns="91440" anchor="t">
            <a:spAutoFit/>
          </a:bodyPr>
          <a:p>
            <a:pPr>
              <a:lnSpc>
                <a:spcPct val="100000"/>
              </a:lnSpc>
              <a:tabLst>
                <a:tab algn="l" pos="0"/>
              </a:tabLst>
            </a:pPr>
            <a:r>
              <a:rPr b="0" lang="en-US" sz="1000" strike="noStrike" u="none">
                <a:solidFill>
                  <a:schemeClr val="dk1"/>
                </a:solidFill>
                <a:effectLst/>
                <a:uFillTx/>
                <a:latin typeface="Calibri"/>
                <a:ea typeface="Calibri"/>
              </a:rPr>
              <a:t>Fonte: DAB/SAS/MS – Quadro 10 do Caderno de Atenção Básica – Nº 36 – Estratégias para cuidado da pessoa com Doença Crônica – Diabetes Mellitus.</a:t>
            </a:r>
            <a:endParaRPr b="0" lang="pt-BR" sz="1000" strike="noStrike" u="none">
              <a:solidFill>
                <a:srgbClr val="000000"/>
              </a:solidFill>
              <a:effectLst/>
              <a:uFillTx/>
              <a:latin typeface="Arial"/>
            </a:endParaRPr>
          </a:p>
        </p:txBody>
      </p:sp>
      <p:sp>
        <p:nvSpPr>
          <p:cNvPr id="327" name="Google Shape;493;p20"/>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2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graphicFrame>
        <p:nvGraphicFramePr>
          <p:cNvPr id="328" name="Google Shape;499;p21"/>
          <p:cNvGraphicFramePr/>
          <p:nvPr/>
        </p:nvGraphicFramePr>
        <p:xfrm>
          <a:off x="147600" y="768240"/>
          <a:ext cx="6562800" cy="7523280"/>
        </p:xfrm>
        <a:graphic>
          <a:graphicData uri="http://schemas.openxmlformats.org/drawingml/2006/table">
            <a:tbl>
              <a:tblPr/>
              <a:tblGrid>
                <a:gridCol w="1074240"/>
                <a:gridCol w="5488200"/>
              </a:tblGrid>
              <a:tr h="353160">
                <a:tc>
                  <a:txBody>
                    <a:bodyPr lIns="88560" rIns="88560" tIns="88560" bIns="88560" anchor="ctr">
                      <a:noAutofit/>
                    </a:bodyPr>
                    <a:p>
                      <a:pPr algn="ctr">
                        <a:lnSpc>
                          <a:spcPct val="120000"/>
                        </a:lnSpc>
                        <a:tabLst>
                          <a:tab algn="l" pos="0"/>
                        </a:tabLst>
                      </a:pPr>
                      <a:r>
                        <a:rPr b="1" lang="en-US" sz="1150" strike="noStrike" u="none">
                          <a:solidFill>
                            <a:srgbClr val="000000"/>
                          </a:solidFill>
                          <a:effectLst/>
                          <a:uFillTx/>
                          <a:latin typeface="Calibri"/>
                          <a:ea typeface="Calibri"/>
                        </a:rPr>
                        <a:t>RISCO</a:t>
                      </a:r>
                      <a:endParaRPr b="0" lang="pt-BR" sz="1150" strike="noStrike" u="none">
                        <a:solidFill>
                          <a:srgbClr val="000000"/>
                        </a:solidFill>
                        <a:effectLst/>
                        <a:uFillTx/>
                        <a:latin typeface="Arial"/>
                      </a:endParaRPr>
                    </a:p>
                  </a:txBody>
                  <a:tcPr anchor="ctr" marL="88560" marR="88560" marT="88560" marB="8856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a:txBody>
                    <a:bodyPr lIns="88560" rIns="88560" tIns="88560" bIns="88560" anchor="ctr">
                      <a:noAutofit/>
                    </a:bodyPr>
                    <a:p>
                      <a:pPr algn="ctr">
                        <a:lnSpc>
                          <a:spcPct val="120000"/>
                        </a:lnSpc>
                        <a:tabLst>
                          <a:tab algn="l" pos="0"/>
                        </a:tabLst>
                      </a:pPr>
                      <a:r>
                        <a:rPr b="1" lang="en-US" sz="1150" strike="noStrike" u="none">
                          <a:solidFill>
                            <a:srgbClr val="000000"/>
                          </a:solidFill>
                          <a:effectLst/>
                          <a:uFillTx/>
                          <a:latin typeface="Calibri"/>
                          <a:ea typeface="Calibri"/>
                        </a:rPr>
                        <a:t>MANEJO</a:t>
                      </a:r>
                      <a:endParaRPr b="0" lang="pt-BR" sz="1150" strike="noStrike" u="none">
                        <a:solidFill>
                          <a:srgbClr val="000000"/>
                        </a:solidFill>
                        <a:effectLst/>
                        <a:uFillTx/>
                        <a:latin typeface="Arial"/>
                      </a:endParaRPr>
                    </a:p>
                  </a:txBody>
                  <a:tcPr anchor="ctr" marL="88560" marR="88560" marT="88560" marB="8856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r>
              <a:tr h="1910520">
                <a:tc>
                  <a:txBody>
                    <a:bodyPr lIns="88560" rIns="88560" tIns="88560" bIns="88560" anchor="ctr">
                      <a:noAutofit/>
                    </a:bodyPr>
                    <a:p>
                      <a:pPr algn="ctr">
                        <a:lnSpc>
                          <a:spcPct val="120000"/>
                        </a:lnSpc>
                        <a:tabLst>
                          <a:tab algn="l" pos="0"/>
                        </a:tabLst>
                      </a:pPr>
                      <a:r>
                        <a:rPr b="1" lang="en-US" sz="1150" strike="noStrike" u="none">
                          <a:solidFill>
                            <a:srgbClr val="000000"/>
                          </a:solidFill>
                          <a:effectLst/>
                          <a:uFillTx/>
                          <a:latin typeface="Calibri"/>
                          <a:ea typeface="Calibri"/>
                        </a:rPr>
                        <a:t>BAIXO</a:t>
                      </a:r>
                      <a:endParaRPr b="0" lang="pt-BR" sz="1150" strike="noStrike" u="none">
                        <a:solidFill>
                          <a:srgbClr val="000000"/>
                        </a:solidFill>
                        <a:effectLst/>
                        <a:uFillTx/>
                        <a:latin typeface="Arial"/>
                      </a:endParaRPr>
                    </a:p>
                  </a:txBody>
                  <a:tcPr anchor="ctr" marL="88560" marR="88560" marT="88560" marB="8856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bdd7ee"/>
                    </a:solidFill>
                  </a:tcPr>
                </a:tc>
                <a:tc>
                  <a:txBody>
                    <a:bodyPr lIns="88560" rIns="88560" tIns="88560" bIns="88560" anchor="ctr">
                      <a:noAutofit/>
                    </a:bodyPr>
                    <a:p>
                      <a:pPr algn="just">
                        <a:lnSpc>
                          <a:spcPct val="120000"/>
                        </a:lnSpc>
                        <a:tabLst>
                          <a:tab algn="l" pos="0"/>
                        </a:tabLst>
                      </a:pPr>
                      <a:r>
                        <a:rPr b="0" lang="en-US" sz="1150" strike="noStrike" u="none">
                          <a:solidFill>
                            <a:srgbClr val="000000"/>
                          </a:solidFill>
                          <a:effectLst/>
                          <a:uFillTx/>
                          <a:latin typeface="Calibri"/>
                          <a:ea typeface="Calibri"/>
                        </a:rPr>
                        <a:t>• Promoção de estilo de vida saudável;</a:t>
                      </a:r>
                      <a:endParaRPr b="0" lang="pt-BR" sz="1150" strike="noStrike" u="none">
                        <a:solidFill>
                          <a:srgbClr val="000000"/>
                        </a:solidFill>
                        <a:effectLst/>
                        <a:uFillTx/>
                        <a:latin typeface="Arial"/>
                      </a:endParaRPr>
                    </a:p>
                    <a:p>
                      <a:pPr algn="just">
                        <a:lnSpc>
                          <a:spcPct val="120000"/>
                        </a:lnSpc>
                        <a:tabLst>
                          <a:tab algn="l" pos="0"/>
                        </a:tabLst>
                      </a:pPr>
                      <a:r>
                        <a:rPr b="0" lang="en-US" sz="1150" strike="noStrike" u="none">
                          <a:solidFill>
                            <a:srgbClr val="000000"/>
                          </a:solidFill>
                          <a:effectLst/>
                          <a:uFillTx/>
                          <a:latin typeface="Calibri"/>
                          <a:ea typeface="Calibri"/>
                        </a:rPr>
                        <a:t>•Usuários com excesso de peso (IMC&gt;25Kg/m²) orientar reeducação alimentar; </a:t>
                      </a:r>
                      <a:endParaRPr b="0" lang="pt-BR" sz="1150" strike="noStrike" u="none">
                        <a:solidFill>
                          <a:srgbClr val="000000"/>
                        </a:solidFill>
                        <a:effectLst/>
                        <a:uFillTx/>
                        <a:latin typeface="Arial"/>
                      </a:endParaRPr>
                    </a:p>
                    <a:p>
                      <a:pPr algn="just">
                        <a:lnSpc>
                          <a:spcPct val="120000"/>
                        </a:lnSpc>
                        <a:tabLst>
                          <a:tab algn="l" pos="0"/>
                        </a:tabLst>
                      </a:pPr>
                      <a:r>
                        <a:rPr b="0" lang="en-US" sz="1150" strike="noStrike" u="none">
                          <a:solidFill>
                            <a:srgbClr val="000000"/>
                          </a:solidFill>
                          <a:effectLst/>
                          <a:uFillTx/>
                          <a:latin typeface="Calibri"/>
                          <a:ea typeface="Calibri"/>
                        </a:rPr>
                        <a:t>• Investigar anualmente quanto ao DM: Questionário FINDRISC e/ou glicemia de jejum; </a:t>
                      </a:r>
                      <a:endParaRPr b="0" lang="pt-BR" sz="1150" strike="noStrike" u="none">
                        <a:solidFill>
                          <a:srgbClr val="000000"/>
                        </a:solidFill>
                        <a:effectLst/>
                        <a:uFillTx/>
                        <a:latin typeface="Arial"/>
                      </a:endParaRPr>
                    </a:p>
                    <a:p>
                      <a:pPr algn="just">
                        <a:lnSpc>
                          <a:spcPct val="120000"/>
                        </a:lnSpc>
                        <a:tabLst>
                          <a:tab algn="l" pos="0"/>
                        </a:tabLst>
                      </a:pPr>
                      <a:r>
                        <a:rPr b="0" lang="en-US" sz="1150" strike="noStrike" u="none">
                          <a:solidFill>
                            <a:srgbClr val="000000"/>
                          </a:solidFill>
                          <a:effectLst/>
                          <a:uFillTx/>
                          <a:latin typeface="Calibri"/>
                          <a:ea typeface="Calibri"/>
                        </a:rPr>
                        <a:t>• Investigar anualmente fatores de risco cardiovascular: monitorar PA, peso, IMC, circunferência abdominal e lipídeos séricos; </a:t>
                      </a:r>
                      <a:endParaRPr b="0" lang="pt-BR" sz="1150" strike="noStrike" u="none">
                        <a:solidFill>
                          <a:srgbClr val="000000"/>
                        </a:solidFill>
                        <a:effectLst/>
                        <a:uFillTx/>
                        <a:latin typeface="Arial"/>
                      </a:endParaRPr>
                    </a:p>
                    <a:p>
                      <a:pPr algn="just">
                        <a:lnSpc>
                          <a:spcPct val="120000"/>
                        </a:lnSpc>
                        <a:tabLst>
                          <a:tab algn="l" pos="0"/>
                        </a:tabLst>
                      </a:pPr>
                      <a:r>
                        <a:rPr b="0" lang="en-US" sz="1150" strike="noStrike" u="none">
                          <a:solidFill>
                            <a:srgbClr val="000000"/>
                          </a:solidFill>
                          <a:effectLst/>
                          <a:uFillTx/>
                          <a:latin typeface="Calibri"/>
                          <a:ea typeface="Calibri"/>
                        </a:rPr>
                        <a:t>• Deve ser acompanhado na UBS pela equipe de saúde, sendo preconizada uma consulta médica anual intercalada com duas consultas de enfermagem semestrais, além de avaliação clínica com o dentista anualmente.</a:t>
                      </a:r>
                      <a:endParaRPr b="0" lang="pt-BR" sz="1150" strike="noStrike" u="none">
                        <a:solidFill>
                          <a:srgbClr val="000000"/>
                        </a:solidFill>
                        <a:effectLst/>
                        <a:uFillTx/>
                        <a:latin typeface="Arial"/>
                      </a:endParaRPr>
                    </a:p>
                  </a:txBody>
                  <a:tcPr anchor="ctr" marL="88560" marR="88560" marT="88560" marB="8856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bdd7ee"/>
                    </a:solidFill>
                  </a:tcPr>
                </a:tc>
              </a:tr>
              <a:tr h="2722680">
                <a:tc>
                  <a:txBody>
                    <a:bodyPr lIns="88560" rIns="88560" tIns="88560" bIns="88560" anchor="ctr">
                      <a:noAutofit/>
                    </a:bodyPr>
                    <a:p>
                      <a:pPr algn="ctr">
                        <a:lnSpc>
                          <a:spcPct val="120000"/>
                        </a:lnSpc>
                        <a:tabLst>
                          <a:tab algn="l" pos="0"/>
                        </a:tabLst>
                      </a:pPr>
                      <a:r>
                        <a:rPr b="1" lang="en-US" sz="1150" strike="noStrike" u="none">
                          <a:solidFill>
                            <a:srgbClr val="000000"/>
                          </a:solidFill>
                          <a:effectLst/>
                          <a:uFillTx/>
                          <a:latin typeface="Calibri"/>
                          <a:ea typeface="Calibri"/>
                        </a:rPr>
                        <a:t>MÉDIO</a:t>
                      </a:r>
                      <a:endParaRPr b="0" lang="pt-BR" sz="1150" strike="noStrike" u="none">
                        <a:solidFill>
                          <a:srgbClr val="000000"/>
                        </a:solidFill>
                        <a:effectLst/>
                        <a:uFillTx/>
                        <a:latin typeface="Arial"/>
                      </a:endParaRPr>
                    </a:p>
                  </a:txBody>
                  <a:tcPr anchor="ctr" marL="88560" marR="88560" marT="88560" marB="8856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c5e0b4"/>
                    </a:solidFill>
                  </a:tcPr>
                </a:tc>
                <a:tc>
                  <a:txBody>
                    <a:bodyPr lIns="88560" rIns="88560" tIns="88560" bIns="88560" anchor="ctr">
                      <a:noAutofit/>
                    </a:bodyPr>
                    <a:p>
                      <a:pPr algn="just">
                        <a:lnSpc>
                          <a:spcPct val="120000"/>
                        </a:lnSpc>
                        <a:tabLst>
                          <a:tab algn="l" pos="0"/>
                        </a:tabLst>
                      </a:pPr>
                      <a:r>
                        <a:rPr b="0" lang="en-US" sz="1150" strike="noStrike" u="none">
                          <a:solidFill>
                            <a:schemeClr val="dk1"/>
                          </a:solidFill>
                          <a:effectLst/>
                          <a:uFillTx/>
                          <a:latin typeface="Calibri"/>
                          <a:ea typeface="Calibri"/>
                        </a:rPr>
                        <a:t>• Controle da pressão arterial, lipídeos séricos e hemoglobina glicada; </a:t>
                      </a:r>
                      <a:endParaRPr b="0" lang="pt-BR" sz="1150" strike="noStrike" u="none">
                        <a:solidFill>
                          <a:srgbClr val="000000"/>
                        </a:solidFill>
                        <a:effectLst/>
                        <a:uFillTx/>
                        <a:latin typeface="Arial"/>
                      </a:endParaRPr>
                    </a:p>
                    <a:p>
                      <a:pPr algn="just">
                        <a:lnSpc>
                          <a:spcPct val="120000"/>
                        </a:lnSpc>
                        <a:tabLst>
                          <a:tab algn="l" pos="0"/>
                        </a:tabLst>
                      </a:pPr>
                      <a:r>
                        <a:rPr b="0" lang="en-US" sz="1150" strike="noStrike" u="none">
                          <a:solidFill>
                            <a:schemeClr val="dk1"/>
                          </a:solidFill>
                          <a:effectLst/>
                          <a:uFillTx/>
                          <a:latin typeface="Calibri"/>
                          <a:ea typeface="Calibri"/>
                        </a:rPr>
                        <a:t>•Prescrição de tratamento farmacológico; </a:t>
                      </a:r>
                      <a:endParaRPr b="0" lang="pt-BR" sz="1150" strike="noStrike" u="none">
                        <a:solidFill>
                          <a:srgbClr val="000000"/>
                        </a:solidFill>
                        <a:effectLst/>
                        <a:uFillTx/>
                        <a:latin typeface="Arial"/>
                      </a:endParaRPr>
                    </a:p>
                    <a:p>
                      <a:pPr algn="just">
                        <a:lnSpc>
                          <a:spcPct val="120000"/>
                        </a:lnSpc>
                        <a:tabLst>
                          <a:tab algn="l" pos="0"/>
                        </a:tabLst>
                      </a:pPr>
                      <a:r>
                        <a:rPr b="0" lang="en-US" sz="1150" strike="noStrike" u="none">
                          <a:solidFill>
                            <a:schemeClr val="dk1"/>
                          </a:solidFill>
                          <a:effectLst/>
                          <a:uFillTx/>
                          <a:latin typeface="Calibri"/>
                          <a:ea typeface="Calibri"/>
                        </a:rPr>
                        <a:t>• Rastreamento de complicações crônicas;</a:t>
                      </a:r>
                      <a:endParaRPr b="0" lang="pt-BR" sz="1150" strike="noStrike" u="none">
                        <a:solidFill>
                          <a:srgbClr val="000000"/>
                        </a:solidFill>
                        <a:effectLst/>
                        <a:uFillTx/>
                        <a:latin typeface="Arial"/>
                      </a:endParaRPr>
                    </a:p>
                    <a:p>
                      <a:pPr algn="just">
                        <a:lnSpc>
                          <a:spcPct val="120000"/>
                        </a:lnSpc>
                        <a:tabLst>
                          <a:tab algn="l" pos="0"/>
                        </a:tabLst>
                      </a:pPr>
                      <a:r>
                        <a:rPr b="0" lang="en-US" sz="1150" strike="noStrike" u="none">
                          <a:solidFill>
                            <a:schemeClr val="dk1"/>
                          </a:solidFill>
                          <a:effectLst/>
                          <a:uFillTx/>
                          <a:latin typeface="Calibri"/>
                          <a:ea typeface="Calibri"/>
                        </a:rPr>
                        <a:t>•Mudança de hábitos não saudáveis: alimentação inadequada, sedentarismo, uso de tabaco, uso de álcool e drogas; </a:t>
                      </a:r>
                      <a:endParaRPr b="0" lang="pt-BR" sz="1150" strike="noStrike" u="none">
                        <a:solidFill>
                          <a:srgbClr val="000000"/>
                        </a:solidFill>
                        <a:effectLst/>
                        <a:uFillTx/>
                        <a:latin typeface="Arial"/>
                      </a:endParaRPr>
                    </a:p>
                    <a:p>
                      <a:pPr algn="just">
                        <a:lnSpc>
                          <a:spcPct val="120000"/>
                        </a:lnSpc>
                        <a:tabLst>
                          <a:tab algn="l" pos="0"/>
                        </a:tabLst>
                      </a:pPr>
                      <a:r>
                        <a:rPr b="0" lang="en-US" sz="1150" strike="noStrike" u="none">
                          <a:solidFill>
                            <a:schemeClr val="dk1"/>
                          </a:solidFill>
                          <a:effectLst/>
                          <a:uFillTx/>
                          <a:latin typeface="Calibri"/>
                          <a:ea typeface="Calibri"/>
                        </a:rPr>
                        <a:t>• Monitoramento os fatores de risco: peso, IMC, circunferência abdominal e lipídeos séricos;</a:t>
                      </a:r>
                      <a:endParaRPr b="0" lang="pt-BR" sz="1150" strike="noStrike" u="none">
                        <a:solidFill>
                          <a:srgbClr val="000000"/>
                        </a:solidFill>
                        <a:effectLst/>
                        <a:uFillTx/>
                        <a:latin typeface="Arial"/>
                      </a:endParaRPr>
                    </a:p>
                    <a:p>
                      <a:pPr algn="just">
                        <a:lnSpc>
                          <a:spcPct val="120000"/>
                        </a:lnSpc>
                        <a:tabLst>
                          <a:tab algn="l" pos="0"/>
                        </a:tabLst>
                      </a:pPr>
                      <a:r>
                        <a:rPr b="0" lang="en-US" sz="1150" strike="noStrike" u="none">
                          <a:solidFill>
                            <a:schemeClr val="dk1"/>
                          </a:solidFill>
                          <a:effectLst/>
                          <a:uFillTx/>
                          <a:latin typeface="Calibri"/>
                          <a:ea typeface="Calibri"/>
                        </a:rPr>
                        <a:t>• Acompanhamento na UBS com consultas médicas semestrais intercaladas com consultas de enfermagem trimestrais, além de avaliação clínica com o dentista anualmente;</a:t>
                      </a:r>
                      <a:endParaRPr b="0" lang="pt-BR" sz="1150" strike="noStrike" u="none">
                        <a:solidFill>
                          <a:srgbClr val="000000"/>
                        </a:solidFill>
                        <a:effectLst/>
                        <a:uFillTx/>
                        <a:latin typeface="Arial"/>
                      </a:endParaRPr>
                    </a:p>
                    <a:p>
                      <a:pPr algn="just">
                        <a:lnSpc>
                          <a:spcPct val="120000"/>
                        </a:lnSpc>
                        <a:tabLst>
                          <a:tab algn="l" pos="0"/>
                        </a:tabLst>
                      </a:pPr>
                      <a:r>
                        <a:rPr b="0" lang="en-US" sz="1150" strike="noStrike" u="none">
                          <a:solidFill>
                            <a:schemeClr val="dk1"/>
                          </a:solidFill>
                          <a:effectLst/>
                          <a:uFillTx/>
                          <a:latin typeface="Calibri"/>
                          <a:ea typeface="Calibri"/>
                        </a:rPr>
                        <a:t>• Salvo raras exceções, encaminhamento via AGHOS para avaliação especializada com endocrinologista, que encaminhará para demais especialidades conforme necessidade. </a:t>
                      </a:r>
                      <a:endParaRPr b="0" lang="pt-BR" sz="1150" strike="noStrike" u="none">
                        <a:solidFill>
                          <a:srgbClr val="000000"/>
                        </a:solidFill>
                        <a:effectLst/>
                        <a:uFillTx/>
                        <a:latin typeface="Arial"/>
                      </a:endParaRPr>
                    </a:p>
                  </a:txBody>
                  <a:tcPr anchor="ctr" marL="88560" marR="88560" marT="88560" marB="8856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c5e0b4"/>
                    </a:solidFill>
                  </a:tcPr>
                </a:tc>
              </a:tr>
              <a:tr h="2502360">
                <a:tc>
                  <a:txBody>
                    <a:bodyPr lIns="88560" rIns="88560" tIns="88560" bIns="88560" anchor="ctr">
                      <a:noAutofit/>
                    </a:bodyPr>
                    <a:p>
                      <a:pPr algn="ctr">
                        <a:lnSpc>
                          <a:spcPct val="120000"/>
                        </a:lnSpc>
                        <a:tabLst>
                          <a:tab algn="l" pos="0"/>
                        </a:tabLst>
                      </a:pPr>
                      <a:r>
                        <a:rPr b="1" lang="en-US" sz="1150" strike="noStrike" u="none">
                          <a:solidFill>
                            <a:srgbClr val="000000"/>
                          </a:solidFill>
                          <a:effectLst/>
                          <a:uFillTx/>
                          <a:latin typeface="Calibri"/>
                          <a:ea typeface="Calibri"/>
                        </a:rPr>
                        <a:t>ALTO/</a:t>
                      </a:r>
                      <a:endParaRPr b="0" lang="pt-BR" sz="1150" strike="noStrike" u="none">
                        <a:solidFill>
                          <a:srgbClr val="000000"/>
                        </a:solidFill>
                        <a:effectLst/>
                        <a:uFillTx/>
                        <a:latin typeface="Arial"/>
                      </a:endParaRPr>
                    </a:p>
                    <a:p>
                      <a:pPr algn="ctr">
                        <a:lnSpc>
                          <a:spcPct val="120000"/>
                        </a:lnSpc>
                        <a:tabLst>
                          <a:tab algn="l" pos="0"/>
                        </a:tabLst>
                      </a:pPr>
                      <a:r>
                        <a:rPr b="1" lang="en-US" sz="1150" strike="noStrike" u="none">
                          <a:solidFill>
                            <a:srgbClr val="000000"/>
                          </a:solidFill>
                          <a:effectLst/>
                          <a:uFillTx/>
                          <a:latin typeface="Calibri"/>
                          <a:ea typeface="Calibri"/>
                        </a:rPr>
                        <a:t>MUITO ALTO</a:t>
                      </a:r>
                      <a:endParaRPr b="0" lang="pt-BR" sz="1150" strike="noStrike" u="none">
                        <a:solidFill>
                          <a:srgbClr val="000000"/>
                        </a:solidFill>
                        <a:effectLst/>
                        <a:uFillTx/>
                        <a:latin typeface="Arial"/>
                      </a:endParaRPr>
                    </a:p>
                  </a:txBody>
                  <a:tcPr anchor="ctr" marL="88560" marR="88560" marT="88560" marB="8856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4b183"/>
                    </a:solidFill>
                  </a:tcPr>
                </a:tc>
                <a:tc>
                  <a:txBody>
                    <a:bodyPr lIns="88560" rIns="88560" tIns="88560" bIns="88560" anchor="ctr">
                      <a:noAutofit/>
                    </a:bodyPr>
                    <a:p>
                      <a:pPr algn="just">
                        <a:lnSpc>
                          <a:spcPct val="120000"/>
                        </a:lnSpc>
                        <a:tabLst>
                          <a:tab algn="l" pos="0"/>
                        </a:tabLst>
                      </a:pPr>
                      <a:r>
                        <a:rPr b="0" lang="en-US" sz="1150" strike="noStrike" u="none">
                          <a:solidFill>
                            <a:schemeClr val="dk1"/>
                          </a:solidFill>
                          <a:effectLst/>
                          <a:uFillTx/>
                          <a:latin typeface="Calibri"/>
                          <a:ea typeface="Calibri"/>
                        </a:rPr>
                        <a:t>• Controle da pressão arterial, lipídeos séricos e hemoglobina glicada; </a:t>
                      </a:r>
                      <a:endParaRPr b="0" lang="pt-BR" sz="1150" strike="noStrike" u="none">
                        <a:solidFill>
                          <a:srgbClr val="000000"/>
                        </a:solidFill>
                        <a:effectLst/>
                        <a:uFillTx/>
                        <a:latin typeface="Arial"/>
                      </a:endParaRPr>
                    </a:p>
                    <a:p>
                      <a:pPr algn="just">
                        <a:lnSpc>
                          <a:spcPct val="120000"/>
                        </a:lnSpc>
                        <a:tabLst>
                          <a:tab algn="l" pos="0"/>
                        </a:tabLst>
                      </a:pPr>
                      <a:r>
                        <a:rPr b="0" lang="en-US" sz="1150" strike="noStrike" u="none">
                          <a:solidFill>
                            <a:schemeClr val="dk1"/>
                          </a:solidFill>
                          <a:effectLst/>
                          <a:uFillTx/>
                          <a:latin typeface="Calibri"/>
                          <a:ea typeface="Calibri"/>
                        </a:rPr>
                        <a:t>• Prescrição de medicamentos e/ou insulina;</a:t>
                      </a:r>
                      <a:endParaRPr b="0" lang="pt-BR" sz="1150" strike="noStrike" u="none">
                        <a:solidFill>
                          <a:srgbClr val="000000"/>
                        </a:solidFill>
                        <a:effectLst/>
                        <a:uFillTx/>
                        <a:latin typeface="Arial"/>
                      </a:endParaRPr>
                    </a:p>
                    <a:p>
                      <a:pPr algn="just">
                        <a:lnSpc>
                          <a:spcPct val="120000"/>
                        </a:lnSpc>
                        <a:tabLst>
                          <a:tab algn="l" pos="0"/>
                        </a:tabLst>
                      </a:pPr>
                      <a:r>
                        <a:rPr b="0" lang="en-US" sz="1150" strike="noStrike" u="none">
                          <a:solidFill>
                            <a:schemeClr val="dk1"/>
                          </a:solidFill>
                          <a:effectLst/>
                          <a:uFillTx/>
                          <a:latin typeface="Calibri"/>
                          <a:ea typeface="Calibri"/>
                        </a:rPr>
                        <a:t>• Tratamento das complicações crônicas;</a:t>
                      </a:r>
                      <a:endParaRPr b="0" lang="pt-BR" sz="1150" strike="noStrike" u="none">
                        <a:solidFill>
                          <a:srgbClr val="000000"/>
                        </a:solidFill>
                        <a:effectLst/>
                        <a:uFillTx/>
                        <a:latin typeface="Arial"/>
                      </a:endParaRPr>
                    </a:p>
                    <a:p>
                      <a:pPr algn="just">
                        <a:lnSpc>
                          <a:spcPct val="120000"/>
                        </a:lnSpc>
                        <a:tabLst>
                          <a:tab algn="l" pos="0"/>
                        </a:tabLst>
                      </a:pPr>
                      <a:r>
                        <a:rPr b="0" lang="en-US" sz="1150" strike="noStrike" u="none">
                          <a:solidFill>
                            <a:schemeClr val="dk1"/>
                          </a:solidFill>
                          <a:effectLst/>
                          <a:uFillTx/>
                          <a:latin typeface="Calibri"/>
                          <a:ea typeface="Calibri"/>
                        </a:rPr>
                        <a:t>• Acompanhamento periódico para evitar internações.;</a:t>
                      </a:r>
                      <a:endParaRPr b="0" lang="pt-BR" sz="1150" strike="noStrike" u="none">
                        <a:solidFill>
                          <a:srgbClr val="000000"/>
                        </a:solidFill>
                        <a:effectLst/>
                        <a:uFillTx/>
                        <a:latin typeface="Arial"/>
                      </a:endParaRPr>
                    </a:p>
                    <a:p>
                      <a:pPr algn="just">
                        <a:lnSpc>
                          <a:spcPct val="120000"/>
                        </a:lnSpc>
                        <a:tabLst>
                          <a:tab algn="l" pos="0"/>
                        </a:tabLst>
                      </a:pPr>
                      <a:r>
                        <a:rPr b="0" lang="en-US" sz="1150" strike="noStrike" u="none">
                          <a:solidFill>
                            <a:schemeClr val="dk1"/>
                          </a:solidFill>
                          <a:effectLst/>
                          <a:uFillTx/>
                          <a:latin typeface="Calibri"/>
                          <a:ea typeface="Calibri"/>
                        </a:rPr>
                        <a:t>•Mudanças de hábitos não saudáveis: alimentação inadequada, sedentarismo, uso de tabaco, uso de álcool e drogas;</a:t>
                      </a:r>
                      <a:endParaRPr b="0" lang="pt-BR" sz="1150" strike="noStrike" u="none">
                        <a:solidFill>
                          <a:srgbClr val="000000"/>
                        </a:solidFill>
                        <a:effectLst/>
                        <a:uFillTx/>
                        <a:latin typeface="Arial"/>
                      </a:endParaRPr>
                    </a:p>
                    <a:p>
                      <a:pPr algn="just">
                        <a:lnSpc>
                          <a:spcPct val="120000"/>
                        </a:lnSpc>
                        <a:tabLst>
                          <a:tab algn="l" pos="0"/>
                        </a:tabLst>
                      </a:pPr>
                      <a:r>
                        <a:rPr b="0" lang="en-US" sz="1150" strike="noStrike" u="none">
                          <a:solidFill>
                            <a:schemeClr val="dk1"/>
                          </a:solidFill>
                          <a:effectLst/>
                          <a:uFillTx/>
                          <a:latin typeface="Calibri"/>
                          <a:ea typeface="Calibri"/>
                        </a:rPr>
                        <a:t>•Encaminhamento via GERCON para acompanhamento na Atenção Ambulatorial Especializada, com endocrinologista e demais especialistas, conforme a complicação apresentada;</a:t>
                      </a:r>
                      <a:endParaRPr b="0" lang="pt-BR" sz="1150" strike="noStrike" u="none">
                        <a:solidFill>
                          <a:srgbClr val="000000"/>
                        </a:solidFill>
                        <a:effectLst/>
                        <a:uFillTx/>
                        <a:latin typeface="Arial"/>
                      </a:endParaRPr>
                    </a:p>
                    <a:p>
                      <a:pPr algn="just">
                        <a:lnSpc>
                          <a:spcPct val="120000"/>
                        </a:lnSpc>
                        <a:tabLst>
                          <a:tab algn="l" pos="0"/>
                        </a:tabLst>
                      </a:pPr>
                      <a:r>
                        <a:rPr b="0" lang="en-US" sz="1150" strike="noStrike" u="none">
                          <a:solidFill>
                            <a:schemeClr val="dk1"/>
                          </a:solidFill>
                          <a:effectLst/>
                          <a:uFillTx/>
                          <a:latin typeface="Calibri"/>
                          <a:ea typeface="Calibri"/>
                        </a:rPr>
                        <a:t>•Preconizam-se consultas médicas na UBS intercaladas com consultas de enfermagem, além de, avaliação clínica com o dentista anualmente.</a:t>
                      </a:r>
                      <a:endParaRPr b="0" lang="pt-BR" sz="1150" strike="noStrike" u="none">
                        <a:solidFill>
                          <a:srgbClr val="000000"/>
                        </a:solidFill>
                        <a:effectLst/>
                        <a:uFillTx/>
                        <a:latin typeface="Arial"/>
                      </a:endParaRPr>
                    </a:p>
                  </a:txBody>
                  <a:tcPr anchor="ctr" marL="88560" marR="88560" marT="88560" marB="8856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4b183"/>
                    </a:solidFill>
                  </a:tcPr>
                </a:tc>
              </a:tr>
            </a:tbl>
          </a:graphicData>
        </a:graphic>
      </p:graphicFrame>
      <p:sp>
        <p:nvSpPr>
          <p:cNvPr id="329" name="Google Shape;500;p21"/>
          <p:cNvSpPr/>
          <p:nvPr/>
        </p:nvSpPr>
        <p:spPr>
          <a:xfrm>
            <a:off x="249120" y="403920"/>
            <a:ext cx="6165000" cy="392040"/>
          </a:xfrm>
          <a:prstGeom prst="rect">
            <a:avLst/>
          </a:prstGeom>
          <a:noFill/>
          <a:ln w="0">
            <a:noFill/>
          </a:ln>
        </p:spPr>
        <p:style>
          <a:lnRef idx="0"/>
          <a:fillRef idx="0"/>
          <a:effectRef idx="0"/>
          <a:fontRef idx="minor"/>
        </p:style>
        <p:txBody>
          <a:bodyPr tIns="91440" bIns="91440" anchor="t">
            <a:spAutoFit/>
          </a:bodyPr>
          <a:p>
            <a:pPr>
              <a:lnSpc>
                <a:spcPct val="120000"/>
              </a:lnSpc>
              <a:tabLst>
                <a:tab algn="l" pos="0"/>
              </a:tabLst>
            </a:pPr>
            <a:r>
              <a:rPr b="0" lang="en-US" sz="1350" strike="noStrike" u="none">
                <a:solidFill>
                  <a:schemeClr val="dk1"/>
                </a:solidFill>
                <a:effectLst/>
                <a:uFillTx/>
                <a:latin typeface="Calibri"/>
                <a:ea typeface="Calibri"/>
              </a:rPr>
              <a:t>Quadro 5.  Ações e manejo de acordo com estratificação de risco da pessoa com DM:</a:t>
            </a:r>
            <a:endParaRPr b="0" lang="pt-BR" sz="1350" strike="noStrike" u="none">
              <a:solidFill>
                <a:srgbClr val="000000"/>
              </a:solidFill>
              <a:effectLst/>
              <a:uFillTx/>
              <a:latin typeface="Arial"/>
            </a:endParaRPr>
          </a:p>
        </p:txBody>
      </p:sp>
      <p:sp>
        <p:nvSpPr>
          <p:cNvPr id="330" name="Google Shape;501;p21"/>
          <p:cNvSpPr/>
          <p:nvPr/>
        </p:nvSpPr>
        <p:spPr>
          <a:xfrm>
            <a:off x="147600" y="8191440"/>
            <a:ext cx="5050800" cy="338400"/>
          </a:xfrm>
          <a:prstGeom prst="rect">
            <a:avLst/>
          </a:prstGeom>
          <a:noFill/>
          <a:ln w="0">
            <a:noFill/>
          </a:ln>
        </p:spPr>
        <p:style>
          <a:lnRef idx="0"/>
          <a:fillRef idx="0"/>
          <a:effectRef idx="0"/>
          <a:fontRef idx="minor"/>
        </p:style>
        <p:txBody>
          <a:bodyPr tIns="76680" bIns="76680" anchor="t">
            <a:spAutoFit/>
          </a:bodyPr>
          <a:p>
            <a:pPr>
              <a:lnSpc>
                <a:spcPct val="100000"/>
              </a:lnSpc>
              <a:tabLst>
                <a:tab algn="l" pos="0"/>
              </a:tabLst>
            </a:pPr>
            <a:r>
              <a:rPr b="0" lang="en-US" sz="1000" strike="noStrike" u="none">
                <a:solidFill>
                  <a:schemeClr val="dk1"/>
                </a:solidFill>
                <a:effectLst/>
                <a:uFillTx/>
                <a:latin typeface="Calibri"/>
                <a:ea typeface="Calibri"/>
              </a:rPr>
              <a:t>Adaptado de Linha guia de Diabetes Mellitus - Curitiba : SESA, 2018</a:t>
            </a:r>
            <a:endParaRPr b="0" lang="pt-BR" sz="1000" strike="noStrike" u="none">
              <a:solidFill>
                <a:srgbClr val="000000"/>
              </a:solidFill>
              <a:effectLst/>
              <a:uFillTx/>
              <a:latin typeface="Arial"/>
            </a:endParaRPr>
          </a:p>
        </p:txBody>
      </p:sp>
      <p:cxnSp>
        <p:nvCxnSpPr>
          <p:cNvPr id="331" name="Google Shape;502;p21"/>
          <p:cNvCxnSpPr/>
          <p:nvPr/>
        </p:nvCxnSpPr>
        <p:spPr>
          <a:xfrm flipV="1">
            <a:off x="356040" y="421200"/>
            <a:ext cx="6182280" cy="19440"/>
          </a:xfrm>
          <a:prstGeom prst="straightConnector1">
            <a:avLst/>
          </a:prstGeom>
          <a:ln w="19050">
            <a:solidFill>
              <a:srgbClr val="000000"/>
            </a:solidFill>
            <a:round/>
          </a:ln>
        </p:spPr>
      </p:cxnSp>
      <p:sp>
        <p:nvSpPr>
          <p:cNvPr id="332" name="Google Shape;503;p21"/>
          <p:cNvSpPr/>
          <p:nvPr/>
        </p:nvSpPr>
        <p:spPr>
          <a:xfrm>
            <a:off x="356040" y="249840"/>
            <a:ext cx="4329000" cy="15372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p:txBody>
      </p:sp>
      <p:sp>
        <p:nvSpPr>
          <p:cNvPr id="333" name="PlaceHolder 1"/>
          <p:cNvSpPr>
            <a:spLocks noGrp="1"/>
          </p:cNvSpPr>
          <p:nvPr>
            <p:ph type="sldNum" idx="55"/>
          </p:nvPr>
        </p:nvSpPr>
        <p:spPr>
          <a:xfrm>
            <a:off x="4404600" y="14436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74391444-C1D0-4F46-9025-133E9B655E9C}"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sp>
        <p:nvSpPr>
          <p:cNvPr id="334" name="Google Shape;505;p21"/>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2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35" name="PlaceHolder 1"/>
          <p:cNvSpPr>
            <a:spLocks noGrp="1"/>
          </p:cNvSpPr>
          <p:nvPr>
            <p:ph type="sldNum" idx="56"/>
          </p:nvPr>
        </p:nvSpPr>
        <p:spPr>
          <a:xfrm>
            <a:off x="6553080" y="635652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DA88326A-2EFC-43BD-BD1F-A8BF6F89B42F}"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sp>
        <p:nvSpPr>
          <p:cNvPr id="336" name="Google Shape;512;p22"/>
          <p:cNvSpPr/>
          <p:nvPr/>
        </p:nvSpPr>
        <p:spPr>
          <a:xfrm>
            <a:off x="474120" y="1454760"/>
            <a:ext cx="5795280" cy="369864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0" lang="en-US" sz="1350" strike="noStrike" u="none">
                <a:solidFill>
                  <a:srgbClr val="000000"/>
                </a:solidFill>
                <a:effectLst/>
                <a:uFillTx/>
                <a:latin typeface="Calibri"/>
                <a:ea typeface="Calibri"/>
              </a:rPr>
              <a:t>*</a:t>
            </a:r>
            <a:r>
              <a:rPr b="1" lang="en-US" sz="1350" strike="noStrike" u="none">
                <a:solidFill>
                  <a:srgbClr val="000000"/>
                </a:solidFill>
                <a:effectLst/>
                <a:uFillTx/>
                <a:latin typeface="Calibri"/>
                <a:ea typeface="Calibri"/>
              </a:rPr>
              <a:t>Autocuidado</a:t>
            </a:r>
            <a:r>
              <a:rPr b="0" lang="en-US" sz="1350" strike="noStrike" u="none">
                <a:solidFill>
                  <a:srgbClr val="000000"/>
                </a:solidFill>
                <a:effectLst/>
                <a:uFillTx/>
                <a:latin typeface="Calibri"/>
                <a:ea typeface="Calibri"/>
              </a:rPr>
              <a:t>: práticas de atividades que os usuários desempenham para seu próprio benefício com o propósito de manter a vida, a saúde e o bem-estar. O conceito de autocuidado insuficiente caracteriza-se por: limitação em níveis relevantes, dificuldade de compreensão de sua condição crônica, desinteresse na mudança de comportamento necessária para melhoria da sua condição, baixo suporte familiar e social, recolher-se em sua condição crônica, estar sem ação para melhoria de sua condição, abandonar o acompanhamento porque não atingiu uma de suas metas e depressão grave com prejuízo nas atividades diárias (adaptado de Grupo Hospitalar Conceição de Porto Alegre, 2013).</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a:t>
            </a:r>
            <a:r>
              <a:rPr b="1" lang="en-US" sz="1350" strike="noStrike" u="none">
                <a:solidFill>
                  <a:srgbClr val="000000"/>
                </a:solidFill>
                <a:effectLst/>
                <a:uFillTx/>
                <a:latin typeface="Calibri"/>
                <a:ea typeface="Calibri"/>
              </a:rPr>
              <a:t>Complicações agudas</a:t>
            </a:r>
            <a:r>
              <a:rPr b="0" lang="en-US" sz="1350" strike="noStrike" u="none">
                <a:solidFill>
                  <a:srgbClr val="000000"/>
                </a:solidFill>
                <a:effectLst/>
                <a:uFillTx/>
                <a:latin typeface="Calibri"/>
                <a:ea typeface="Calibri"/>
              </a:rPr>
              <a:t>: acidente vascular encefálico transitório ou não, infarto agudo do miocárdio, angina instável, doença arterial obstrutiva periférica com intervenção cirúrgica. </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a:t>
            </a:r>
            <a:r>
              <a:rPr b="1" lang="en-US" sz="1350" strike="noStrike" u="none">
                <a:solidFill>
                  <a:srgbClr val="000000"/>
                </a:solidFill>
                <a:effectLst/>
                <a:uFillTx/>
                <a:latin typeface="Calibri"/>
                <a:ea typeface="Calibri"/>
              </a:rPr>
              <a:t>Complicações crônicas</a:t>
            </a:r>
            <a:r>
              <a:rPr b="0" lang="en-US" sz="1350" strike="noStrike" u="none">
                <a:solidFill>
                  <a:srgbClr val="000000"/>
                </a:solidFill>
                <a:effectLst/>
                <a:uFillTx/>
                <a:latin typeface="Calibri"/>
                <a:ea typeface="Calibri"/>
              </a:rPr>
              <a:t>: macrovasculares (doença arterial coronariana, doença cerebrovascular, doença vascular periférica; microvasculares (retinopatia e nefropatia), neuropatia e pé diabético.</a:t>
            </a:r>
            <a:endParaRPr b="0" lang="pt-BR" sz="1350" strike="noStrike" u="none">
              <a:solidFill>
                <a:srgbClr val="000000"/>
              </a:solidFill>
              <a:effectLst/>
              <a:uFillTx/>
              <a:latin typeface="Arial"/>
            </a:endParaRPr>
          </a:p>
        </p:txBody>
      </p:sp>
      <p:sp>
        <p:nvSpPr>
          <p:cNvPr id="337" name="Google Shape;513;p22"/>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2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38" name="Google Shape;522;p23"/>
          <p:cNvSpPr/>
          <p:nvPr/>
        </p:nvSpPr>
        <p:spPr>
          <a:xfrm>
            <a:off x="407160" y="1234080"/>
            <a:ext cx="6079680" cy="667584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0" lang="en-US" sz="1400" strike="noStrike" u="none">
                <a:solidFill>
                  <a:srgbClr val="000000"/>
                </a:solidFill>
                <a:effectLst/>
                <a:uFillTx/>
                <a:latin typeface="Calibri"/>
                <a:ea typeface="Calibri"/>
              </a:rPr>
              <a:t>A conservação da saúde bucal é de fundamental importância no cuidado dos pacientes portadores de DM. Esse cuidado é papel de toda equipe de Atenção Básica (AB) e para isso é necessário um trabalho integrado entre a equipe de Saúde Bucal com toda equipe de AB para possibilitar uma atenção adequada às pessoas bem como manutenção da saúde e bem-estar.</a:t>
            </a:r>
            <a:endParaRPr b="0" lang="pt-BR" sz="1400" strike="noStrike" u="none">
              <a:solidFill>
                <a:srgbClr val="000000"/>
              </a:solidFill>
              <a:effectLst/>
              <a:uFillTx/>
              <a:latin typeface="Arial"/>
            </a:endParaRPr>
          </a:p>
          <a:p>
            <a:pPr algn="just">
              <a:lnSpc>
                <a:spcPct val="120000"/>
              </a:lnSpc>
              <a:tabLst>
                <a:tab algn="l" pos="0"/>
              </a:tabLst>
            </a:pPr>
            <a:r>
              <a:rPr b="0" lang="en-US" sz="1400" strike="noStrike" u="none">
                <a:solidFill>
                  <a:srgbClr val="000000"/>
                </a:solidFill>
                <a:effectLst/>
                <a:uFillTx/>
                <a:latin typeface="Calibri"/>
                <a:ea typeface="Calibri"/>
              </a:rPr>
              <a:t>O acesso facilitado para o cuidado odontológico das pessoas com DM deve ser considerado. Recomenda-se que estes usuários sejam encaminhados para avaliação e cuidado odontológico, pois as infecções agudas e condições inflamatórias podem aumentar a taxa de glicose (BRASIL, 2006).</a:t>
            </a:r>
            <a:endParaRPr b="0" lang="pt-BR" sz="1400" strike="noStrike" u="none">
              <a:solidFill>
                <a:srgbClr val="000000"/>
              </a:solidFill>
              <a:effectLst/>
              <a:uFillTx/>
              <a:latin typeface="Arial"/>
            </a:endParaRPr>
          </a:p>
          <a:p>
            <a:pPr algn="just">
              <a:lnSpc>
                <a:spcPct val="120000"/>
              </a:lnSpc>
              <a:tabLst>
                <a:tab algn="l" pos="0"/>
              </a:tabLst>
            </a:pPr>
            <a:r>
              <a:rPr b="0" lang="en-US" sz="1400" strike="noStrike" u="none">
                <a:solidFill>
                  <a:srgbClr val="000000"/>
                </a:solidFill>
                <a:effectLst/>
                <a:uFillTx/>
                <a:latin typeface="Calibri"/>
                <a:ea typeface="Calibri"/>
              </a:rPr>
              <a:t>Os profissionais, em especial médicos e enfermeiros, devem estar preparados para reconhecer a doença periodontal consequente da inflamação crônica dos tecidos periodontais (epitelial, conjuntivo e ósseo) que é muito frequente nas pessoas com DM que ainda conservam dentes próprios. A atividade inflamatória em graus variáveis que é mantida na presença de infecção bacteriana crônica por patógenos diversos pode resultar na perda da fixação dos dentes nos alvéolos. Um sintoma frequentemente presente é o mau hálito, que pode ter odor pútrido pela presença dos anaeróbios e da inflamação com maior atividade necrotizante.</a:t>
            </a:r>
            <a:endParaRPr b="0" lang="pt-BR" sz="1400" strike="noStrike" u="none">
              <a:solidFill>
                <a:srgbClr val="000000"/>
              </a:solidFill>
              <a:effectLst/>
              <a:uFillTx/>
              <a:latin typeface="Arial"/>
            </a:endParaRPr>
          </a:p>
          <a:p>
            <a:pPr algn="just">
              <a:lnSpc>
                <a:spcPct val="120000"/>
              </a:lnSpc>
              <a:tabLst>
                <a:tab algn="l" pos="0"/>
              </a:tabLst>
            </a:pPr>
            <a:r>
              <a:rPr b="0" lang="en-US" sz="1400" strike="noStrike" u="none">
                <a:solidFill>
                  <a:srgbClr val="000000"/>
                </a:solidFill>
                <a:effectLst/>
                <a:uFillTx/>
                <a:latin typeface="Calibri"/>
                <a:ea typeface="Calibri"/>
              </a:rPr>
              <a:t>As queixas mais comuns na doença periodontal são o sangramento gengival, o afrouxamento e a perda espontânea de dentes e a própria halitose. A doença periodontal pode constituir um fator significativo, continuado, pouco lembrado e pouco valorizado de descontrole glicêmico, além de estar documentada sua participação na precipitação de eventos coronarianos isquêmicos. Só poderá ser detectada se for lembrada e se for realizado o exame da boca da pessoa. O encaminhamento das pessoas com suspeita de doença periodontal ao dentista é essencial para o tratamento.</a:t>
            </a:r>
            <a:endParaRPr b="0" lang="pt-BR" sz="1400" strike="noStrike" u="none">
              <a:solidFill>
                <a:srgbClr val="000000"/>
              </a:solidFill>
              <a:effectLst/>
              <a:uFillTx/>
              <a:latin typeface="Arial"/>
            </a:endParaRPr>
          </a:p>
          <a:p>
            <a:pPr algn="just">
              <a:lnSpc>
                <a:spcPct val="120000"/>
              </a:lnSpc>
              <a:tabLst>
                <a:tab algn="l" pos="0"/>
              </a:tabLst>
            </a:pPr>
            <a:r>
              <a:rPr b="0" lang="en-US" sz="1400" strike="noStrike" u="none">
                <a:solidFill>
                  <a:srgbClr val="000000"/>
                </a:solidFill>
                <a:effectLst/>
                <a:uFillTx/>
                <a:latin typeface="Calibri"/>
                <a:ea typeface="Calibri"/>
              </a:rPr>
              <a:t>	</a:t>
            </a:r>
            <a:endParaRPr b="0" lang="pt-BR" sz="1400" strike="noStrike" u="none">
              <a:solidFill>
                <a:srgbClr val="000000"/>
              </a:solidFill>
              <a:effectLst/>
              <a:uFillTx/>
              <a:latin typeface="Arial"/>
            </a:endParaRPr>
          </a:p>
        </p:txBody>
      </p:sp>
      <p:sp>
        <p:nvSpPr>
          <p:cNvPr id="339" name="Google Shape;523;p23"/>
          <p:cNvSpPr/>
          <p:nvPr/>
        </p:nvSpPr>
        <p:spPr>
          <a:xfrm>
            <a:off x="407160" y="772560"/>
            <a:ext cx="5795280" cy="27684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1" lang="en-US" sz="1800" strike="noStrike" u="none">
                <a:solidFill>
                  <a:srgbClr val="000000"/>
                </a:solidFill>
                <a:effectLst/>
                <a:uFillTx/>
                <a:latin typeface="Calibri"/>
                <a:ea typeface="Calibri"/>
              </a:rPr>
              <a:t>11. SAÚDE BUCAL DA PESSOA COM DIABETES</a:t>
            </a:r>
            <a:endParaRPr b="0" lang="pt-BR" sz="1800" strike="noStrike" u="none">
              <a:solidFill>
                <a:srgbClr val="000000"/>
              </a:solidFill>
              <a:effectLst/>
              <a:uFillTx/>
              <a:latin typeface="Arial"/>
            </a:endParaRPr>
          </a:p>
        </p:txBody>
      </p:sp>
      <p:cxnSp>
        <p:nvCxnSpPr>
          <p:cNvPr id="340" name="Google Shape;524;p23"/>
          <p:cNvCxnSpPr/>
          <p:nvPr/>
        </p:nvCxnSpPr>
        <p:spPr>
          <a:xfrm flipV="1">
            <a:off x="356040" y="421200"/>
            <a:ext cx="6182280" cy="19440"/>
          </a:xfrm>
          <a:prstGeom prst="straightConnector1">
            <a:avLst/>
          </a:prstGeom>
          <a:ln w="19050">
            <a:solidFill>
              <a:srgbClr val="000000"/>
            </a:solidFill>
            <a:round/>
          </a:ln>
        </p:spPr>
      </p:cxnSp>
      <p:sp>
        <p:nvSpPr>
          <p:cNvPr id="341" name="Google Shape;525;p23"/>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342" name="PlaceHolder 1"/>
          <p:cNvSpPr>
            <a:spLocks noGrp="1"/>
          </p:cNvSpPr>
          <p:nvPr>
            <p:ph type="sldNum" idx="57"/>
          </p:nvPr>
        </p:nvSpPr>
        <p:spPr>
          <a:xfrm>
            <a:off x="4404600" y="15120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6B2B7E58-8967-439B-9866-4152E506D166}"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sp>
        <p:nvSpPr>
          <p:cNvPr id="343" name="Google Shape;527;p23"/>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2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cxnSp>
        <p:nvCxnSpPr>
          <p:cNvPr id="344" name="Google Shape;533;p24"/>
          <p:cNvCxnSpPr/>
          <p:nvPr/>
        </p:nvCxnSpPr>
        <p:spPr>
          <a:xfrm flipV="1">
            <a:off x="356040" y="421200"/>
            <a:ext cx="6182280" cy="19440"/>
          </a:xfrm>
          <a:prstGeom prst="straightConnector1">
            <a:avLst/>
          </a:prstGeom>
          <a:ln w="19050">
            <a:solidFill>
              <a:srgbClr val="000000"/>
            </a:solidFill>
            <a:round/>
          </a:ln>
        </p:spPr>
      </p:cxnSp>
      <p:sp>
        <p:nvSpPr>
          <p:cNvPr id="345" name="Google Shape;534;p24"/>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346" name="PlaceHolder 1"/>
          <p:cNvSpPr>
            <a:spLocks noGrp="1"/>
          </p:cNvSpPr>
          <p:nvPr>
            <p:ph type="sldNum" idx="58"/>
          </p:nvPr>
        </p:nvSpPr>
        <p:spPr>
          <a:xfrm>
            <a:off x="4404600" y="15120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3BD2CB89-A2B3-49A4-9F13-1058C2526998}"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sp>
        <p:nvSpPr>
          <p:cNvPr id="347" name="Google Shape;536;p24"/>
          <p:cNvSpPr/>
          <p:nvPr/>
        </p:nvSpPr>
        <p:spPr>
          <a:xfrm>
            <a:off x="348840" y="440280"/>
            <a:ext cx="6196680" cy="2990520"/>
          </a:xfrm>
          <a:prstGeom prst="rect">
            <a:avLst/>
          </a:prstGeom>
          <a:noFill/>
          <a:ln w="0">
            <a:noFill/>
          </a:ln>
        </p:spPr>
        <p:style>
          <a:lnRef idx="0"/>
          <a:fillRef idx="0"/>
          <a:effectRef idx="0"/>
          <a:fontRef idx="minor"/>
        </p:style>
        <p:txBody>
          <a:bodyPr tIns="91440" bIns="91440" anchor="t">
            <a:spAutoFit/>
          </a:bodyPr>
          <a:p>
            <a:pPr algn="just">
              <a:lnSpc>
                <a:spcPct val="120000"/>
              </a:lnSpc>
              <a:tabLst>
                <a:tab algn="l" pos="0"/>
              </a:tabLst>
            </a:pPr>
            <a:r>
              <a:rPr b="0" lang="en-US" sz="1350" strike="noStrike" u="none">
                <a:solidFill>
                  <a:schemeClr val="dk1"/>
                </a:solidFill>
                <a:effectLst/>
                <a:uFillTx/>
                <a:latin typeface="Calibri"/>
                <a:ea typeface="Calibri"/>
              </a:rPr>
              <a:t>Deve-se atentar para as manifestações bucais observadas na pessoa com DM que, embora não sejam específicas da doença, têm sua incidência ou progressão favorecida pelo descontrole glicêmico. Os distúrbios da cavidade bucal mais frequentes na pessoa com DM são:</a:t>
            </a:r>
            <a:endParaRPr b="0" lang="pt-BR" sz="1350" strike="noStrike" u="none">
              <a:solidFill>
                <a:srgbClr val="000000"/>
              </a:solidFill>
              <a:effectLst/>
              <a:uFillTx/>
              <a:latin typeface="Arial"/>
            </a:endParaRPr>
          </a:p>
          <a:p>
            <a:pPr marL="457200" indent="-307800">
              <a:lnSpc>
                <a:spcPct val="120000"/>
              </a:lnSpc>
              <a:buClr>
                <a:srgbClr val="000000"/>
              </a:buClr>
              <a:buFont typeface="Calibri"/>
              <a:buChar char="●"/>
              <a:tabLst>
                <a:tab algn="l" pos="0"/>
              </a:tabLst>
            </a:pPr>
            <a:r>
              <a:rPr b="0" lang="en-US" sz="1250" strike="noStrike" u="none">
                <a:solidFill>
                  <a:schemeClr val="dk1"/>
                </a:solidFill>
                <a:effectLst/>
                <a:uFillTx/>
                <a:latin typeface="Calibri"/>
                <a:ea typeface="Calibri"/>
              </a:rPr>
              <a:t>Doença periodontal (gengivite e periodontite)</a:t>
            </a:r>
            <a:endParaRPr b="0" lang="pt-BR" sz="1250" strike="noStrike" u="none">
              <a:solidFill>
                <a:srgbClr val="000000"/>
              </a:solidFill>
              <a:effectLst/>
              <a:uFillTx/>
              <a:latin typeface="Arial"/>
            </a:endParaRPr>
          </a:p>
          <a:p>
            <a:pPr marL="457200" indent="-307800">
              <a:lnSpc>
                <a:spcPct val="120000"/>
              </a:lnSpc>
              <a:buClr>
                <a:srgbClr val="000000"/>
              </a:buClr>
              <a:buFont typeface="Calibri"/>
              <a:buChar char="●"/>
              <a:tabLst>
                <a:tab algn="l" pos="0"/>
              </a:tabLst>
            </a:pPr>
            <a:r>
              <a:rPr b="0" lang="en-US" sz="1250" strike="noStrike" u="none">
                <a:solidFill>
                  <a:schemeClr val="dk1"/>
                </a:solidFill>
                <a:effectLst/>
                <a:uFillTx/>
                <a:latin typeface="Calibri"/>
                <a:ea typeface="Calibri"/>
              </a:rPr>
              <a:t>Candidíase oral</a:t>
            </a:r>
            <a:endParaRPr b="0" lang="pt-BR" sz="1250" strike="noStrike" u="none">
              <a:solidFill>
                <a:srgbClr val="000000"/>
              </a:solidFill>
              <a:effectLst/>
              <a:uFillTx/>
              <a:latin typeface="Arial"/>
            </a:endParaRPr>
          </a:p>
          <a:p>
            <a:pPr marL="457200" indent="-307800">
              <a:lnSpc>
                <a:spcPct val="120000"/>
              </a:lnSpc>
              <a:buClr>
                <a:srgbClr val="000000"/>
              </a:buClr>
              <a:buFont typeface="Calibri"/>
              <a:buChar char="●"/>
              <a:tabLst>
                <a:tab algn="l" pos="0"/>
              </a:tabLst>
            </a:pPr>
            <a:r>
              <a:rPr b="0" lang="en-US" sz="1250" strike="noStrike" u="none">
                <a:solidFill>
                  <a:schemeClr val="dk1"/>
                </a:solidFill>
                <a:effectLst/>
                <a:uFillTx/>
                <a:latin typeface="Calibri"/>
                <a:ea typeface="Calibri"/>
              </a:rPr>
              <a:t>Distúrbios de gustação</a:t>
            </a:r>
            <a:endParaRPr b="0" lang="pt-BR" sz="1250" strike="noStrike" u="none">
              <a:solidFill>
                <a:srgbClr val="000000"/>
              </a:solidFill>
              <a:effectLst/>
              <a:uFillTx/>
              <a:latin typeface="Arial"/>
            </a:endParaRPr>
          </a:p>
          <a:p>
            <a:pPr marL="457200" indent="-307800">
              <a:lnSpc>
                <a:spcPct val="120000"/>
              </a:lnSpc>
              <a:buClr>
                <a:srgbClr val="000000"/>
              </a:buClr>
              <a:buFont typeface="Calibri"/>
              <a:buChar char="●"/>
              <a:tabLst>
                <a:tab algn="l" pos="0"/>
              </a:tabLst>
            </a:pPr>
            <a:r>
              <a:rPr b="0" lang="en-US" sz="1250" strike="noStrike" u="none">
                <a:solidFill>
                  <a:schemeClr val="dk1"/>
                </a:solidFill>
                <a:effectLst/>
                <a:uFillTx/>
                <a:latin typeface="Calibri"/>
                <a:ea typeface="Calibri"/>
              </a:rPr>
              <a:t>Cárie dentária</a:t>
            </a:r>
            <a:endParaRPr b="0" lang="pt-BR" sz="1250" strike="noStrike" u="none">
              <a:solidFill>
                <a:srgbClr val="000000"/>
              </a:solidFill>
              <a:effectLst/>
              <a:uFillTx/>
              <a:latin typeface="Arial"/>
            </a:endParaRPr>
          </a:p>
          <a:p>
            <a:pPr marL="457200" indent="-307800">
              <a:lnSpc>
                <a:spcPct val="120000"/>
              </a:lnSpc>
              <a:buClr>
                <a:srgbClr val="000000"/>
              </a:buClr>
              <a:buFont typeface="Calibri"/>
              <a:buChar char="●"/>
              <a:tabLst>
                <a:tab algn="l" pos="0"/>
              </a:tabLst>
            </a:pPr>
            <a:r>
              <a:rPr b="0" lang="en-US" sz="1250" strike="noStrike" u="none">
                <a:solidFill>
                  <a:schemeClr val="dk1"/>
                </a:solidFill>
                <a:effectLst/>
                <a:uFillTx/>
                <a:latin typeface="Calibri"/>
                <a:ea typeface="Calibri"/>
              </a:rPr>
              <a:t>Xerostomia e hipossalivação</a:t>
            </a:r>
            <a:endParaRPr b="0" lang="pt-BR" sz="1250" strike="noStrike" u="none">
              <a:solidFill>
                <a:srgbClr val="000000"/>
              </a:solidFill>
              <a:effectLst/>
              <a:uFillTx/>
              <a:latin typeface="Arial"/>
            </a:endParaRPr>
          </a:p>
          <a:p>
            <a:pPr marL="457200" indent="-307800">
              <a:lnSpc>
                <a:spcPct val="120000"/>
              </a:lnSpc>
              <a:buClr>
                <a:srgbClr val="000000"/>
              </a:buClr>
              <a:buFont typeface="Calibri"/>
              <a:buChar char="●"/>
              <a:tabLst>
                <a:tab algn="l" pos="0"/>
              </a:tabLst>
            </a:pPr>
            <a:r>
              <a:rPr b="0" lang="en-US" sz="1250" strike="noStrike" u="none">
                <a:solidFill>
                  <a:schemeClr val="dk1"/>
                </a:solidFill>
                <a:effectLst/>
                <a:uFillTx/>
                <a:latin typeface="Calibri"/>
                <a:ea typeface="Calibri"/>
              </a:rPr>
              <a:t>Síndrome de ardência bucal e glossodinia</a:t>
            </a:r>
            <a:endParaRPr b="0" lang="pt-BR" sz="1250" strike="noStrike" u="none">
              <a:solidFill>
                <a:srgbClr val="000000"/>
              </a:solidFill>
              <a:effectLst/>
              <a:uFillTx/>
              <a:latin typeface="Arial"/>
            </a:endParaRPr>
          </a:p>
          <a:p>
            <a:pPr marL="457200" indent="-307800">
              <a:lnSpc>
                <a:spcPct val="120000"/>
              </a:lnSpc>
              <a:buClr>
                <a:srgbClr val="000000"/>
              </a:buClr>
              <a:buFont typeface="Calibri"/>
              <a:buChar char="●"/>
              <a:tabLst>
                <a:tab algn="l" pos="0"/>
              </a:tabLst>
            </a:pPr>
            <a:r>
              <a:rPr b="0" lang="en-US" sz="1250" strike="noStrike" u="none">
                <a:solidFill>
                  <a:schemeClr val="dk1"/>
                </a:solidFill>
                <a:effectLst/>
                <a:uFillTx/>
                <a:latin typeface="Calibri"/>
                <a:ea typeface="Calibri"/>
              </a:rPr>
              <a:t>Doenças da mucosa bucal</a:t>
            </a:r>
            <a:endParaRPr b="0" lang="pt-BR" sz="1250" strike="noStrike" u="none">
              <a:solidFill>
                <a:srgbClr val="000000"/>
              </a:solidFill>
              <a:effectLst/>
              <a:uFillTx/>
              <a:latin typeface="Arial"/>
            </a:endParaRPr>
          </a:p>
          <a:p>
            <a:pPr marL="457200" indent="-307800">
              <a:lnSpc>
                <a:spcPct val="120000"/>
              </a:lnSpc>
              <a:buClr>
                <a:srgbClr val="000000"/>
              </a:buClr>
              <a:buFont typeface="Calibri"/>
              <a:buChar char="●"/>
              <a:tabLst>
                <a:tab algn="l" pos="0"/>
              </a:tabLst>
            </a:pPr>
            <a:r>
              <a:rPr b="0" lang="en-US" sz="1250" strike="noStrike" u="none">
                <a:solidFill>
                  <a:schemeClr val="dk1"/>
                </a:solidFill>
                <a:effectLst/>
                <a:uFillTx/>
                <a:latin typeface="Calibri"/>
                <a:ea typeface="Calibri"/>
              </a:rPr>
              <a:t>Hipoplasia de esmalte</a:t>
            </a:r>
            <a:endParaRPr b="0" lang="pt-BR" sz="1250" strike="noStrike" u="none">
              <a:solidFill>
                <a:srgbClr val="000000"/>
              </a:solidFill>
              <a:effectLst/>
              <a:uFillTx/>
              <a:latin typeface="Arial"/>
            </a:endParaRPr>
          </a:p>
        </p:txBody>
      </p:sp>
      <p:pic>
        <p:nvPicPr>
          <p:cNvPr id="348" name="Google Shape;537;p24" descr=""/>
          <p:cNvPicPr/>
          <p:nvPr/>
        </p:nvPicPr>
        <p:blipFill>
          <a:blip r:embed="rId1"/>
          <a:srcRect l="6045" t="0" r="2922" b="3053"/>
          <a:stretch/>
        </p:blipFill>
        <p:spPr>
          <a:xfrm>
            <a:off x="828720" y="3688560"/>
            <a:ext cx="5342400" cy="4792680"/>
          </a:xfrm>
          <a:prstGeom prst="rect">
            <a:avLst/>
          </a:prstGeom>
          <a:noFill/>
          <a:ln w="0">
            <a:noFill/>
          </a:ln>
        </p:spPr>
      </p:pic>
      <p:sp>
        <p:nvSpPr>
          <p:cNvPr id="349" name="Google Shape;538;p24"/>
          <p:cNvSpPr/>
          <p:nvPr/>
        </p:nvSpPr>
        <p:spPr>
          <a:xfrm>
            <a:off x="348840" y="3429000"/>
            <a:ext cx="6017400" cy="369000"/>
          </a:xfrm>
          <a:prstGeom prst="rect">
            <a:avLst/>
          </a:prstGeom>
          <a:noFill/>
          <a:ln w="0">
            <a:noFill/>
          </a:ln>
        </p:spPr>
        <p:style>
          <a:lnRef idx="0"/>
          <a:fillRef idx="0"/>
          <a:effectRef idx="0"/>
          <a:fontRef idx="minor"/>
        </p:style>
        <p:txBody>
          <a:bodyPr tIns="91440" bIns="91440" anchor="t">
            <a:spAutoFit/>
          </a:bodyPr>
          <a:p>
            <a:pPr>
              <a:lnSpc>
                <a:spcPct val="100000"/>
              </a:lnSpc>
              <a:tabLst>
                <a:tab algn="l" pos="0"/>
              </a:tabLst>
            </a:pPr>
            <a:r>
              <a:rPr b="0" lang="en-US" sz="1200" strike="noStrike" u="none">
                <a:solidFill>
                  <a:srgbClr val="231f20"/>
                </a:solidFill>
                <a:effectLst/>
                <a:uFillTx/>
                <a:latin typeface="Calibri"/>
                <a:ea typeface="Calibri"/>
              </a:rPr>
              <a:t>Figura 4 - Orientação para o manejo clínico de pessoas com DM em consulta odontológica.</a:t>
            </a:r>
            <a:endParaRPr b="0" lang="pt-BR" sz="1200" strike="noStrike" u="none">
              <a:solidFill>
                <a:srgbClr val="000000"/>
              </a:solidFill>
              <a:effectLst/>
              <a:uFillTx/>
              <a:latin typeface="Arial"/>
            </a:endParaRPr>
          </a:p>
        </p:txBody>
      </p:sp>
      <p:sp>
        <p:nvSpPr>
          <p:cNvPr id="350" name="Google Shape;539;p24"/>
          <p:cNvSpPr/>
          <p:nvPr/>
        </p:nvSpPr>
        <p:spPr>
          <a:xfrm>
            <a:off x="409680" y="8395920"/>
            <a:ext cx="5895360" cy="322920"/>
          </a:xfrm>
          <a:prstGeom prst="rect">
            <a:avLst/>
          </a:prstGeom>
          <a:noFill/>
          <a:ln w="0">
            <a:noFill/>
          </a:ln>
        </p:spPr>
        <p:style>
          <a:lnRef idx="0"/>
          <a:fillRef idx="0"/>
          <a:effectRef idx="0"/>
          <a:fontRef idx="minor"/>
        </p:style>
        <p:txBody>
          <a:bodyPr tIns="82800" bIns="82800" anchor="t">
            <a:spAutoFit/>
          </a:bodyPr>
          <a:p>
            <a:pPr algn="ctr">
              <a:lnSpc>
                <a:spcPct val="120000"/>
              </a:lnSpc>
              <a:tabLst>
                <a:tab algn="l" pos="0"/>
              </a:tabLst>
            </a:pPr>
            <a:r>
              <a:rPr b="0" lang="en-US" sz="900" strike="noStrike" u="none">
                <a:solidFill>
                  <a:schemeClr val="dk1"/>
                </a:solidFill>
                <a:effectLst/>
                <a:uFillTx/>
                <a:latin typeface="Calibri"/>
                <a:ea typeface="Calibri"/>
              </a:rPr>
              <a:t>Fonte: Cadernos de Atenção Básica, nº 36– Estratégias para o Cuidado da Pessoa com Doença Crônica – Diabetes Mellitus</a:t>
            </a:r>
            <a:endParaRPr b="0" lang="pt-BR" sz="900" strike="noStrike" u="none">
              <a:solidFill>
                <a:srgbClr val="000000"/>
              </a:solidFill>
              <a:effectLst/>
              <a:uFillTx/>
              <a:latin typeface="Arial"/>
            </a:endParaRPr>
          </a:p>
        </p:txBody>
      </p:sp>
      <p:sp>
        <p:nvSpPr>
          <p:cNvPr id="351" name="Google Shape;540;p24"/>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2"/>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2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52" name="Google Shape;549;p25"/>
          <p:cNvSpPr/>
          <p:nvPr/>
        </p:nvSpPr>
        <p:spPr>
          <a:xfrm>
            <a:off x="401040" y="2782080"/>
            <a:ext cx="6055920" cy="19980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0" lang="en-US" sz="1300" strike="noStrike" u="none">
                <a:solidFill>
                  <a:srgbClr val="000000"/>
                </a:solidFill>
                <a:effectLst/>
                <a:uFillTx/>
                <a:latin typeface="Calibri"/>
                <a:ea typeface="Calibri"/>
              </a:rPr>
              <a:t>Quadro 7. Cuidados na prescrição medicamentosa pelo dentista para pacientes diabéticos.</a:t>
            </a:r>
            <a:endParaRPr b="0" lang="pt-BR" sz="1300" strike="noStrike" u="none">
              <a:solidFill>
                <a:srgbClr val="000000"/>
              </a:solidFill>
              <a:effectLst/>
              <a:uFillTx/>
              <a:latin typeface="Arial"/>
            </a:endParaRPr>
          </a:p>
        </p:txBody>
      </p:sp>
      <p:sp>
        <p:nvSpPr>
          <p:cNvPr id="353" name="Google Shape;550;p25"/>
          <p:cNvSpPr/>
          <p:nvPr/>
        </p:nvSpPr>
        <p:spPr>
          <a:xfrm>
            <a:off x="356040" y="4960440"/>
            <a:ext cx="6181920" cy="344916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1" lang="en-US" sz="1350" strike="noStrike" u="none">
                <a:solidFill>
                  <a:srgbClr val="000000"/>
                </a:solidFill>
                <a:effectLst/>
                <a:uFillTx/>
                <a:latin typeface="Calibri"/>
                <a:ea typeface="Calibri"/>
              </a:rPr>
              <a:t>11.1. Atendimento odontológico</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As pessoas com DM e bom controle metabólico podem ser tratadas pelo odontólogo da mesma forma que o mesmo trata pessoas sem DM.</a:t>
            </a:r>
            <a:endParaRPr b="0" lang="pt-BR" sz="1350" strike="noStrike" u="none">
              <a:solidFill>
                <a:srgbClr val="000000"/>
              </a:solidFill>
              <a:effectLst/>
              <a:uFillTx/>
              <a:latin typeface="Arial"/>
            </a:endParaRPr>
          </a:p>
          <a:p>
            <a:pPr algn="just">
              <a:lnSpc>
                <a:spcPct val="120000"/>
              </a:lnSpc>
              <a:tabLst>
                <a:tab algn="l" pos="0"/>
              </a:tabLst>
            </a:pPr>
            <a:endParaRPr b="0" lang="pt-BR" sz="1350" strike="noStrike" u="none">
              <a:solidFill>
                <a:srgbClr val="000000"/>
              </a:solidFill>
              <a:effectLst/>
              <a:uFillTx/>
              <a:latin typeface="Arial"/>
            </a:endParaRPr>
          </a:p>
          <a:p>
            <a:pPr algn="just">
              <a:lnSpc>
                <a:spcPct val="120000"/>
              </a:lnSpc>
              <a:tabLst>
                <a:tab algn="l" pos="0"/>
              </a:tabLst>
            </a:pPr>
            <a:r>
              <a:rPr b="1" lang="en-US" sz="1350" strike="noStrike" u="none">
                <a:solidFill>
                  <a:srgbClr val="000000"/>
                </a:solidFill>
                <a:effectLst/>
                <a:uFillTx/>
                <a:latin typeface="Calibri"/>
                <a:ea typeface="Calibri"/>
              </a:rPr>
              <a:t>11.1.1 Atendimento específico para pessoas com DM em risco moderado</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Orientações gerais sobre controle da glicemia, cuidados com a alimentação, redução do estresse e do risco de infecção são importantes para estas pessoas. Elas poderão ser submetidas a procedimentos de exame, radiografias, instrução de higiene bucal, restaurações dentárias, profilaxia supragengival, raspagem e polimento radicular subgengival e endodontia.</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231f20"/>
                </a:solidFill>
                <a:effectLst/>
                <a:uFillTx/>
                <a:latin typeface="Calibri"/>
                <a:ea typeface="Calibri"/>
              </a:rPr>
              <a:t>Pessoas com DM mal controlada possuem maior risco de desenvolver infecções, sendo necessária a prescrição de profilaxia antibiótica antes do procedimento cirúrgico nos casos em que, associado ao controle glicêmico mal executado, houver alguma infecção dentária.</a:t>
            </a:r>
            <a:endParaRPr b="0" lang="pt-BR" sz="1350" strike="noStrike" u="none">
              <a:solidFill>
                <a:srgbClr val="000000"/>
              </a:solidFill>
              <a:effectLst/>
              <a:uFillTx/>
              <a:latin typeface="Arial"/>
            </a:endParaRPr>
          </a:p>
        </p:txBody>
      </p:sp>
      <p:sp>
        <p:nvSpPr>
          <p:cNvPr id="354" name="Google Shape;551;p25"/>
          <p:cNvSpPr/>
          <p:nvPr/>
        </p:nvSpPr>
        <p:spPr>
          <a:xfrm>
            <a:off x="2329560" y="237240"/>
            <a:ext cx="3626640" cy="40824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355" name="Google Shape;552;p25"/>
          <p:cNvCxnSpPr/>
          <p:nvPr/>
        </p:nvCxnSpPr>
        <p:spPr>
          <a:xfrm flipV="1">
            <a:off x="356040" y="421200"/>
            <a:ext cx="6182280" cy="19440"/>
          </a:xfrm>
          <a:prstGeom prst="straightConnector1">
            <a:avLst/>
          </a:prstGeom>
          <a:ln w="19050">
            <a:solidFill>
              <a:srgbClr val="000000"/>
            </a:solidFill>
            <a:round/>
          </a:ln>
        </p:spPr>
      </p:cxnSp>
      <p:sp>
        <p:nvSpPr>
          <p:cNvPr id="356" name="Google Shape;553;p25"/>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357" name="PlaceHolder 1"/>
          <p:cNvSpPr>
            <a:spLocks noGrp="1"/>
          </p:cNvSpPr>
          <p:nvPr>
            <p:ph type="sldNum" idx="59"/>
          </p:nvPr>
        </p:nvSpPr>
        <p:spPr>
          <a:xfrm>
            <a:off x="4404600" y="13896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4257014D-2115-46A2-BECD-B68B3DA08822}"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pic>
        <p:nvPicPr>
          <p:cNvPr id="358" name="Google Shape;555;p25" descr=""/>
          <p:cNvPicPr/>
          <p:nvPr/>
        </p:nvPicPr>
        <p:blipFill>
          <a:blip r:embed="rId1"/>
          <a:stretch/>
        </p:blipFill>
        <p:spPr>
          <a:xfrm>
            <a:off x="355320" y="1073520"/>
            <a:ext cx="6146640" cy="1515240"/>
          </a:xfrm>
          <a:prstGeom prst="rect">
            <a:avLst/>
          </a:prstGeom>
          <a:noFill/>
          <a:ln w="0">
            <a:noFill/>
          </a:ln>
        </p:spPr>
      </p:pic>
      <p:sp>
        <p:nvSpPr>
          <p:cNvPr id="359" name="Google Shape;556;p25"/>
          <p:cNvSpPr/>
          <p:nvPr/>
        </p:nvSpPr>
        <p:spPr>
          <a:xfrm>
            <a:off x="356040" y="645840"/>
            <a:ext cx="6459120" cy="584640"/>
          </a:xfrm>
          <a:prstGeom prst="rect">
            <a:avLst/>
          </a:prstGeom>
          <a:noFill/>
          <a:ln w="0">
            <a:noFill/>
          </a:ln>
        </p:spPr>
        <p:style>
          <a:lnRef idx="0"/>
          <a:fillRef idx="0"/>
          <a:effectRef idx="0"/>
          <a:fontRef idx="minor"/>
        </p:style>
        <p:txBody>
          <a:bodyPr tIns="91440" bIns="91440" anchor="t">
            <a:spAutoFit/>
          </a:bodyPr>
          <a:p>
            <a:pPr>
              <a:lnSpc>
                <a:spcPct val="100000"/>
              </a:lnSpc>
              <a:tabLst>
                <a:tab algn="l" pos="0"/>
              </a:tabLst>
            </a:pPr>
            <a:r>
              <a:rPr b="0" lang="en-US" sz="1300" strike="noStrike" u="none">
                <a:solidFill>
                  <a:srgbClr val="231f20"/>
                </a:solidFill>
                <a:effectLst/>
                <a:uFillTx/>
                <a:latin typeface="Calibri"/>
                <a:ea typeface="Calibri"/>
              </a:rPr>
              <a:t>Quadro 6. Cuidados importantes relacionados com a consulta odontológica da pessoa com DM.</a:t>
            </a:r>
            <a:endParaRPr b="0" lang="pt-BR" sz="1300" strike="noStrike" u="none">
              <a:solidFill>
                <a:srgbClr val="000000"/>
              </a:solidFill>
              <a:effectLst/>
              <a:uFillTx/>
              <a:latin typeface="Arial"/>
            </a:endParaRPr>
          </a:p>
        </p:txBody>
      </p:sp>
      <p:pic>
        <p:nvPicPr>
          <p:cNvPr id="360" name="Google Shape;557;p25" descr=""/>
          <p:cNvPicPr/>
          <p:nvPr/>
        </p:nvPicPr>
        <p:blipFill>
          <a:blip r:embed="rId2"/>
          <a:stretch/>
        </p:blipFill>
        <p:spPr>
          <a:xfrm>
            <a:off x="400680" y="3016800"/>
            <a:ext cx="6055920" cy="1515240"/>
          </a:xfrm>
          <a:prstGeom prst="rect">
            <a:avLst/>
          </a:prstGeom>
          <a:noFill/>
          <a:ln w="0">
            <a:noFill/>
          </a:ln>
        </p:spPr>
      </p:pic>
      <p:sp>
        <p:nvSpPr>
          <p:cNvPr id="361" name="Google Shape;558;p25"/>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3"/>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2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62" name="Google Shape;567;p26"/>
          <p:cNvSpPr/>
          <p:nvPr/>
        </p:nvSpPr>
        <p:spPr>
          <a:xfrm>
            <a:off x="338040" y="1327680"/>
            <a:ext cx="6116760" cy="195336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0" lang="en-US" sz="1350" strike="noStrike" u="none">
                <a:solidFill>
                  <a:srgbClr val="000000"/>
                </a:solidFill>
                <a:effectLst/>
                <a:uFillTx/>
                <a:latin typeface="Calibri"/>
                <a:ea typeface="Calibri"/>
              </a:rPr>
              <a:t>Pessoas com DM e alto risco para procedimentos odontológicos podem apenas ser submetidas a exames bucais após medidas para redução do estresse. Qualquer tipo de procedimento deve ser adiado até que suas complicações sistêmicas estejam estabilizadas, sendo o tratamento apenas paliativo (FANG et al., 2006).</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Uma exceção importante são as pessoas cujo controle glicêmico está comprometido por uma infecção dentária ativa. Neste caso, deve ser executado o procedimento mais simples para a manutenção do controle. Em alguns casos a necessidade de insulina pode diminuir e um melhor controle metabólico pode ser obtido (FANG et al., 2006).</a:t>
            </a:r>
            <a:endParaRPr b="0" lang="pt-BR" sz="1350" strike="noStrike" u="none">
              <a:solidFill>
                <a:srgbClr val="000000"/>
              </a:solidFill>
              <a:effectLst/>
              <a:uFillTx/>
              <a:latin typeface="Arial"/>
            </a:endParaRPr>
          </a:p>
        </p:txBody>
      </p:sp>
      <p:graphicFrame>
        <p:nvGraphicFramePr>
          <p:cNvPr id="363" name="Google Shape;568;p26"/>
          <p:cNvGraphicFramePr/>
          <p:nvPr/>
        </p:nvGraphicFramePr>
        <p:xfrm>
          <a:off x="229320" y="4105440"/>
          <a:ext cx="6435720" cy="4361040"/>
        </p:xfrm>
        <a:graphic>
          <a:graphicData uri="http://schemas.openxmlformats.org/drawingml/2006/table">
            <a:tbl>
              <a:tblPr/>
              <a:tblGrid>
                <a:gridCol w="1751760"/>
                <a:gridCol w="4683960"/>
              </a:tblGrid>
              <a:tr h="1442160">
                <a:tc>
                  <a:txBody>
                    <a:bodyPr tIns="91440" bIns="91440" anchor="ctr">
                      <a:noAutofit/>
                    </a:bodyPr>
                    <a:p>
                      <a:pPr>
                        <a:lnSpc>
                          <a:spcPct val="120000"/>
                        </a:lnSpc>
                        <a:tabLst>
                          <a:tab algn="l" pos="0"/>
                        </a:tabLst>
                      </a:pPr>
                      <a:r>
                        <a:rPr b="1" lang="en-US" sz="1250" strike="noStrike" u="none">
                          <a:solidFill>
                            <a:srgbClr val="000000"/>
                          </a:solidFill>
                          <a:effectLst/>
                          <a:uFillTx/>
                          <a:latin typeface="Calibri"/>
                          <a:ea typeface="Calibri"/>
                        </a:rPr>
                        <a:t>Relação bidirecional entre doença gengival grave e diabetes </a:t>
                      </a:r>
                      <a:endParaRPr b="0" lang="pt-BR" sz="12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c>
                  <a:txBody>
                    <a:bodyPr tIns="91440" bIns="91440" anchor="ctr">
                      <a:noAutofit/>
                    </a:bodyPr>
                    <a:p>
                      <a:pPr algn="just">
                        <a:lnSpc>
                          <a:spcPct val="120000"/>
                        </a:lnSpc>
                        <a:tabLst>
                          <a:tab algn="l" pos="0"/>
                        </a:tabLst>
                      </a:pPr>
                      <a:r>
                        <a:rPr b="0" lang="en-US" sz="1150" strike="noStrike" u="none">
                          <a:solidFill>
                            <a:srgbClr val="000000"/>
                          </a:solidFill>
                          <a:effectLst/>
                          <a:uFillTx/>
                          <a:latin typeface="Calibri"/>
                          <a:ea typeface="Calibri"/>
                        </a:rPr>
                        <a:t>Vários fatores predisponentes têm sido apontados incluindo função reduzida de leucócitos e alteração no metabolismo de colágeno, aumentando o risco de destruição tecidual. O controle metabólico do DM também pode ser alterado pela inflamação periodontal, portanto o tratamento da doença é fundamental, inclusive exercendo papel positivo no controle glicêmico. Outro fator importante a ser observado é o tabagismo que pode exacerbar ainda mais a doença periodontal no diabético.</a:t>
                      </a:r>
                      <a:endParaRPr b="0" lang="pt-BR" sz="11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r>
              <a:tr h="664560">
                <a:tc>
                  <a:txBody>
                    <a:bodyPr tIns="91440" bIns="91440" anchor="ctr">
                      <a:noAutofit/>
                    </a:bodyPr>
                    <a:p>
                      <a:pPr algn="just">
                        <a:lnSpc>
                          <a:spcPct val="120000"/>
                        </a:lnSpc>
                        <a:tabLst>
                          <a:tab algn="l" pos="0"/>
                        </a:tabLst>
                      </a:pPr>
                      <a:r>
                        <a:rPr b="1" lang="en-US" sz="1250" strike="noStrike" u="none">
                          <a:solidFill>
                            <a:srgbClr val="000000"/>
                          </a:solidFill>
                          <a:effectLst/>
                          <a:uFillTx/>
                          <a:latin typeface="Calibri"/>
                          <a:ea typeface="Calibri"/>
                        </a:rPr>
                        <a:t>Cárie dentária </a:t>
                      </a:r>
                      <a:endParaRPr b="0" lang="pt-BR" sz="12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c>
                  <a:txBody>
                    <a:bodyPr tIns="91440" bIns="91440" anchor="ctr">
                      <a:noAutofit/>
                    </a:bodyPr>
                    <a:p>
                      <a:pPr algn="just">
                        <a:lnSpc>
                          <a:spcPct val="120000"/>
                        </a:lnSpc>
                        <a:tabLst>
                          <a:tab algn="l" pos="0"/>
                        </a:tabLst>
                      </a:pPr>
                      <a:r>
                        <a:rPr b="0" lang="en-US" sz="1150" strike="noStrike" u="none">
                          <a:solidFill>
                            <a:srgbClr val="000000"/>
                          </a:solidFill>
                          <a:effectLst/>
                          <a:uFillTx/>
                          <a:latin typeface="Calibri"/>
                          <a:ea typeface="Calibri"/>
                        </a:rPr>
                        <a:t>Pessoas com DM podem apresentar maior quantidade de lesões ativas de cárie. Níveis elevados de glicose na saliva e hipossalivação podem ser fatores predisponentes, além da higiene bucal precária.</a:t>
                      </a:r>
                      <a:endParaRPr b="0" lang="pt-BR" sz="11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r>
              <a:tr h="795600">
                <a:tc>
                  <a:txBody>
                    <a:bodyPr tIns="91440" bIns="91440" anchor="ctr">
                      <a:noAutofit/>
                    </a:bodyPr>
                    <a:p>
                      <a:pPr>
                        <a:lnSpc>
                          <a:spcPct val="120000"/>
                        </a:lnSpc>
                        <a:tabLst>
                          <a:tab algn="l" pos="0"/>
                        </a:tabLst>
                      </a:pPr>
                      <a:r>
                        <a:rPr b="1" lang="en-US" sz="1250" strike="noStrike" u="none">
                          <a:solidFill>
                            <a:srgbClr val="000000"/>
                          </a:solidFill>
                          <a:effectLst/>
                          <a:uFillTx/>
                          <a:latin typeface="Calibri"/>
                          <a:ea typeface="Calibri"/>
                        </a:rPr>
                        <a:t>Ardência Bucal, hipossalivação e distúrbio no paladar</a:t>
                      </a:r>
                      <a:endParaRPr b="0" lang="pt-BR" sz="12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c>
                  <a:txBody>
                    <a:bodyPr tIns="91440" bIns="91440" anchor="ctr">
                      <a:noAutofit/>
                    </a:bodyPr>
                    <a:p>
                      <a:pPr algn="just">
                        <a:lnSpc>
                          <a:spcPct val="120000"/>
                        </a:lnSpc>
                        <a:tabLst>
                          <a:tab algn="l" pos="0"/>
                        </a:tabLst>
                      </a:pPr>
                      <a:r>
                        <a:rPr b="0" lang="en-US" sz="1150" strike="noStrike" u="none">
                          <a:solidFill>
                            <a:srgbClr val="000000"/>
                          </a:solidFill>
                          <a:effectLst/>
                          <a:uFillTx/>
                          <a:latin typeface="Calibri"/>
                          <a:ea typeface="Calibri"/>
                        </a:rPr>
                        <a:t>Pessoas com DM podem apresentar ardência da mucosa bucal e da língua ou hipossalivação. Estudos apontam que 40-80% dos diabéticos relatam a sensação de boca seca, quando descompensados.</a:t>
                      </a:r>
                      <a:endParaRPr b="0" lang="pt-BR" sz="11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r>
              <a:tr h="640440">
                <a:tc>
                  <a:txBody>
                    <a:bodyPr tIns="91440" bIns="91440" anchor="ctr">
                      <a:noAutofit/>
                    </a:bodyPr>
                    <a:p>
                      <a:pPr algn="just">
                        <a:lnSpc>
                          <a:spcPct val="120000"/>
                        </a:lnSpc>
                        <a:tabLst>
                          <a:tab algn="l" pos="0"/>
                        </a:tabLst>
                      </a:pPr>
                      <a:r>
                        <a:rPr b="1" lang="en-US" sz="1250" strike="noStrike" u="none">
                          <a:solidFill>
                            <a:srgbClr val="000000"/>
                          </a:solidFill>
                          <a:effectLst/>
                          <a:uFillTx/>
                          <a:latin typeface="Calibri"/>
                          <a:ea typeface="Calibri"/>
                        </a:rPr>
                        <a:t>Infecções fúngicas</a:t>
                      </a:r>
                      <a:endParaRPr b="0" lang="pt-BR" sz="12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c>
                  <a:txBody>
                    <a:bodyPr tIns="91440" bIns="91440" anchor="ctr">
                      <a:noAutofit/>
                    </a:bodyPr>
                    <a:p>
                      <a:pPr algn="just">
                        <a:lnSpc>
                          <a:spcPct val="120000"/>
                        </a:lnSpc>
                        <a:tabLst>
                          <a:tab algn="l" pos="0"/>
                        </a:tabLst>
                      </a:pPr>
                      <a:r>
                        <a:rPr b="0" lang="en-US" sz="1150" strike="noStrike" u="none">
                          <a:solidFill>
                            <a:srgbClr val="000000"/>
                          </a:solidFill>
                          <a:effectLst/>
                          <a:uFillTx/>
                          <a:latin typeface="Calibri"/>
                          <a:ea typeface="Calibri"/>
                        </a:rPr>
                        <a:t>Têm sido associadas a um controle pobre de glicemia. Manifestam-se como glossite romboide mediana, candidíase oral, estomatite protética e queilite angular.</a:t>
                      </a:r>
                      <a:endParaRPr b="0" lang="pt-BR" sz="11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r>
            </a:tbl>
          </a:graphicData>
        </a:graphic>
      </p:graphicFrame>
      <p:sp>
        <p:nvSpPr>
          <p:cNvPr id="364" name="Google Shape;569;p26"/>
          <p:cNvSpPr/>
          <p:nvPr/>
        </p:nvSpPr>
        <p:spPr>
          <a:xfrm>
            <a:off x="229320" y="8113680"/>
            <a:ext cx="4467240" cy="15372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Fonte: Linha guia de Diabetes Mellitus. Secretaria de Estado da Saúde do Paraná, 2018.</a:t>
            </a:r>
            <a:endParaRPr b="0" lang="pt-BR" sz="1000" strike="noStrike" u="none">
              <a:solidFill>
                <a:srgbClr val="000000"/>
              </a:solidFill>
              <a:effectLst/>
              <a:uFillTx/>
              <a:latin typeface="Arial"/>
            </a:endParaRPr>
          </a:p>
        </p:txBody>
      </p:sp>
      <p:sp>
        <p:nvSpPr>
          <p:cNvPr id="365" name="Google Shape;570;p26"/>
          <p:cNvSpPr/>
          <p:nvPr/>
        </p:nvSpPr>
        <p:spPr>
          <a:xfrm>
            <a:off x="2329560" y="237240"/>
            <a:ext cx="3626640" cy="40824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366" name="Google Shape;571;p26"/>
          <p:cNvCxnSpPr/>
          <p:nvPr/>
        </p:nvCxnSpPr>
        <p:spPr>
          <a:xfrm flipV="1">
            <a:off x="356040" y="421200"/>
            <a:ext cx="6182280" cy="19440"/>
          </a:xfrm>
          <a:prstGeom prst="straightConnector1">
            <a:avLst/>
          </a:prstGeom>
          <a:ln w="19050">
            <a:solidFill>
              <a:srgbClr val="000000"/>
            </a:solidFill>
            <a:round/>
          </a:ln>
        </p:spPr>
      </p:cxnSp>
      <p:sp>
        <p:nvSpPr>
          <p:cNvPr id="367" name="Google Shape;572;p26"/>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368" name="PlaceHolder 1"/>
          <p:cNvSpPr>
            <a:spLocks noGrp="1"/>
          </p:cNvSpPr>
          <p:nvPr>
            <p:ph type="sldNum" idx="60"/>
          </p:nvPr>
        </p:nvSpPr>
        <p:spPr>
          <a:xfrm>
            <a:off x="4404600" y="13896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0B598129-AEDF-45ED-B4A9-979939E55886}"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sp>
        <p:nvSpPr>
          <p:cNvPr id="369" name="Google Shape;574;p26"/>
          <p:cNvSpPr/>
          <p:nvPr/>
        </p:nvSpPr>
        <p:spPr>
          <a:xfrm>
            <a:off x="338040" y="3532320"/>
            <a:ext cx="6181920" cy="430920"/>
          </a:xfrm>
          <a:prstGeom prst="rect">
            <a:avLst/>
          </a:prstGeom>
          <a:noFill/>
          <a:ln w="0">
            <a:noFill/>
          </a:ln>
        </p:spPr>
        <p:style>
          <a:lnRef idx="0"/>
          <a:fillRef idx="0"/>
          <a:effectRef idx="0"/>
          <a:fontRef idx="minor"/>
        </p:style>
        <p:txBody>
          <a:bodyPr tIns="91440" bIns="91440" anchor="t">
            <a:spAutoFit/>
          </a:bodyPr>
          <a:p>
            <a:pPr>
              <a:lnSpc>
                <a:spcPct val="120000"/>
              </a:lnSpc>
              <a:tabLst>
                <a:tab algn="l" pos="0"/>
              </a:tabLst>
            </a:pPr>
            <a:r>
              <a:rPr b="1" lang="en-US" sz="1600" strike="noStrike" u="none">
                <a:solidFill>
                  <a:schemeClr val="dk1"/>
                </a:solidFill>
                <a:effectLst/>
                <a:uFillTx/>
                <a:latin typeface="Calibri"/>
                <a:ea typeface="Calibri"/>
              </a:rPr>
              <a:t>11.3 Repercussões bucais associadas ao controle metabólico deficiente</a:t>
            </a:r>
            <a:endParaRPr b="0" lang="pt-BR" sz="1600" strike="noStrike" u="none">
              <a:solidFill>
                <a:srgbClr val="000000"/>
              </a:solidFill>
              <a:effectLst/>
              <a:uFillTx/>
              <a:latin typeface="Arial"/>
            </a:endParaRPr>
          </a:p>
        </p:txBody>
      </p:sp>
      <p:sp>
        <p:nvSpPr>
          <p:cNvPr id="370" name="Google Shape;575;p26"/>
          <p:cNvSpPr/>
          <p:nvPr/>
        </p:nvSpPr>
        <p:spPr>
          <a:xfrm>
            <a:off x="338040" y="645840"/>
            <a:ext cx="6327000" cy="726120"/>
          </a:xfrm>
          <a:prstGeom prst="rect">
            <a:avLst/>
          </a:prstGeom>
          <a:noFill/>
          <a:ln w="0">
            <a:noFill/>
          </a:ln>
        </p:spPr>
        <p:style>
          <a:lnRef idx="0"/>
          <a:fillRef idx="0"/>
          <a:effectRef idx="0"/>
          <a:fontRef idx="minor"/>
        </p:style>
        <p:txBody>
          <a:bodyPr tIns="91440" bIns="91440" anchor="t">
            <a:spAutoFit/>
          </a:bodyPr>
          <a:p>
            <a:pPr>
              <a:lnSpc>
                <a:spcPct val="120000"/>
              </a:lnSpc>
              <a:tabLst>
                <a:tab algn="l" pos="0"/>
              </a:tabLst>
            </a:pPr>
            <a:r>
              <a:rPr b="1" lang="en-US" sz="1600" strike="noStrike" u="none">
                <a:solidFill>
                  <a:schemeClr val="dk1"/>
                </a:solidFill>
                <a:effectLst/>
                <a:uFillTx/>
                <a:latin typeface="Calibri"/>
                <a:ea typeface="Calibri"/>
              </a:rPr>
              <a:t>11.2 Atendimento odontológico específico para pessoas com DM em alto risco</a:t>
            </a:r>
            <a:endParaRPr b="0" lang="pt-BR" sz="1600" strike="noStrike" u="none">
              <a:solidFill>
                <a:srgbClr val="000000"/>
              </a:solidFill>
              <a:effectLst/>
              <a:uFillTx/>
              <a:latin typeface="Arial"/>
            </a:endParaRPr>
          </a:p>
        </p:txBody>
      </p:sp>
      <p:sp>
        <p:nvSpPr>
          <p:cNvPr id="371" name="Google Shape;576;p26"/>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2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72" name="Google Shape;585;p27"/>
          <p:cNvSpPr/>
          <p:nvPr/>
        </p:nvSpPr>
        <p:spPr>
          <a:xfrm>
            <a:off x="356040" y="1098360"/>
            <a:ext cx="6065280" cy="569412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0" lang="en-US" sz="1350" strike="noStrike" u="none">
                <a:solidFill>
                  <a:srgbClr val="000000"/>
                </a:solidFill>
                <a:effectLst/>
                <a:uFillTx/>
                <a:latin typeface="Calibri"/>
                <a:ea typeface="Calibri"/>
              </a:rPr>
              <a:t>É uma ferramenta imprescindível para o manejo das condições crônicas, por permitir o cuidado interdisciplinar e agregar o cuidado profissional ao autocuidado apoiado. O objetivo é mudar da assistência prescritiva para o cuidado participativo do usuário. Ele é indicado aos usuários com fatores de risco modificáveis, com condição crônica que demandem cuidados individualizados. </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As variáveis que devem ser monitoradas no manejo do usuário com DM são:</a:t>
            </a:r>
            <a:endParaRPr b="0" lang="pt-BR" sz="1350" strike="noStrike" u="none">
              <a:solidFill>
                <a:srgbClr val="000000"/>
              </a:solidFill>
              <a:effectLst/>
              <a:uFillTx/>
              <a:latin typeface="Arial"/>
            </a:endParaRPr>
          </a:p>
          <a:p>
            <a:pPr marL="457200" indent="-314280" algn="just">
              <a:lnSpc>
                <a:spcPct val="120000"/>
              </a:lnSpc>
              <a:buClr>
                <a:srgbClr val="000000"/>
              </a:buClr>
              <a:buFont typeface="Calibri"/>
              <a:buChar char="●"/>
              <a:tabLst>
                <a:tab algn="l" pos="0"/>
              </a:tabLst>
            </a:pPr>
            <a:r>
              <a:rPr b="0" lang="en-US" sz="1350" strike="noStrike" u="none">
                <a:solidFill>
                  <a:srgbClr val="000000"/>
                </a:solidFill>
                <a:effectLst/>
                <a:uFillTx/>
                <a:latin typeface="Calibri"/>
                <a:ea typeface="Calibri"/>
              </a:rPr>
              <a:t>Cálculo do índice de massa corporal;</a:t>
            </a:r>
            <a:endParaRPr b="0" lang="pt-BR" sz="1350" strike="noStrike" u="none">
              <a:solidFill>
                <a:srgbClr val="000000"/>
              </a:solidFill>
              <a:effectLst/>
              <a:uFillTx/>
              <a:latin typeface="Arial"/>
            </a:endParaRPr>
          </a:p>
          <a:p>
            <a:pPr marL="457200" indent="-314280" algn="just">
              <a:lnSpc>
                <a:spcPct val="120000"/>
              </a:lnSpc>
              <a:buClr>
                <a:srgbClr val="000000"/>
              </a:buClr>
              <a:buFont typeface="Calibri"/>
              <a:buChar char="●"/>
              <a:tabLst>
                <a:tab algn="l" pos="0"/>
              </a:tabLst>
            </a:pPr>
            <a:r>
              <a:rPr b="0" lang="en-US" sz="1350" strike="noStrike" u="none">
                <a:solidFill>
                  <a:srgbClr val="000000"/>
                </a:solidFill>
                <a:effectLst/>
                <a:uFillTx/>
                <a:latin typeface="Calibri"/>
                <a:ea typeface="Calibri"/>
              </a:rPr>
              <a:t>Medida da circunferência abdominal;</a:t>
            </a:r>
            <a:endParaRPr b="0" lang="pt-BR" sz="1350" strike="noStrike" u="none">
              <a:solidFill>
                <a:srgbClr val="000000"/>
              </a:solidFill>
              <a:effectLst/>
              <a:uFillTx/>
              <a:latin typeface="Arial"/>
            </a:endParaRPr>
          </a:p>
          <a:p>
            <a:pPr marL="457200" indent="-314280" algn="just">
              <a:lnSpc>
                <a:spcPct val="120000"/>
              </a:lnSpc>
              <a:buClr>
                <a:srgbClr val="000000"/>
              </a:buClr>
              <a:buFont typeface="Calibri"/>
              <a:buChar char="●"/>
              <a:tabLst>
                <a:tab algn="l" pos="0"/>
              </a:tabLst>
            </a:pPr>
            <a:r>
              <a:rPr b="0" lang="en-US" sz="1350" strike="noStrike" u="none">
                <a:solidFill>
                  <a:srgbClr val="000000"/>
                </a:solidFill>
                <a:effectLst/>
                <a:uFillTx/>
                <a:latin typeface="Calibri"/>
                <a:ea typeface="Calibri"/>
              </a:rPr>
              <a:t>Aferição da pressão arterial;</a:t>
            </a:r>
            <a:endParaRPr b="0" lang="pt-BR" sz="1350" strike="noStrike" u="none">
              <a:solidFill>
                <a:srgbClr val="000000"/>
              </a:solidFill>
              <a:effectLst/>
              <a:uFillTx/>
              <a:latin typeface="Arial"/>
            </a:endParaRPr>
          </a:p>
          <a:p>
            <a:pPr marL="457200" indent="-314280" algn="just">
              <a:lnSpc>
                <a:spcPct val="120000"/>
              </a:lnSpc>
              <a:buClr>
                <a:srgbClr val="000000"/>
              </a:buClr>
              <a:buFont typeface="Calibri"/>
              <a:buChar char="●"/>
              <a:tabLst>
                <a:tab algn="l" pos="0"/>
              </a:tabLst>
            </a:pPr>
            <a:r>
              <a:rPr b="0" lang="en-US" sz="1350" strike="noStrike" u="none">
                <a:solidFill>
                  <a:srgbClr val="000000"/>
                </a:solidFill>
                <a:effectLst/>
                <a:uFillTx/>
                <a:latin typeface="Calibri"/>
                <a:ea typeface="Calibri"/>
              </a:rPr>
              <a:t>Avaliação da hemoglobina glicada;</a:t>
            </a:r>
            <a:endParaRPr b="0" lang="pt-BR" sz="1350" strike="noStrike" u="none">
              <a:solidFill>
                <a:srgbClr val="000000"/>
              </a:solidFill>
              <a:effectLst/>
              <a:uFillTx/>
              <a:latin typeface="Arial"/>
            </a:endParaRPr>
          </a:p>
          <a:p>
            <a:pPr marL="457200" indent="-314280" algn="just">
              <a:lnSpc>
                <a:spcPct val="120000"/>
              </a:lnSpc>
              <a:buClr>
                <a:srgbClr val="000000"/>
              </a:buClr>
              <a:buFont typeface="Calibri"/>
              <a:buChar char="●"/>
              <a:tabLst>
                <a:tab algn="l" pos="0"/>
              </a:tabLst>
            </a:pPr>
            <a:r>
              <a:rPr b="0" lang="en-US" sz="1350" strike="noStrike" u="none">
                <a:solidFill>
                  <a:srgbClr val="000000"/>
                </a:solidFill>
                <a:effectLst/>
                <a:uFillTx/>
                <a:latin typeface="Calibri"/>
                <a:ea typeface="Calibri"/>
              </a:rPr>
              <a:t>Avaliação do Colesterol LDL;</a:t>
            </a:r>
            <a:endParaRPr b="0" lang="pt-BR" sz="1350" strike="noStrike" u="none">
              <a:solidFill>
                <a:srgbClr val="000000"/>
              </a:solidFill>
              <a:effectLst/>
              <a:uFillTx/>
              <a:latin typeface="Arial"/>
            </a:endParaRPr>
          </a:p>
          <a:p>
            <a:pPr marL="457200" indent="-314280" algn="just">
              <a:lnSpc>
                <a:spcPct val="120000"/>
              </a:lnSpc>
              <a:buClr>
                <a:srgbClr val="000000"/>
              </a:buClr>
              <a:buFont typeface="Calibri"/>
              <a:buChar char="●"/>
              <a:tabLst>
                <a:tab algn="l" pos="0"/>
              </a:tabLst>
            </a:pPr>
            <a:r>
              <a:rPr b="0" lang="en-US" sz="1350" strike="noStrike" u="none">
                <a:solidFill>
                  <a:srgbClr val="000000"/>
                </a:solidFill>
                <a:effectLst/>
                <a:uFillTx/>
                <a:latin typeface="Calibri"/>
                <a:ea typeface="Calibri"/>
              </a:rPr>
              <a:t>Avaliação da Microalbuminúria;</a:t>
            </a:r>
            <a:endParaRPr b="0" lang="pt-BR" sz="1350" strike="noStrike" u="none">
              <a:solidFill>
                <a:srgbClr val="000000"/>
              </a:solidFill>
              <a:effectLst/>
              <a:uFillTx/>
              <a:latin typeface="Arial"/>
            </a:endParaRPr>
          </a:p>
          <a:p>
            <a:pPr marL="457200" indent="-314280" algn="just">
              <a:lnSpc>
                <a:spcPct val="120000"/>
              </a:lnSpc>
              <a:buClr>
                <a:srgbClr val="000000"/>
              </a:buClr>
              <a:buFont typeface="Calibri"/>
              <a:buChar char="●"/>
              <a:tabLst>
                <a:tab algn="l" pos="0"/>
              </a:tabLst>
            </a:pPr>
            <a:r>
              <a:rPr b="0" lang="en-US" sz="1350" strike="noStrike" u="none">
                <a:solidFill>
                  <a:srgbClr val="000000"/>
                </a:solidFill>
                <a:effectLst/>
                <a:uFillTx/>
                <a:latin typeface="Calibri"/>
                <a:ea typeface="Calibri"/>
              </a:rPr>
              <a:t>Avaliação da Creatinina sérica;</a:t>
            </a:r>
            <a:endParaRPr b="0" lang="pt-BR" sz="1350" strike="noStrike" u="none">
              <a:solidFill>
                <a:srgbClr val="000000"/>
              </a:solidFill>
              <a:effectLst/>
              <a:uFillTx/>
              <a:latin typeface="Arial"/>
            </a:endParaRPr>
          </a:p>
          <a:p>
            <a:pPr marL="457200" indent="-314280" algn="just">
              <a:lnSpc>
                <a:spcPct val="120000"/>
              </a:lnSpc>
              <a:buClr>
                <a:srgbClr val="000000"/>
              </a:buClr>
              <a:buFont typeface="Calibri"/>
              <a:buChar char="●"/>
              <a:tabLst>
                <a:tab algn="l" pos="0"/>
              </a:tabLst>
            </a:pPr>
            <a:r>
              <a:rPr b="0" lang="en-US" sz="1350" strike="noStrike" u="none">
                <a:solidFill>
                  <a:srgbClr val="000000"/>
                </a:solidFill>
                <a:effectLst/>
                <a:uFillTx/>
                <a:latin typeface="Calibri"/>
                <a:ea typeface="Calibri"/>
              </a:rPr>
              <a:t>Realização do Exame oftalmológico;</a:t>
            </a:r>
            <a:endParaRPr b="0" lang="pt-BR" sz="1350" strike="noStrike" u="none">
              <a:solidFill>
                <a:srgbClr val="000000"/>
              </a:solidFill>
              <a:effectLst/>
              <a:uFillTx/>
              <a:latin typeface="Arial"/>
            </a:endParaRPr>
          </a:p>
          <a:p>
            <a:pPr marL="457200" indent="-314280" algn="just">
              <a:lnSpc>
                <a:spcPct val="120000"/>
              </a:lnSpc>
              <a:buClr>
                <a:srgbClr val="000000"/>
              </a:buClr>
              <a:buFont typeface="Calibri"/>
              <a:buChar char="●"/>
              <a:tabLst>
                <a:tab algn="l" pos="0"/>
              </a:tabLst>
            </a:pPr>
            <a:r>
              <a:rPr b="0" lang="en-US" sz="1350" strike="noStrike" u="none">
                <a:solidFill>
                  <a:srgbClr val="000000"/>
                </a:solidFill>
                <a:effectLst/>
                <a:uFillTx/>
                <a:latin typeface="Calibri"/>
                <a:ea typeface="Calibri"/>
              </a:rPr>
              <a:t>Realização do Exame dos pés;</a:t>
            </a:r>
            <a:endParaRPr b="0" lang="pt-BR" sz="1350" strike="noStrike" u="none">
              <a:solidFill>
                <a:srgbClr val="000000"/>
              </a:solidFill>
              <a:effectLst/>
              <a:uFillTx/>
              <a:latin typeface="Arial"/>
            </a:endParaRPr>
          </a:p>
          <a:p>
            <a:pPr marL="457200" indent="-314280" algn="just">
              <a:lnSpc>
                <a:spcPct val="120000"/>
              </a:lnSpc>
              <a:buClr>
                <a:srgbClr val="000000"/>
              </a:buClr>
              <a:buFont typeface="Calibri"/>
              <a:buChar char="●"/>
              <a:tabLst>
                <a:tab algn="l" pos="0"/>
              </a:tabLst>
            </a:pPr>
            <a:r>
              <a:rPr b="0" lang="en-US" sz="1350" strike="noStrike" u="none">
                <a:solidFill>
                  <a:srgbClr val="000000"/>
                </a:solidFill>
                <a:effectLst/>
                <a:uFillTx/>
                <a:latin typeface="Calibri"/>
                <a:ea typeface="Calibri"/>
              </a:rPr>
              <a:t>Abordagem para cessação do tabagismo.</a:t>
            </a:r>
            <a:endParaRPr b="0" lang="pt-BR" sz="1350" strike="noStrike" u="none">
              <a:solidFill>
                <a:srgbClr val="000000"/>
              </a:solidFill>
              <a:effectLst/>
              <a:uFillTx/>
              <a:latin typeface="Arial"/>
            </a:endParaRPr>
          </a:p>
          <a:p>
            <a:pPr algn="just">
              <a:lnSpc>
                <a:spcPct val="120000"/>
              </a:lnSpc>
              <a:tabLst>
                <a:tab algn="l" pos="0"/>
              </a:tabLst>
            </a:pP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Dentre essas variáveis, destacam-se metas como, por exemplo: alimentação saudável, prática regular de atividade física e abstinência do fumo; Manutenção do peso saudável; Pressão arterial &lt;130/80 mmHg; Prevenção ou tratamento de transtornos mentais associados; Prevenção ou tratamento de cáries e doença periodontal; Promoção do planejamento familiar; Redução do risco de complicações materno-infantis.</a:t>
            </a:r>
            <a:endParaRPr b="0" lang="pt-BR" sz="1350" strike="noStrike" u="none">
              <a:solidFill>
                <a:srgbClr val="000000"/>
              </a:solidFill>
              <a:effectLst/>
              <a:uFillTx/>
              <a:latin typeface="Arial"/>
            </a:endParaRPr>
          </a:p>
        </p:txBody>
      </p:sp>
      <p:sp>
        <p:nvSpPr>
          <p:cNvPr id="373" name="Google Shape;586;p27"/>
          <p:cNvSpPr/>
          <p:nvPr/>
        </p:nvSpPr>
        <p:spPr>
          <a:xfrm>
            <a:off x="356040" y="630720"/>
            <a:ext cx="5733360" cy="27684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1" lang="en-US" sz="1800" strike="noStrike" u="none">
                <a:solidFill>
                  <a:srgbClr val="000000"/>
                </a:solidFill>
                <a:effectLst/>
                <a:uFillTx/>
                <a:latin typeface="Calibri"/>
                <a:ea typeface="Calibri"/>
              </a:rPr>
              <a:t>12. PLANO DE CUIDADOS DA PESSOA COM DIABETES</a:t>
            </a:r>
            <a:endParaRPr b="0" lang="pt-BR" sz="1800" strike="noStrike" u="none">
              <a:solidFill>
                <a:srgbClr val="000000"/>
              </a:solidFill>
              <a:effectLst/>
              <a:uFillTx/>
              <a:latin typeface="Arial"/>
            </a:endParaRPr>
          </a:p>
        </p:txBody>
      </p:sp>
      <p:cxnSp>
        <p:nvCxnSpPr>
          <p:cNvPr id="374" name="Google Shape;587;p27"/>
          <p:cNvCxnSpPr/>
          <p:nvPr/>
        </p:nvCxnSpPr>
        <p:spPr>
          <a:xfrm flipV="1">
            <a:off x="356040" y="421200"/>
            <a:ext cx="6182280" cy="19440"/>
          </a:xfrm>
          <a:prstGeom prst="straightConnector1">
            <a:avLst/>
          </a:prstGeom>
          <a:ln w="19050">
            <a:solidFill>
              <a:srgbClr val="000000"/>
            </a:solidFill>
            <a:round/>
          </a:ln>
        </p:spPr>
      </p:cxnSp>
      <p:sp>
        <p:nvSpPr>
          <p:cNvPr id="375" name="Google Shape;588;p27"/>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376" name="PlaceHolder 1"/>
          <p:cNvSpPr>
            <a:spLocks noGrp="1"/>
          </p:cNvSpPr>
          <p:nvPr>
            <p:ph type="sldNum" idx="61"/>
          </p:nvPr>
        </p:nvSpPr>
        <p:spPr>
          <a:xfrm>
            <a:off x="4404600" y="13896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EEEFD8FE-32BE-48A2-ADC5-1DF2CCE92463}"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sp>
        <p:nvSpPr>
          <p:cNvPr id="377" name="Google Shape;590;p27"/>
          <p:cNvSpPr/>
          <p:nvPr/>
        </p:nvSpPr>
        <p:spPr>
          <a:xfrm>
            <a:off x="298080" y="6792840"/>
            <a:ext cx="6181920" cy="1639080"/>
          </a:xfrm>
          <a:prstGeom prst="rect">
            <a:avLst/>
          </a:prstGeom>
          <a:noFill/>
          <a:ln w="0">
            <a:noFill/>
          </a:ln>
        </p:spPr>
        <p:style>
          <a:lnRef idx="0"/>
          <a:fillRef idx="0"/>
          <a:effectRef idx="0"/>
          <a:fontRef idx="minor"/>
        </p:style>
        <p:txBody>
          <a:bodyPr tIns="91440" bIns="91440" anchor="t">
            <a:spAutoFit/>
          </a:bodyPr>
          <a:p>
            <a:pPr algn="just">
              <a:lnSpc>
                <a:spcPct val="120000"/>
              </a:lnSpc>
              <a:tabLst>
                <a:tab algn="l" pos="0"/>
              </a:tabLst>
            </a:pPr>
            <a:r>
              <a:rPr b="0" lang="en-US" sz="1350" strike="noStrike" u="none">
                <a:solidFill>
                  <a:schemeClr val="dk1"/>
                </a:solidFill>
                <a:effectLst/>
                <a:uFillTx/>
                <a:latin typeface="Calibri"/>
                <a:ea typeface="Calibri"/>
              </a:rPr>
              <a:t>O tratamento do paciente diabético tem como objetivo reduzir o índice hiperglicêmico, reduzir as complicações inerentes à doença e evitar descompensações que coloquem em risco a vida do usuário, além de aliviar os sintomas. Vale ressaltar, que é proposto que as medidas não-farmacológicas sejam implementadas em todos os pacientes e o tratamento farmacológico seja avaliado conforme necessidade individual.</a:t>
            </a:r>
            <a:endParaRPr b="0" lang="pt-BR" sz="1350" strike="noStrike" u="none">
              <a:solidFill>
                <a:srgbClr val="000000"/>
              </a:solidFill>
              <a:effectLst/>
              <a:uFillTx/>
              <a:latin typeface="Arial"/>
            </a:endParaRPr>
          </a:p>
        </p:txBody>
      </p:sp>
      <p:sp>
        <p:nvSpPr>
          <p:cNvPr id="378" name="Google Shape;591;p27"/>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2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79" name="Google Shape;600;p28"/>
          <p:cNvSpPr/>
          <p:nvPr/>
        </p:nvSpPr>
        <p:spPr>
          <a:xfrm>
            <a:off x="271440" y="3797280"/>
            <a:ext cx="6090120" cy="4363560"/>
          </a:xfrm>
          <a:prstGeom prst="rect">
            <a:avLst/>
          </a:prstGeom>
          <a:noFill/>
          <a:ln w="0">
            <a:noFill/>
          </a:ln>
        </p:spPr>
        <p:style>
          <a:lnRef idx="0"/>
          <a:fillRef idx="0"/>
          <a:effectRef idx="0"/>
          <a:fontRef idx="minor"/>
        </p:style>
        <p:txBody>
          <a:bodyPr lIns="0" rIns="0" tIns="0" bIns="0" anchor="t">
            <a:spAutoFit/>
          </a:bodyPr>
          <a:p>
            <a:pPr marL="457200" indent="-314280" algn="just">
              <a:lnSpc>
                <a:spcPct val="100000"/>
              </a:lnSpc>
              <a:buClr>
                <a:srgbClr val="000000"/>
              </a:buClr>
              <a:buFont typeface="Calibri"/>
              <a:buChar char="●"/>
            </a:pPr>
            <a:r>
              <a:rPr b="0" lang="en-US" sz="1350" strike="noStrike" u="none">
                <a:solidFill>
                  <a:srgbClr val="000000"/>
                </a:solidFill>
                <a:effectLst/>
                <a:uFillTx/>
                <a:latin typeface="Calibri"/>
                <a:ea typeface="Calibri"/>
              </a:rPr>
              <a:t>Ter horários regulares para as refeições e em quantidades moderadas. Várias refeições ao dia tem impacto positivo apenas em indivíduos em uso de tratamentos associados a hipoglicemia. </a:t>
            </a:r>
            <a:endParaRPr b="0" lang="pt-BR" sz="1350" strike="noStrike" u="none">
              <a:solidFill>
                <a:srgbClr val="000000"/>
              </a:solidFill>
              <a:effectLst/>
              <a:uFillTx/>
              <a:latin typeface="Arial"/>
            </a:endParaRPr>
          </a:p>
          <a:p>
            <a:pPr marL="457200" algn="just">
              <a:lnSpc>
                <a:spcPct val="100000"/>
              </a:lnSpc>
              <a:tabLst>
                <a:tab algn="l" pos="0"/>
              </a:tabLst>
            </a:pPr>
            <a:r>
              <a:rPr b="0" i="1" lang="en-US" sz="1350" strike="noStrike" u="none">
                <a:solidFill>
                  <a:srgbClr val="000000"/>
                </a:solidFill>
                <a:effectLst/>
                <a:uFillTx/>
                <a:latin typeface="Calibri"/>
                <a:ea typeface="Calibri"/>
              </a:rPr>
              <a:t>Hipoglicemiantes orais (ex: sulfoniluréias) ou insulina, outros antidiabéticos orais não aumentam o risco de hipoglicemia.</a:t>
            </a:r>
            <a:endParaRPr b="0" lang="pt-BR" sz="1350" strike="noStrike" u="none">
              <a:solidFill>
                <a:srgbClr val="000000"/>
              </a:solidFill>
              <a:effectLst/>
              <a:uFillTx/>
              <a:latin typeface="Arial"/>
            </a:endParaRPr>
          </a:p>
          <a:p>
            <a:pPr marL="457200" indent="-314280" algn="just">
              <a:lnSpc>
                <a:spcPct val="100000"/>
              </a:lnSpc>
              <a:buClr>
                <a:srgbClr val="000000"/>
              </a:buClr>
              <a:buFont typeface="Calibri"/>
              <a:buChar char="●"/>
              <a:tabLst>
                <a:tab algn="l" pos="0"/>
              </a:tabLst>
            </a:pPr>
            <a:r>
              <a:rPr b="0" lang="en-US" sz="1350" strike="noStrike" u="none">
                <a:solidFill>
                  <a:srgbClr val="000000"/>
                </a:solidFill>
                <a:effectLst/>
                <a:uFillTx/>
                <a:latin typeface="Calibri"/>
                <a:ea typeface="Calibri"/>
              </a:rPr>
              <a:t>Planejar as refeições, evitando “beliscar” alimentos entre as refeições;</a:t>
            </a:r>
            <a:endParaRPr b="0" lang="pt-BR" sz="1350" strike="noStrike" u="none">
              <a:solidFill>
                <a:srgbClr val="000000"/>
              </a:solidFill>
              <a:effectLst/>
              <a:uFillTx/>
              <a:latin typeface="Arial"/>
            </a:endParaRPr>
          </a:p>
          <a:p>
            <a:pPr marL="457200" indent="-314280" algn="just">
              <a:lnSpc>
                <a:spcPct val="100000"/>
              </a:lnSpc>
              <a:buClr>
                <a:srgbClr val="000000"/>
              </a:buClr>
              <a:buFont typeface="Calibri"/>
              <a:buChar char="●"/>
              <a:tabLst>
                <a:tab algn="l" pos="0"/>
              </a:tabLst>
            </a:pPr>
            <a:r>
              <a:rPr b="0" lang="en-US" sz="1350" strike="noStrike" u="none">
                <a:solidFill>
                  <a:srgbClr val="000000"/>
                </a:solidFill>
                <a:effectLst/>
                <a:uFillTx/>
                <a:latin typeface="Calibri"/>
                <a:ea typeface="Calibri"/>
              </a:rPr>
              <a:t>Evitar frituras. De preferência assar, grelhar ou cozinhar os alimentos;</a:t>
            </a:r>
            <a:endParaRPr b="0" lang="pt-BR" sz="1350" strike="noStrike" u="none">
              <a:solidFill>
                <a:srgbClr val="000000"/>
              </a:solidFill>
              <a:effectLst/>
              <a:uFillTx/>
              <a:latin typeface="Arial"/>
            </a:endParaRPr>
          </a:p>
          <a:p>
            <a:pPr marL="457200" indent="-314280" algn="just">
              <a:lnSpc>
                <a:spcPct val="100000"/>
              </a:lnSpc>
              <a:buClr>
                <a:srgbClr val="000000"/>
              </a:buClr>
              <a:buFont typeface="Calibri"/>
              <a:buChar char="●"/>
              <a:tabLst>
                <a:tab algn="l" pos="0"/>
              </a:tabLst>
            </a:pPr>
            <a:r>
              <a:rPr b="0" lang="en-US" sz="1350" strike="noStrike" u="none">
                <a:solidFill>
                  <a:srgbClr val="000000"/>
                </a:solidFill>
                <a:effectLst/>
                <a:uFillTx/>
                <a:latin typeface="Calibri"/>
                <a:ea typeface="Calibri"/>
              </a:rPr>
              <a:t>Evitar o consumo de doces, massas, açúcar, mel, bolos, balas, biscoitos recheados, refrigerantes, alimentos gordurosos, frituras em geral, salgadinhos, pizzas, hambúrgueres e etc.</a:t>
            </a:r>
            <a:endParaRPr b="0" lang="pt-BR" sz="1350" strike="noStrike" u="none">
              <a:solidFill>
                <a:srgbClr val="000000"/>
              </a:solidFill>
              <a:effectLst/>
              <a:uFillTx/>
              <a:latin typeface="Arial"/>
            </a:endParaRPr>
          </a:p>
          <a:p>
            <a:pPr marL="457200" indent="-314280" algn="just">
              <a:lnSpc>
                <a:spcPct val="100000"/>
              </a:lnSpc>
              <a:buClr>
                <a:srgbClr val="000000"/>
              </a:buClr>
              <a:buFont typeface="Calibri"/>
              <a:buChar char="●"/>
              <a:tabLst>
                <a:tab algn="l" pos="0"/>
              </a:tabLst>
            </a:pPr>
            <a:r>
              <a:rPr b="0" lang="en-US" sz="1350" strike="noStrike" u="none">
                <a:solidFill>
                  <a:srgbClr val="000000"/>
                </a:solidFill>
                <a:effectLst/>
                <a:uFillTx/>
                <a:latin typeface="Calibri"/>
                <a:ea typeface="Calibri"/>
              </a:rPr>
              <a:t>Atentar-se aos alimentos </a:t>
            </a:r>
            <a:r>
              <a:rPr b="0" i="1" lang="en-US" sz="1350" strike="noStrike" u="none">
                <a:solidFill>
                  <a:srgbClr val="000000"/>
                </a:solidFill>
                <a:effectLst/>
                <a:uFillTx/>
                <a:latin typeface="Calibri"/>
                <a:ea typeface="Calibri"/>
              </a:rPr>
              <a:t>diet</a:t>
            </a:r>
            <a:r>
              <a:rPr b="0" lang="en-US" sz="1350" strike="noStrike" u="none">
                <a:solidFill>
                  <a:srgbClr val="000000"/>
                </a:solidFill>
                <a:effectLst/>
                <a:uFillTx/>
                <a:latin typeface="Calibri"/>
                <a:ea typeface="Calibri"/>
              </a:rPr>
              <a:t>: eles também contêm carboidratos que alteram a glicemia;</a:t>
            </a:r>
            <a:endParaRPr b="0" lang="pt-BR" sz="1350" strike="noStrike" u="none">
              <a:solidFill>
                <a:srgbClr val="000000"/>
              </a:solidFill>
              <a:effectLst/>
              <a:uFillTx/>
              <a:latin typeface="Arial"/>
            </a:endParaRPr>
          </a:p>
          <a:p>
            <a:pPr marL="457200" indent="-314280" algn="just">
              <a:lnSpc>
                <a:spcPct val="100000"/>
              </a:lnSpc>
              <a:buClr>
                <a:srgbClr val="000000"/>
              </a:buClr>
              <a:buFont typeface="Calibri"/>
              <a:buChar char="●"/>
              <a:tabLst>
                <a:tab algn="l" pos="0"/>
              </a:tabLst>
            </a:pPr>
            <a:r>
              <a:rPr b="0" lang="en-US" sz="1350" strike="noStrike" u="none">
                <a:solidFill>
                  <a:srgbClr val="000000"/>
                </a:solidFill>
                <a:effectLst/>
                <a:uFillTx/>
                <a:latin typeface="Calibri"/>
                <a:ea typeface="Calibri"/>
              </a:rPr>
              <a:t>Dar prioridade, na medida do possível, para</a:t>
            </a:r>
            <a:r>
              <a:rPr b="0" i="1" lang="en-US" sz="1350" strike="noStrike" u="none">
                <a:solidFill>
                  <a:srgbClr val="000000"/>
                </a:solidFill>
                <a:effectLst/>
                <a:uFillTx/>
                <a:latin typeface="Calibri"/>
                <a:ea typeface="Calibri"/>
              </a:rPr>
              <a:t> alimentos integrais</a:t>
            </a:r>
            <a:r>
              <a:rPr b="0" lang="en-US" sz="1350" strike="noStrike" u="none">
                <a:solidFill>
                  <a:srgbClr val="000000"/>
                </a:solidFill>
                <a:effectLst/>
                <a:uFillTx/>
                <a:latin typeface="Calibri"/>
                <a:ea typeface="Calibri"/>
              </a:rPr>
              <a:t>; </a:t>
            </a:r>
            <a:endParaRPr b="0" lang="pt-BR" sz="1350" strike="noStrike" u="none">
              <a:solidFill>
                <a:srgbClr val="000000"/>
              </a:solidFill>
              <a:effectLst/>
              <a:uFillTx/>
              <a:latin typeface="Arial"/>
            </a:endParaRPr>
          </a:p>
          <a:p>
            <a:pPr marL="457200" indent="-314280" algn="just">
              <a:lnSpc>
                <a:spcPct val="100000"/>
              </a:lnSpc>
              <a:buClr>
                <a:srgbClr val="000000"/>
              </a:buClr>
              <a:buFont typeface="Calibri"/>
              <a:buChar char="●"/>
              <a:tabLst>
                <a:tab algn="l" pos="0"/>
              </a:tabLst>
            </a:pPr>
            <a:r>
              <a:rPr b="0" lang="en-US" sz="1350" strike="noStrike" u="none">
                <a:solidFill>
                  <a:srgbClr val="000000"/>
                </a:solidFill>
                <a:effectLst/>
                <a:uFillTx/>
                <a:latin typeface="Calibri"/>
                <a:ea typeface="Calibri"/>
              </a:rPr>
              <a:t>Preferir leite, iogurte ou queijos </a:t>
            </a:r>
            <a:r>
              <a:rPr b="0" i="1" lang="en-US" sz="1350" strike="noStrike" u="none">
                <a:solidFill>
                  <a:srgbClr val="000000"/>
                </a:solidFill>
                <a:effectLst/>
                <a:uFillTx/>
                <a:latin typeface="Calibri"/>
                <a:ea typeface="Calibri"/>
              </a:rPr>
              <a:t>semi-desnatados ou desnatados</a:t>
            </a:r>
            <a:r>
              <a:rPr b="0" lang="en-US" sz="1350" strike="noStrike" u="none">
                <a:solidFill>
                  <a:srgbClr val="000000"/>
                </a:solidFill>
                <a:effectLst/>
                <a:uFillTx/>
                <a:latin typeface="Calibri"/>
                <a:ea typeface="Calibri"/>
              </a:rPr>
              <a:t>;</a:t>
            </a:r>
            <a:endParaRPr b="0" lang="pt-BR" sz="1350" strike="noStrike" u="none">
              <a:solidFill>
                <a:srgbClr val="000000"/>
              </a:solidFill>
              <a:effectLst/>
              <a:uFillTx/>
              <a:latin typeface="Arial"/>
            </a:endParaRPr>
          </a:p>
          <a:p>
            <a:pPr marL="457200" indent="-314280" algn="just">
              <a:lnSpc>
                <a:spcPct val="100000"/>
              </a:lnSpc>
              <a:buClr>
                <a:srgbClr val="000000"/>
              </a:buClr>
              <a:buFont typeface="Calibri"/>
              <a:buChar char="●"/>
              <a:tabLst>
                <a:tab algn="l" pos="0"/>
              </a:tabLst>
            </a:pPr>
            <a:r>
              <a:rPr b="0" lang="en-US" sz="1350" strike="noStrike" u="none">
                <a:solidFill>
                  <a:srgbClr val="000000"/>
                </a:solidFill>
                <a:effectLst/>
                <a:uFillTx/>
                <a:latin typeface="Calibri"/>
                <a:ea typeface="Calibri"/>
              </a:rPr>
              <a:t>Selecionar carnes e aves magras e preparar com pouca gordura;</a:t>
            </a:r>
            <a:endParaRPr b="0" lang="pt-BR" sz="1350" strike="noStrike" u="none">
              <a:solidFill>
                <a:srgbClr val="000000"/>
              </a:solidFill>
              <a:effectLst/>
              <a:uFillTx/>
              <a:latin typeface="Arial"/>
            </a:endParaRPr>
          </a:p>
          <a:p>
            <a:pPr marL="457200" indent="-314280" algn="just">
              <a:lnSpc>
                <a:spcPct val="100000"/>
              </a:lnSpc>
              <a:buClr>
                <a:srgbClr val="000000"/>
              </a:buClr>
              <a:buFont typeface="Calibri"/>
              <a:buChar char="●"/>
              <a:tabLst>
                <a:tab algn="l" pos="0"/>
              </a:tabLst>
            </a:pPr>
            <a:r>
              <a:rPr b="0" lang="en-US" sz="1350" strike="noStrike" u="none">
                <a:solidFill>
                  <a:srgbClr val="000000"/>
                </a:solidFill>
                <a:effectLst/>
                <a:uFillTx/>
                <a:latin typeface="Calibri"/>
                <a:ea typeface="Calibri"/>
              </a:rPr>
              <a:t>Preferir alimentos e bebidas sem ou com pouca adição de açúcar;</a:t>
            </a:r>
            <a:endParaRPr b="0" lang="pt-BR" sz="1350" strike="noStrike" u="none">
              <a:solidFill>
                <a:srgbClr val="000000"/>
              </a:solidFill>
              <a:effectLst/>
              <a:uFillTx/>
              <a:latin typeface="Arial"/>
            </a:endParaRPr>
          </a:p>
          <a:p>
            <a:pPr marL="457200" indent="-314280" algn="just">
              <a:lnSpc>
                <a:spcPct val="100000"/>
              </a:lnSpc>
              <a:buClr>
                <a:srgbClr val="000000"/>
              </a:buClr>
              <a:buFont typeface="Calibri"/>
              <a:buChar char="●"/>
              <a:tabLst>
                <a:tab algn="l" pos="0"/>
              </a:tabLst>
            </a:pPr>
            <a:r>
              <a:rPr b="0" lang="en-US" sz="1350" strike="noStrike" u="none">
                <a:solidFill>
                  <a:srgbClr val="000000"/>
                </a:solidFill>
                <a:effectLst/>
                <a:uFillTx/>
                <a:latin typeface="Calibri"/>
                <a:ea typeface="Calibri"/>
              </a:rPr>
              <a:t>Ler o rótulo dos produtos e atentar para os nomes substitutos do açúcar (glucose, sacarose, xarope);</a:t>
            </a:r>
            <a:endParaRPr b="0" lang="pt-BR" sz="1350" strike="noStrike" u="none">
              <a:solidFill>
                <a:srgbClr val="000000"/>
              </a:solidFill>
              <a:effectLst/>
              <a:uFillTx/>
              <a:latin typeface="Arial"/>
            </a:endParaRPr>
          </a:p>
          <a:p>
            <a:pPr marL="457200" indent="-314280" algn="just">
              <a:lnSpc>
                <a:spcPct val="100000"/>
              </a:lnSpc>
              <a:buClr>
                <a:srgbClr val="000000"/>
              </a:buClr>
              <a:buFont typeface="Calibri"/>
              <a:buChar char="●"/>
              <a:tabLst>
                <a:tab algn="l" pos="0"/>
              </a:tabLst>
            </a:pPr>
            <a:r>
              <a:rPr b="0" lang="en-US" sz="1350" strike="noStrike" u="none">
                <a:solidFill>
                  <a:srgbClr val="000000"/>
                </a:solidFill>
                <a:effectLst/>
                <a:uFillTx/>
                <a:latin typeface="Calibri"/>
                <a:ea typeface="Calibri"/>
              </a:rPr>
              <a:t>Não esquecer de tomar água: no mínimo 2 litros/dia; </a:t>
            </a:r>
            <a:endParaRPr b="0" lang="pt-BR" sz="1350" strike="noStrike" u="none">
              <a:solidFill>
                <a:srgbClr val="000000"/>
              </a:solidFill>
              <a:effectLst/>
              <a:uFillTx/>
              <a:latin typeface="Arial"/>
            </a:endParaRPr>
          </a:p>
          <a:p>
            <a:pPr marL="457200" indent="-314280" algn="just">
              <a:lnSpc>
                <a:spcPct val="100000"/>
              </a:lnSpc>
              <a:buClr>
                <a:srgbClr val="000000"/>
              </a:buClr>
              <a:buFont typeface="Calibri"/>
              <a:buChar char="●"/>
              <a:tabLst>
                <a:tab algn="l" pos="0"/>
              </a:tabLst>
            </a:pPr>
            <a:r>
              <a:rPr b="0" lang="en-US" sz="1350" strike="noStrike" u="none">
                <a:solidFill>
                  <a:srgbClr val="000000"/>
                </a:solidFill>
                <a:effectLst/>
                <a:uFillTx/>
                <a:latin typeface="Calibri"/>
                <a:ea typeface="Calibri"/>
              </a:rPr>
              <a:t>Dar preferência para o consumo de alimentos in natura e minimamente processados, evitar o consumo de ultraprocessados.</a:t>
            </a:r>
            <a:endParaRPr b="0" lang="pt-BR" sz="1350" strike="noStrike" u="none">
              <a:solidFill>
                <a:srgbClr val="000000"/>
              </a:solidFill>
              <a:effectLst/>
              <a:uFillTx/>
              <a:latin typeface="Arial"/>
            </a:endParaRPr>
          </a:p>
        </p:txBody>
      </p:sp>
      <p:sp>
        <p:nvSpPr>
          <p:cNvPr id="380" name="Google Shape;601;p28"/>
          <p:cNvSpPr/>
          <p:nvPr/>
        </p:nvSpPr>
        <p:spPr>
          <a:xfrm>
            <a:off x="426240" y="790200"/>
            <a:ext cx="6005160" cy="21492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endParaRPr b="0" lang="pt-BR" sz="1400" strike="noStrike" u="none">
              <a:solidFill>
                <a:srgbClr val="000000"/>
              </a:solidFill>
              <a:effectLst/>
              <a:uFillTx/>
              <a:latin typeface="Arial"/>
            </a:endParaRPr>
          </a:p>
        </p:txBody>
      </p:sp>
      <p:sp>
        <p:nvSpPr>
          <p:cNvPr id="381" name="Google Shape;602;p28"/>
          <p:cNvSpPr/>
          <p:nvPr/>
        </p:nvSpPr>
        <p:spPr>
          <a:xfrm>
            <a:off x="356040" y="1091880"/>
            <a:ext cx="6005160" cy="170352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0" lang="en-US" sz="1350" strike="noStrike" u="none">
                <a:solidFill>
                  <a:srgbClr val="000000"/>
                </a:solidFill>
                <a:effectLst/>
                <a:uFillTx/>
                <a:latin typeface="Calibri"/>
                <a:ea typeface="Calibri"/>
              </a:rPr>
              <a:t>Entre as principais medidas não farmacológicas para o tratamento de DM está a adoção de hábitos de vida saudáveis, como uma alimentação equilibrada, prática regular de atividade física, moderação no uso de álcool e abandono do tabagismo, acrescido ou não do tratamento farmacológico. Estes hábitos são a base do tratamento do DM, e possuem uma importância fundamental no controle glicêmico, além de atuarem no controle de outros fatores de risco para doenças cardiovasculares.</a:t>
            </a:r>
            <a:endParaRPr b="0" lang="pt-BR" sz="1350" strike="noStrike" u="none">
              <a:solidFill>
                <a:srgbClr val="000000"/>
              </a:solidFill>
              <a:effectLst/>
              <a:uFillTx/>
              <a:latin typeface="Arial"/>
            </a:endParaRPr>
          </a:p>
        </p:txBody>
      </p:sp>
      <p:sp>
        <p:nvSpPr>
          <p:cNvPr id="382" name="Google Shape;603;p28"/>
          <p:cNvSpPr/>
          <p:nvPr/>
        </p:nvSpPr>
        <p:spPr>
          <a:xfrm>
            <a:off x="356040" y="656640"/>
            <a:ext cx="5534640" cy="276840"/>
          </a:xfrm>
          <a:prstGeom prst="rect">
            <a:avLst/>
          </a:prstGeom>
          <a:noFill/>
          <a:ln w="0">
            <a:noFill/>
          </a:ln>
        </p:spPr>
        <p:style>
          <a:lnRef idx="0"/>
          <a:fillRef idx="0"/>
          <a:effectRef idx="0"/>
          <a:fontRef idx="minor"/>
        </p:style>
        <p:txBody>
          <a:bodyPr lIns="0" rIns="0" tIns="0" bIns="0" anchor="t">
            <a:spAutoFit/>
          </a:bodyPr>
          <a:p>
            <a:pPr>
              <a:lnSpc>
                <a:spcPct val="177000"/>
              </a:lnSpc>
              <a:tabLst>
                <a:tab algn="l" pos="0"/>
              </a:tabLst>
            </a:pPr>
            <a:r>
              <a:rPr b="1" lang="en-US" sz="1800" strike="noStrike" u="none">
                <a:solidFill>
                  <a:srgbClr val="000000"/>
                </a:solidFill>
                <a:effectLst/>
                <a:uFillTx/>
                <a:latin typeface="Calibri"/>
                <a:ea typeface="Calibri"/>
              </a:rPr>
              <a:t>12.1. – TRATAMENTO NÃO FARMACOLÓGICO </a:t>
            </a:r>
            <a:endParaRPr b="0" lang="pt-BR" sz="1800" strike="noStrike" u="none">
              <a:solidFill>
                <a:srgbClr val="000000"/>
              </a:solidFill>
              <a:effectLst/>
              <a:uFillTx/>
              <a:latin typeface="Arial"/>
            </a:endParaRPr>
          </a:p>
        </p:txBody>
      </p:sp>
      <p:sp>
        <p:nvSpPr>
          <p:cNvPr id="383" name="Google Shape;604;p28"/>
          <p:cNvSpPr/>
          <p:nvPr/>
        </p:nvSpPr>
        <p:spPr>
          <a:xfrm>
            <a:off x="2329560" y="237240"/>
            <a:ext cx="3626640" cy="40824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384" name="Google Shape;605;p28"/>
          <p:cNvCxnSpPr/>
          <p:nvPr/>
        </p:nvCxnSpPr>
        <p:spPr>
          <a:xfrm flipV="1">
            <a:off x="356040" y="421200"/>
            <a:ext cx="6182280" cy="19440"/>
          </a:xfrm>
          <a:prstGeom prst="straightConnector1">
            <a:avLst/>
          </a:prstGeom>
          <a:ln w="19050">
            <a:solidFill>
              <a:srgbClr val="000000"/>
            </a:solidFill>
            <a:round/>
          </a:ln>
        </p:spPr>
      </p:cxnSp>
      <p:sp>
        <p:nvSpPr>
          <p:cNvPr id="385" name="Google Shape;606;p28"/>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386" name="PlaceHolder 1"/>
          <p:cNvSpPr>
            <a:spLocks noGrp="1"/>
          </p:cNvSpPr>
          <p:nvPr>
            <p:ph type="sldNum" idx="62"/>
          </p:nvPr>
        </p:nvSpPr>
        <p:spPr>
          <a:xfrm>
            <a:off x="4404600" y="13896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63AD21A8-E618-4749-A369-D4511F0EF876}"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sp>
        <p:nvSpPr>
          <p:cNvPr id="387" name="Google Shape;608;p28"/>
          <p:cNvSpPr/>
          <p:nvPr/>
        </p:nvSpPr>
        <p:spPr>
          <a:xfrm>
            <a:off x="357120" y="3044880"/>
            <a:ext cx="6143040" cy="609120"/>
          </a:xfrm>
          <a:prstGeom prst="rect">
            <a:avLst/>
          </a:prstGeom>
          <a:noFill/>
          <a:ln w="0">
            <a:noFill/>
          </a:ln>
        </p:spPr>
        <p:style>
          <a:lnRef idx="0"/>
          <a:fillRef idx="0"/>
          <a:effectRef idx="0"/>
          <a:fontRef idx="minor"/>
        </p:style>
        <p:txBody>
          <a:bodyPr lIns="0" rIns="0" tIns="0" bIns="0" anchor="t">
            <a:spAutoFit/>
          </a:bodyPr>
          <a:p>
            <a:pPr marL="457200" indent="-343080">
              <a:lnSpc>
                <a:spcPct val="120000"/>
              </a:lnSpc>
              <a:buClr>
                <a:srgbClr val="000000"/>
              </a:buClr>
              <a:buFont typeface="Calibri"/>
              <a:buChar char="●"/>
            </a:pPr>
            <a:r>
              <a:rPr b="1" lang="en-US" sz="1800" strike="noStrike" u="none">
                <a:solidFill>
                  <a:srgbClr val="000000"/>
                </a:solidFill>
                <a:effectLst/>
                <a:uFillTx/>
                <a:latin typeface="Calibri"/>
                <a:ea typeface="Calibri"/>
              </a:rPr>
              <a:t>Hábitos alimentares saudáveis que ajudam a controlar o DM</a:t>
            </a:r>
            <a:endParaRPr b="0" lang="pt-BR" sz="1800" strike="noStrike" u="none">
              <a:solidFill>
                <a:srgbClr val="000000"/>
              </a:solidFill>
              <a:effectLst/>
              <a:uFillTx/>
              <a:latin typeface="Arial"/>
            </a:endParaRPr>
          </a:p>
        </p:txBody>
      </p:sp>
      <p:sp>
        <p:nvSpPr>
          <p:cNvPr id="388" name="Google Shape;609;p28"/>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2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89" name="Google Shape;618;p29"/>
          <p:cNvSpPr/>
          <p:nvPr/>
        </p:nvSpPr>
        <p:spPr>
          <a:xfrm>
            <a:off x="356040" y="1242360"/>
            <a:ext cx="6059880" cy="669132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0" lang="en-US" sz="1350" strike="noStrike" u="none">
                <a:solidFill>
                  <a:srgbClr val="000000"/>
                </a:solidFill>
                <a:effectLst/>
                <a:uFillTx/>
                <a:latin typeface="Calibri"/>
                <a:ea typeface="Calibri"/>
              </a:rPr>
              <a:t>A prática regular de atividade física é fundamental na adoção de hábitos mais saudáveis e no controle do DM. Antes de iniciar é necessário avaliar as condições atuais do paciente, o controle metabólico, o potencial para o autocuidado e avaliar complicações. </a:t>
            </a:r>
            <a:endParaRPr b="0" lang="pt-BR" sz="1350" strike="noStrike" u="none">
              <a:solidFill>
                <a:srgbClr val="000000"/>
              </a:solidFill>
              <a:effectLst/>
              <a:uFillTx/>
              <a:latin typeface="Arial"/>
            </a:endParaRPr>
          </a:p>
          <a:p>
            <a:pPr algn="just">
              <a:lnSpc>
                <a:spcPct val="120000"/>
              </a:lnSpc>
              <a:tabLst>
                <a:tab algn="l" pos="0"/>
              </a:tabLst>
            </a:pP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O teste de esforço, quando disponível, poderá ser um dos recursos utilizados na avaliação e acompanhamento do usuário para a prática da atividade física, principalmente quando apresenta história de complicações cardiovasculares.</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Independente da modalidade, a atividade física deve ser iniciada de forma gradual. Por exemplo, iniciar com caminhadas rápidas por 5 a 10 minutos em terreno plano, aumentando para 30 a 60 minutos diários, 5 a 7 dias por semana. Atentar para a intensidade: a caminhada precisa gerar aumento na frequência cardíaca e respiratória, além de sensação de cansaço. </a:t>
            </a:r>
            <a:endParaRPr b="0" lang="pt-BR" sz="1350" strike="noStrike" u="none">
              <a:solidFill>
                <a:srgbClr val="000000"/>
              </a:solidFill>
              <a:effectLst/>
              <a:uFillTx/>
              <a:latin typeface="Arial"/>
            </a:endParaRPr>
          </a:p>
          <a:p>
            <a:pPr algn="just">
              <a:lnSpc>
                <a:spcPct val="120000"/>
              </a:lnSpc>
              <a:tabLst>
                <a:tab algn="l" pos="0"/>
              </a:tabLst>
            </a:pP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A prática de musculação (exercício físico resistido) é complementar. Previne lesões, principalmente em quadril e joelhos, reduz dor crônica, reduz risco de osteoporose e melhora a atividade metabólica e sensibilidade à ação da insulina. Sempre que possível a prática de exercício físico deve ser mista, com componente aeróbico e componente de resistência. </a:t>
            </a:r>
            <a:endParaRPr b="0" lang="pt-BR" sz="1350" strike="noStrike" u="none">
              <a:solidFill>
                <a:srgbClr val="000000"/>
              </a:solidFill>
              <a:effectLst/>
              <a:uFillTx/>
              <a:latin typeface="Arial"/>
            </a:endParaRPr>
          </a:p>
          <a:p>
            <a:pPr algn="just">
              <a:lnSpc>
                <a:spcPct val="120000"/>
              </a:lnSpc>
              <a:tabLst>
                <a:tab algn="l" pos="0"/>
              </a:tabLst>
            </a:pP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Estimular a participação nas </a:t>
            </a:r>
            <a:r>
              <a:rPr b="0" i="1" lang="en-US" sz="1350" strike="noStrike" u="none">
                <a:solidFill>
                  <a:srgbClr val="000000"/>
                </a:solidFill>
                <a:effectLst/>
                <a:uFillTx/>
                <a:latin typeface="Calibri"/>
                <a:ea typeface="Calibri"/>
              </a:rPr>
              <a:t>Academias ao Ar Livre </a:t>
            </a:r>
            <a:r>
              <a:rPr b="0" lang="en-US" sz="1350" strike="noStrike" u="none">
                <a:solidFill>
                  <a:srgbClr val="000000"/>
                </a:solidFill>
                <a:effectLst/>
                <a:uFillTx/>
                <a:latin typeface="Calibri"/>
                <a:ea typeface="Calibri"/>
              </a:rPr>
              <a:t>e nas atividades ofertadas nos equipamentos sociais, como parques e praças públicas, onde os exercícios são de intensidade leve a moderada.</a:t>
            </a:r>
            <a:endParaRPr b="0" lang="pt-BR" sz="1350" strike="noStrike" u="none">
              <a:solidFill>
                <a:srgbClr val="000000"/>
              </a:solidFill>
              <a:effectLst/>
              <a:uFillTx/>
              <a:latin typeface="Arial"/>
            </a:endParaRPr>
          </a:p>
          <a:p>
            <a:pPr algn="just">
              <a:lnSpc>
                <a:spcPct val="120000"/>
              </a:lnSpc>
              <a:tabLst>
                <a:tab algn="l" pos="0"/>
              </a:tabLst>
            </a:pP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Recomendar o uso de calçado adequado, eventualmente com uso de palmilhas especiais (se indicado) e meias apropriadas (sem costura interna), a fim de manter os pés confortáveis e secos, especialmente naqueles com neuropatia diabética.</a:t>
            </a:r>
            <a:endParaRPr b="0" lang="pt-BR" sz="1350" strike="noStrike" u="none">
              <a:solidFill>
                <a:srgbClr val="000000"/>
              </a:solidFill>
              <a:effectLst/>
              <a:uFillTx/>
              <a:latin typeface="Arial"/>
            </a:endParaRPr>
          </a:p>
        </p:txBody>
      </p:sp>
      <p:sp>
        <p:nvSpPr>
          <p:cNvPr id="390" name="Google Shape;619;p29"/>
          <p:cNvSpPr/>
          <p:nvPr/>
        </p:nvSpPr>
        <p:spPr>
          <a:xfrm>
            <a:off x="356040" y="759600"/>
            <a:ext cx="4982400" cy="276840"/>
          </a:xfrm>
          <a:prstGeom prst="rect">
            <a:avLst/>
          </a:prstGeom>
          <a:noFill/>
          <a:ln w="0">
            <a:noFill/>
          </a:ln>
        </p:spPr>
        <p:style>
          <a:lnRef idx="0"/>
          <a:fillRef idx="0"/>
          <a:effectRef idx="0"/>
          <a:fontRef idx="minor"/>
        </p:style>
        <p:txBody>
          <a:bodyPr lIns="0" rIns="0" tIns="0" bIns="0" anchor="t">
            <a:spAutoFit/>
          </a:bodyPr>
          <a:p>
            <a:pPr marL="457200" indent="-343080" algn="just">
              <a:lnSpc>
                <a:spcPct val="177000"/>
              </a:lnSpc>
              <a:buClr>
                <a:srgbClr val="000000"/>
              </a:buClr>
              <a:buFont typeface="Calibri"/>
              <a:buChar char="●"/>
            </a:pPr>
            <a:r>
              <a:rPr b="1" lang="en-US" sz="1800" strike="noStrike" u="none">
                <a:solidFill>
                  <a:srgbClr val="000000"/>
                </a:solidFill>
                <a:effectLst/>
                <a:uFillTx/>
                <a:latin typeface="Calibri"/>
                <a:ea typeface="Calibri"/>
              </a:rPr>
              <a:t>Orientações para atividade física</a:t>
            </a:r>
            <a:endParaRPr b="0" lang="pt-BR" sz="1800" strike="noStrike" u="none">
              <a:solidFill>
                <a:srgbClr val="000000"/>
              </a:solidFill>
              <a:effectLst/>
              <a:uFillTx/>
              <a:latin typeface="Arial"/>
            </a:endParaRPr>
          </a:p>
        </p:txBody>
      </p:sp>
      <p:sp>
        <p:nvSpPr>
          <p:cNvPr id="391" name="Google Shape;620;p29"/>
          <p:cNvSpPr/>
          <p:nvPr/>
        </p:nvSpPr>
        <p:spPr>
          <a:xfrm>
            <a:off x="2329560" y="237240"/>
            <a:ext cx="3626640" cy="40824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392" name="Google Shape;621;p29"/>
          <p:cNvCxnSpPr/>
          <p:nvPr/>
        </p:nvCxnSpPr>
        <p:spPr>
          <a:xfrm flipV="1">
            <a:off x="356040" y="421200"/>
            <a:ext cx="6182280" cy="19440"/>
          </a:xfrm>
          <a:prstGeom prst="straightConnector1">
            <a:avLst/>
          </a:prstGeom>
          <a:ln w="19050">
            <a:solidFill>
              <a:srgbClr val="000000"/>
            </a:solidFill>
            <a:round/>
          </a:ln>
        </p:spPr>
      </p:cxnSp>
      <p:sp>
        <p:nvSpPr>
          <p:cNvPr id="393" name="Google Shape;622;p29"/>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394" name="PlaceHolder 1"/>
          <p:cNvSpPr>
            <a:spLocks noGrp="1"/>
          </p:cNvSpPr>
          <p:nvPr>
            <p:ph type="sldNum" idx="63"/>
          </p:nvPr>
        </p:nvSpPr>
        <p:spPr>
          <a:xfrm>
            <a:off x="4404600" y="11304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A4CC16F0-5854-4CF1-B956-EBDE5DD09CDE}"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sp>
        <p:nvSpPr>
          <p:cNvPr id="395" name="Google Shape;624;p29"/>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2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96" name="Google Shape;633;p30"/>
          <p:cNvSpPr/>
          <p:nvPr/>
        </p:nvSpPr>
        <p:spPr>
          <a:xfrm>
            <a:off x="356040" y="1221840"/>
            <a:ext cx="5962320" cy="295092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0" lang="en-US" sz="1350" strike="noStrike" u="none">
                <a:solidFill>
                  <a:srgbClr val="000000"/>
                </a:solidFill>
                <a:effectLst/>
                <a:uFillTx/>
                <a:latin typeface="Calibri"/>
                <a:ea typeface="Calibri"/>
              </a:rPr>
              <a:t>O tabagismo é o mais importante fator de risco cardiovascular em pessoas com DM. </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O tabaco relaciona-se intimamente a complicações macrovasculares (Infarto Agudo do Miocárdio, Acidente Vascular Cerebral e Doença Arterial Periférica) neste grupo, e fumantes com diabetes apresentam um risco aumentado para desenvolvimento e agravamento de neuropatia, retinopatia e nefropatia. </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É fundamental que todos os profissionais de saúde incentivem o usuário com DM e tabagista quanto a importância e os benefícios de parar de fumar durante as consultas de rotina e encaminhem o usuário para o </a:t>
            </a:r>
            <a:r>
              <a:rPr b="1" lang="en-US" sz="1350" strike="noStrike" u="none">
                <a:solidFill>
                  <a:srgbClr val="000000"/>
                </a:solidFill>
                <a:effectLst/>
                <a:uFillTx/>
                <a:latin typeface="Calibri"/>
                <a:ea typeface="Calibri"/>
              </a:rPr>
              <a:t>Programa de Cessação do Tabagismo</a:t>
            </a:r>
            <a:r>
              <a:rPr b="0" lang="en-US" sz="1350" strike="noStrike" u="none">
                <a:solidFill>
                  <a:srgbClr val="000000"/>
                </a:solidFill>
                <a:effectLst/>
                <a:uFillTx/>
                <a:latin typeface="Calibri"/>
                <a:ea typeface="Calibri"/>
              </a:rPr>
              <a:t>.</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A abordagem cognitivo-comportamental, associada à farmacoterapia, é a estratégia atual mais efetiva no tratamento desta dependência química. O apoio da família, da comunidade e da equipe de saúde também favorece o sucesso terapêutico.</a:t>
            </a:r>
            <a:endParaRPr b="0" lang="pt-BR" sz="1350" strike="noStrike" u="none">
              <a:solidFill>
                <a:srgbClr val="000000"/>
              </a:solidFill>
              <a:effectLst/>
              <a:uFillTx/>
              <a:latin typeface="Arial"/>
            </a:endParaRPr>
          </a:p>
        </p:txBody>
      </p:sp>
      <p:sp>
        <p:nvSpPr>
          <p:cNvPr id="397" name="Google Shape;634;p30"/>
          <p:cNvSpPr/>
          <p:nvPr/>
        </p:nvSpPr>
        <p:spPr>
          <a:xfrm>
            <a:off x="415440" y="724680"/>
            <a:ext cx="4210920" cy="276840"/>
          </a:xfrm>
          <a:prstGeom prst="rect">
            <a:avLst/>
          </a:prstGeom>
          <a:noFill/>
          <a:ln w="0">
            <a:noFill/>
          </a:ln>
        </p:spPr>
        <p:style>
          <a:lnRef idx="0"/>
          <a:fillRef idx="0"/>
          <a:effectRef idx="0"/>
          <a:fontRef idx="minor"/>
        </p:style>
        <p:txBody>
          <a:bodyPr lIns="0" rIns="0" tIns="0" bIns="0" anchor="t">
            <a:spAutoFit/>
          </a:bodyPr>
          <a:p>
            <a:pPr marL="457200" indent="-343080">
              <a:lnSpc>
                <a:spcPct val="120000"/>
              </a:lnSpc>
              <a:buClr>
                <a:srgbClr val="000000"/>
              </a:buClr>
              <a:buFont typeface="Calibri"/>
              <a:buChar char="●"/>
            </a:pPr>
            <a:r>
              <a:rPr b="1" lang="en-US" sz="1800" strike="noStrike" u="none">
                <a:solidFill>
                  <a:srgbClr val="000000"/>
                </a:solidFill>
                <a:effectLst/>
                <a:uFillTx/>
                <a:latin typeface="Calibri"/>
                <a:ea typeface="Calibri"/>
              </a:rPr>
              <a:t>Cessação do tabagismo</a:t>
            </a:r>
            <a:endParaRPr b="0" lang="pt-BR" sz="1800" strike="noStrike" u="none">
              <a:solidFill>
                <a:srgbClr val="000000"/>
              </a:solidFill>
              <a:effectLst/>
              <a:uFillTx/>
              <a:latin typeface="Arial"/>
            </a:endParaRPr>
          </a:p>
        </p:txBody>
      </p:sp>
      <p:sp>
        <p:nvSpPr>
          <p:cNvPr id="398" name="Google Shape;635;p30"/>
          <p:cNvSpPr/>
          <p:nvPr/>
        </p:nvSpPr>
        <p:spPr>
          <a:xfrm>
            <a:off x="356040" y="5404680"/>
            <a:ext cx="6050520" cy="95580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0" lang="en-US" sz="1350" strike="noStrike" u="none">
                <a:solidFill>
                  <a:srgbClr val="000000"/>
                </a:solidFill>
                <a:effectLst/>
                <a:uFillTx/>
                <a:latin typeface="Calibri"/>
                <a:ea typeface="Calibri"/>
              </a:rPr>
              <a:t>Os medicamentos antidiabéticos disponíveis no SUS podem ser divididos, de acordo com seu mecanismo de ação, em </a:t>
            </a:r>
            <a:r>
              <a:rPr b="1" lang="en-US" sz="1350" strike="noStrike" u="none">
                <a:solidFill>
                  <a:srgbClr val="000000"/>
                </a:solidFill>
                <a:effectLst/>
                <a:uFillTx/>
                <a:latin typeface="Calibri"/>
                <a:ea typeface="Calibri"/>
              </a:rPr>
              <a:t>medicamentos que agem estimulando a liberação de insulina pelas células beta</a:t>
            </a:r>
            <a:r>
              <a:rPr b="0" lang="en-US" sz="1350" strike="noStrike" u="none">
                <a:solidFill>
                  <a:srgbClr val="000000"/>
                </a:solidFill>
                <a:effectLst/>
                <a:uFillTx/>
                <a:latin typeface="Calibri"/>
                <a:ea typeface="Calibri"/>
              </a:rPr>
              <a:t>, </a:t>
            </a:r>
            <a:r>
              <a:rPr b="1" lang="en-US" sz="1350" strike="noStrike" u="none">
                <a:solidFill>
                  <a:srgbClr val="000000"/>
                </a:solidFill>
                <a:effectLst/>
                <a:uFillTx/>
                <a:latin typeface="Calibri"/>
                <a:ea typeface="Calibri"/>
              </a:rPr>
              <a:t>medicamentos que agem diminuindo a liberação de glicose pelo fígado e reposição hormonal de insulina</a:t>
            </a:r>
            <a:r>
              <a:rPr b="0" lang="en-US" sz="1350" strike="noStrike" u="none">
                <a:solidFill>
                  <a:srgbClr val="000000"/>
                </a:solidFill>
                <a:effectLst/>
                <a:uFillTx/>
                <a:latin typeface="Calibri"/>
                <a:ea typeface="Calibri"/>
              </a:rPr>
              <a:t>.</a:t>
            </a:r>
            <a:r>
              <a:rPr b="1" lang="en-US" sz="1350" strike="noStrike" u="none">
                <a:solidFill>
                  <a:srgbClr val="000000"/>
                </a:solidFill>
                <a:effectLst/>
                <a:uFillTx/>
                <a:latin typeface="Calibri"/>
                <a:ea typeface="Calibri"/>
              </a:rPr>
              <a:t> </a:t>
            </a:r>
            <a:endParaRPr b="0" lang="pt-BR" sz="1350" strike="noStrike" u="none">
              <a:solidFill>
                <a:srgbClr val="000000"/>
              </a:solidFill>
              <a:effectLst/>
              <a:uFillTx/>
              <a:latin typeface="Arial"/>
            </a:endParaRPr>
          </a:p>
        </p:txBody>
      </p:sp>
      <p:sp>
        <p:nvSpPr>
          <p:cNvPr id="399" name="Google Shape;636;p30"/>
          <p:cNvSpPr/>
          <p:nvPr/>
        </p:nvSpPr>
        <p:spPr>
          <a:xfrm>
            <a:off x="356040" y="4806360"/>
            <a:ext cx="4791960" cy="27684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1" lang="en-US" sz="1800" strike="noStrike" u="none">
                <a:solidFill>
                  <a:srgbClr val="000000"/>
                </a:solidFill>
                <a:effectLst/>
                <a:uFillTx/>
                <a:latin typeface="Calibri"/>
                <a:ea typeface="Calibri"/>
              </a:rPr>
              <a:t>12.2. TRATAMENTO FARMACOLÓGICO</a:t>
            </a:r>
            <a:endParaRPr b="0" lang="pt-BR" sz="1800" strike="noStrike" u="none">
              <a:solidFill>
                <a:srgbClr val="000000"/>
              </a:solidFill>
              <a:effectLst/>
              <a:uFillTx/>
              <a:latin typeface="Arial"/>
            </a:endParaRPr>
          </a:p>
        </p:txBody>
      </p:sp>
      <p:sp>
        <p:nvSpPr>
          <p:cNvPr id="400" name="Google Shape;637;p30"/>
          <p:cNvSpPr/>
          <p:nvPr/>
        </p:nvSpPr>
        <p:spPr>
          <a:xfrm>
            <a:off x="2329560" y="237240"/>
            <a:ext cx="3626640" cy="40824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401" name="Google Shape;638;p30"/>
          <p:cNvCxnSpPr/>
          <p:nvPr/>
        </p:nvCxnSpPr>
        <p:spPr>
          <a:xfrm flipV="1">
            <a:off x="356040" y="421200"/>
            <a:ext cx="6182280" cy="19440"/>
          </a:xfrm>
          <a:prstGeom prst="straightConnector1">
            <a:avLst/>
          </a:prstGeom>
          <a:ln w="19050">
            <a:solidFill>
              <a:srgbClr val="000000"/>
            </a:solidFill>
            <a:round/>
          </a:ln>
        </p:spPr>
      </p:cxnSp>
      <p:sp>
        <p:nvSpPr>
          <p:cNvPr id="402" name="Google Shape;639;p30"/>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403" name="PlaceHolder 1"/>
          <p:cNvSpPr>
            <a:spLocks noGrp="1"/>
          </p:cNvSpPr>
          <p:nvPr>
            <p:ph type="sldNum" idx="64"/>
          </p:nvPr>
        </p:nvSpPr>
        <p:spPr>
          <a:xfrm>
            <a:off x="4404600" y="13896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7911091E-E0D5-4D2E-B223-AD09E08963F1}"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sp>
        <p:nvSpPr>
          <p:cNvPr id="404" name="Google Shape;641;p30"/>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3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05" name="Google Shape;650;p31"/>
          <p:cNvSpPr/>
          <p:nvPr/>
        </p:nvSpPr>
        <p:spPr>
          <a:xfrm>
            <a:off x="356040" y="702360"/>
            <a:ext cx="6278040" cy="26136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1" lang="en-US" sz="1700" strike="noStrike" u="none">
                <a:solidFill>
                  <a:srgbClr val="000000"/>
                </a:solidFill>
                <a:effectLst/>
                <a:uFillTx/>
                <a:latin typeface="Calibri"/>
                <a:ea typeface="Calibri"/>
              </a:rPr>
              <a:t>12.2.1. Secretagogos de insulina</a:t>
            </a:r>
            <a:endParaRPr b="0" lang="pt-BR" sz="1700" strike="noStrike" u="none">
              <a:solidFill>
                <a:srgbClr val="000000"/>
              </a:solidFill>
              <a:effectLst/>
              <a:uFillTx/>
              <a:latin typeface="Arial"/>
            </a:endParaRPr>
          </a:p>
        </p:txBody>
      </p:sp>
      <p:sp>
        <p:nvSpPr>
          <p:cNvPr id="406" name="Google Shape;651;p31"/>
          <p:cNvSpPr/>
          <p:nvPr/>
        </p:nvSpPr>
        <p:spPr>
          <a:xfrm>
            <a:off x="356040" y="1137960"/>
            <a:ext cx="6181920" cy="369900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0" lang="en-US" sz="1350" strike="noStrike" u="none">
                <a:solidFill>
                  <a:srgbClr val="000000"/>
                </a:solidFill>
                <a:effectLst/>
                <a:uFillTx/>
                <a:latin typeface="Calibri"/>
                <a:ea typeface="Calibri"/>
              </a:rPr>
              <a:t>As sulfoniluréias são medicamentos que estimulam a secreção de insulina pelas células beta do pâncreas. Estudos demonstram que são fármacos potentes em reduzir a glicemia (redução na glicemia de jejum em até 60 a 70 mg/dl e na HbA1c em 1,5 a 2% nas pessoas com glicemia superior a 200 mg/dl). </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As sulfoniluréias (exemplo: Glibenclamida) são os antidiabéticos orais que produzem este efeito. Podem ser usadas como monoterapia ou em associação com outros antidiabéticos orais ou com insulina. Têm duração da ação classificada como Intermédia-longa.</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Os principais efeitos colaterais são o ganho ponderal médio de 2 a 5 kg e a hipoglicemia. Quadros severos de hipoglicemia ocorrem em 1 a 2% dos casos e podem acontecer mesmo com baixas doses do medicamento. O risco de hipoglicemia é maior em idosos ou nos casos de insuficiência renal, estresse, infecções, trauma cirúrgico, dieta irregular e associação de álcool ou outros medicamentos. É importante lembrar o paciente,  </a:t>
            </a:r>
            <a:r>
              <a:rPr b="0" i="1" lang="en-US" sz="1350" strike="noStrike" u="none">
                <a:solidFill>
                  <a:srgbClr val="000000"/>
                </a:solidFill>
                <a:effectLst/>
                <a:uFillTx/>
                <a:latin typeface="Calibri"/>
                <a:ea typeface="Calibri"/>
              </a:rPr>
              <a:t>principalmente idoso,</a:t>
            </a:r>
            <a:r>
              <a:rPr b="1" lang="en-US" sz="1350" strike="noStrike" u="none">
                <a:solidFill>
                  <a:srgbClr val="000000"/>
                </a:solidFill>
                <a:effectLst/>
                <a:uFillTx/>
                <a:latin typeface="Calibri"/>
                <a:ea typeface="Calibri"/>
              </a:rPr>
              <a:t> </a:t>
            </a:r>
            <a:r>
              <a:rPr b="0" lang="en-US" sz="1350" strike="noStrike" u="none">
                <a:solidFill>
                  <a:srgbClr val="000000"/>
                </a:solidFill>
                <a:effectLst/>
                <a:uFillTx/>
                <a:latin typeface="Calibri"/>
                <a:ea typeface="Calibri"/>
              </a:rPr>
              <a:t>de sempre fazer as refeições regularmente para evitar hipoglicemia.</a:t>
            </a:r>
            <a:endParaRPr b="0" lang="pt-BR" sz="1350" strike="noStrike" u="none">
              <a:solidFill>
                <a:srgbClr val="000000"/>
              </a:solidFill>
              <a:effectLst/>
              <a:uFillTx/>
              <a:latin typeface="Arial"/>
            </a:endParaRPr>
          </a:p>
        </p:txBody>
      </p:sp>
      <p:sp>
        <p:nvSpPr>
          <p:cNvPr id="407" name="Google Shape;652;p31"/>
          <p:cNvSpPr/>
          <p:nvPr/>
        </p:nvSpPr>
        <p:spPr>
          <a:xfrm>
            <a:off x="356040" y="5585400"/>
            <a:ext cx="6181920" cy="295092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0" lang="en-US" sz="1350" strike="noStrike" u="none">
                <a:solidFill>
                  <a:srgbClr val="000000"/>
                </a:solidFill>
                <a:effectLst/>
                <a:uFillTx/>
                <a:latin typeface="Calibri"/>
                <a:ea typeface="Calibri"/>
              </a:rPr>
              <a:t>A Metformina, única representante da classe das biguanidas, reduz a gliconeogênese hepática, com algum efeito também sobre a sensibilidade insulínica.</a:t>
            </a:r>
            <a:r>
              <a:rPr b="1" lang="en-US" sz="1350" strike="noStrike" u="none">
                <a:solidFill>
                  <a:srgbClr val="000000"/>
                </a:solidFill>
                <a:effectLst/>
                <a:uFillTx/>
                <a:latin typeface="Calibri"/>
                <a:ea typeface="Calibri"/>
              </a:rPr>
              <a:t> </a:t>
            </a:r>
            <a:r>
              <a:rPr b="0" lang="en-US" sz="1350" strike="noStrike" u="none">
                <a:solidFill>
                  <a:srgbClr val="000000"/>
                </a:solidFill>
                <a:effectLst/>
                <a:uFillTx/>
                <a:latin typeface="Calibri"/>
                <a:ea typeface="Calibri"/>
              </a:rPr>
              <a:t>Promove diminuição da glicemia plasmática em até 60 a 70 mg/dl e da HbA1c em 1,5 a 2%, com evidência de redução tanto do risco microvascular quanto do macrovascular. Promove, também, inibição da lipogênese e estímulo da lipólise, com redução do LDL-colesterol e dos triglicerídeos (10 a 15%) e aumento do HDL-colesterol. Pode acarretar perda inicial de aproximadamente 3 kg ou manutenção do peso corporal, porém, não está associada a ganho ponderal. É a droga de eleição quando o tratamento oral é indicado, independentemente de se apresentar ou não obesidade. Pode ser usada como monoterapia ou associada a sulfonilureias ou insulina. Com a evolução do DM2, a associação com insulina torna-se necessária devido à progressão da falência das células beta. </a:t>
            </a:r>
            <a:endParaRPr b="0" lang="pt-BR" sz="1350" strike="noStrike" u="none">
              <a:solidFill>
                <a:srgbClr val="000000"/>
              </a:solidFill>
              <a:effectLst/>
              <a:uFillTx/>
              <a:latin typeface="Arial"/>
            </a:endParaRPr>
          </a:p>
        </p:txBody>
      </p:sp>
      <p:sp>
        <p:nvSpPr>
          <p:cNvPr id="408" name="Google Shape;653;p31"/>
          <p:cNvSpPr/>
          <p:nvPr/>
        </p:nvSpPr>
        <p:spPr>
          <a:xfrm>
            <a:off x="356040" y="5011200"/>
            <a:ext cx="6181920" cy="54144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1" lang="en-US" sz="1600" strike="noStrike" u="none">
                <a:solidFill>
                  <a:srgbClr val="000000"/>
                </a:solidFill>
                <a:effectLst/>
                <a:uFillTx/>
                <a:latin typeface="Calibri"/>
                <a:ea typeface="Calibri"/>
              </a:rPr>
              <a:t>12.2.2.</a:t>
            </a:r>
            <a:r>
              <a:rPr b="0" lang="en-US" sz="1600" strike="noStrike" u="none">
                <a:solidFill>
                  <a:srgbClr val="000000"/>
                </a:solidFill>
                <a:effectLst/>
                <a:uFillTx/>
                <a:latin typeface="Calibri"/>
                <a:ea typeface="Calibri"/>
              </a:rPr>
              <a:t> </a:t>
            </a:r>
            <a:r>
              <a:rPr b="1" lang="en-US" sz="1600" strike="noStrike" u="none">
                <a:solidFill>
                  <a:srgbClr val="000000"/>
                </a:solidFill>
                <a:effectLst/>
                <a:uFillTx/>
                <a:latin typeface="Calibri"/>
                <a:ea typeface="Calibri"/>
              </a:rPr>
              <a:t>Medicamentos que agem diminuindo a liberação de glicose pelo fígado</a:t>
            </a:r>
            <a:endParaRPr b="0" lang="pt-BR" sz="1600" strike="noStrike" u="none">
              <a:solidFill>
                <a:srgbClr val="000000"/>
              </a:solidFill>
              <a:effectLst/>
              <a:uFillTx/>
              <a:latin typeface="Arial"/>
            </a:endParaRPr>
          </a:p>
        </p:txBody>
      </p:sp>
      <p:sp>
        <p:nvSpPr>
          <p:cNvPr id="409" name="Google Shape;654;p31"/>
          <p:cNvSpPr/>
          <p:nvPr/>
        </p:nvSpPr>
        <p:spPr>
          <a:xfrm>
            <a:off x="2329560" y="237240"/>
            <a:ext cx="3626640" cy="40824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410" name="Google Shape;655;p31"/>
          <p:cNvCxnSpPr/>
          <p:nvPr/>
        </p:nvCxnSpPr>
        <p:spPr>
          <a:xfrm flipV="1">
            <a:off x="356040" y="421200"/>
            <a:ext cx="6182280" cy="19440"/>
          </a:xfrm>
          <a:prstGeom prst="straightConnector1">
            <a:avLst/>
          </a:prstGeom>
          <a:ln w="19050">
            <a:solidFill>
              <a:srgbClr val="000000"/>
            </a:solidFill>
            <a:round/>
          </a:ln>
        </p:spPr>
      </p:cxnSp>
      <p:sp>
        <p:nvSpPr>
          <p:cNvPr id="411" name="Google Shape;656;p31"/>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412" name="PlaceHolder 1"/>
          <p:cNvSpPr>
            <a:spLocks noGrp="1"/>
          </p:cNvSpPr>
          <p:nvPr>
            <p:ph type="sldNum" idx="65"/>
          </p:nvPr>
        </p:nvSpPr>
        <p:spPr>
          <a:xfrm>
            <a:off x="4404600" y="13896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A2F4379F-F599-43AA-866A-CF492DF48EDE}"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sp>
        <p:nvSpPr>
          <p:cNvPr id="413" name="Google Shape;658;p31"/>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3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14" name="Google Shape;667;p32"/>
          <p:cNvSpPr/>
          <p:nvPr/>
        </p:nvSpPr>
        <p:spPr>
          <a:xfrm>
            <a:off x="296280" y="1061280"/>
            <a:ext cx="6052680" cy="320004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0" lang="en-US" sz="1350" strike="noStrike" u="none">
                <a:solidFill>
                  <a:srgbClr val="000000"/>
                </a:solidFill>
                <a:effectLst/>
                <a:uFillTx/>
                <a:latin typeface="Calibri"/>
                <a:ea typeface="Calibri"/>
              </a:rPr>
              <a:t>A </a:t>
            </a:r>
            <a:r>
              <a:rPr b="1" lang="en-US" sz="1350" strike="noStrike" u="none">
                <a:solidFill>
                  <a:srgbClr val="000000"/>
                </a:solidFill>
                <a:effectLst/>
                <a:uFillTx/>
                <a:latin typeface="Calibri"/>
                <a:ea typeface="Calibri"/>
              </a:rPr>
              <a:t>insulina </a:t>
            </a:r>
            <a:r>
              <a:rPr b="0" lang="en-US" sz="1350" strike="noStrike" u="none">
                <a:solidFill>
                  <a:srgbClr val="000000"/>
                </a:solidFill>
                <a:effectLst/>
                <a:uFillTx/>
                <a:latin typeface="Calibri"/>
                <a:ea typeface="Calibri"/>
              </a:rPr>
              <a:t>é um hormônio anabólico produzido na célula beta pancreática. Tem a função de manutenção do controle glicêmico e estimula a síntese de glicogênio (gliconeogênese), lipídios (lipogênese) e proteínas. Sua degradação ocorre no fígado, músculo e tecido celular subcutâneo e é excretada pelos rins. </a:t>
            </a:r>
            <a:endParaRPr b="0" lang="pt-BR" sz="1350" strike="noStrike" u="none">
              <a:solidFill>
                <a:srgbClr val="000000"/>
              </a:solidFill>
              <a:effectLst/>
              <a:uFillTx/>
              <a:latin typeface="Arial"/>
            </a:endParaRPr>
          </a:p>
          <a:p>
            <a:pPr algn="just">
              <a:lnSpc>
                <a:spcPct val="120000"/>
              </a:lnSpc>
              <a:tabLst>
                <a:tab algn="l" pos="0"/>
              </a:tabLst>
            </a:pP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A história natural do DM2, está associada a perda progressiva da função das células beta pancreáticas logo a insulinoterapia pode ser necessária com o passar dos anos.</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As insulinas regular e a NPH são as preconizadas pelo Ministério da Saúde para a AB.</a:t>
            </a:r>
            <a:endParaRPr b="0" lang="pt-BR" sz="1350" strike="noStrike" u="none">
              <a:solidFill>
                <a:srgbClr val="000000"/>
              </a:solidFill>
              <a:effectLst/>
              <a:uFillTx/>
              <a:latin typeface="Arial"/>
            </a:endParaRPr>
          </a:p>
          <a:p>
            <a:pPr algn="just">
              <a:lnSpc>
                <a:spcPct val="120000"/>
              </a:lnSpc>
              <a:tabLst>
                <a:tab algn="l" pos="0"/>
              </a:tabLst>
            </a:pPr>
            <a:endParaRPr b="0" lang="pt-BR" sz="1350" strike="noStrike" u="none">
              <a:solidFill>
                <a:srgbClr val="000000"/>
              </a:solidFill>
              <a:effectLst/>
              <a:uFillTx/>
              <a:latin typeface="Arial"/>
            </a:endParaRPr>
          </a:p>
          <a:p>
            <a:pPr algn="just">
              <a:lnSpc>
                <a:spcPct val="120000"/>
              </a:lnSpc>
              <a:tabLst>
                <a:tab algn="l" pos="0"/>
              </a:tabLst>
            </a:pPr>
            <a:r>
              <a:rPr b="0" i="1" lang="en-US" sz="1350" strike="noStrike" u="none">
                <a:solidFill>
                  <a:srgbClr val="000000"/>
                </a:solidFill>
                <a:effectLst/>
                <a:uFillTx/>
                <a:latin typeface="Calibri"/>
                <a:ea typeface="Calibri"/>
              </a:rPr>
              <a:t>Por ter início de ação em 30 minutos e alcançar o pico em 2 a 4 horas, a insulina regular é considerada uma insulina rápida e deve ser administrada 30 minutos antes de cada refeição. Já a NPH inicia sua ação em 2 horas e atinge o pico entre 6 a 10 horas, com o término da ação variando entre 16 a 20 horas</a:t>
            </a:r>
            <a:r>
              <a:rPr b="0" lang="en-US" sz="1350" strike="noStrike" u="none">
                <a:solidFill>
                  <a:srgbClr val="000000"/>
                </a:solidFill>
                <a:effectLst/>
                <a:uFillTx/>
                <a:latin typeface="Calibri"/>
                <a:ea typeface="Calibri"/>
              </a:rPr>
              <a:t>.</a:t>
            </a:r>
            <a:endParaRPr b="0" lang="pt-BR" sz="1350" strike="noStrike" u="none">
              <a:solidFill>
                <a:srgbClr val="000000"/>
              </a:solidFill>
              <a:effectLst/>
              <a:uFillTx/>
              <a:latin typeface="Arial"/>
            </a:endParaRPr>
          </a:p>
        </p:txBody>
      </p:sp>
      <p:sp>
        <p:nvSpPr>
          <p:cNvPr id="415" name="Google Shape;668;p32"/>
          <p:cNvSpPr/>
          <p:nvPr/>
        </p:nvSpPr>
        <p:spPr>
          <a:xfrm>
            <a:off x="299160" y="7791840"/>
            <a:ext cx="6259320" cy="12276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0" lang="en-US" sz="800" strike="noStrike" u="none">
                <a:solidFill>
                  <a:srgbClr val="000000"/>
                </a:solidFill>
                <a:effectLst/>
                <a:uFillTx/>
                <a:latin typeface="Calibri"/>
                <a:ea typeface="Calibri"/>
              </a:rPr>
              <a:t>Fonte: Linha guia de Diabetes Mellitus. Secretaria de Estado da Saúde do Paraná, 2018.</a:t>
            </a:r>
            <a:endParaRPr b="0" lang="pt-BR" sz="800" strike="noStrike" u="none">
              <a:solidFill>
                <a:srgbClr val="000000"/>
              </a:solidFill>
              <a:effectLst/>
              <a:uFillTx/>
              <a:latin typeface="Arial"/>
            </a:endParaRPr>
          </a:p>
        </p:txBody>
      </p:sp>
      <p:sp>
        <p:nvSpPr>
          <p:cNvPr id="416" name="Google Shape;669;p32"/>
          <p:cNvSpPr/>
          <p:nvPr/>
        </p:nvSpPr>
        <p:spPr>
          <a:xfrm>
            <a:off x="296280" y="630720"/>
            <a:ext cx="4830120" cy="27684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1" lang="en-US" sz="1800" strike="noStrike" u="none">
                <a:solidFill>
                  <a:srgbClr val="000000"/>
                </a:solidFill>
                <a:effectLst/>
                <a:uFillTx/>
                <a:latin typeface="Calibri"/>
                <a:ea typeface="Calibri"/>
              </a:rPr>
              <a:t>12.2.3. Reposição hormonal de insulina</a:t>
            </a:r>
            <a:endParaRPr b="0" lang="pt-BR" sz="1800" strike="noStrike" u="none">
              <a:solidFill>
                <a:srgbClr val="000000"/>
              </a:solidFill>
              <a:effectLst/>
              <a:uFillTx/>
              <a:latin typeface="Arial"/>
            </a:endParaRPr>
          </a:p>
        </p:txBody>
      </p:sp>
      <p:sp>
        <p:nvSpPr>
          <p:cNvPr id="417" name="Google Shape;670;p32"/>
          <p:cNvSpPr/>
          <p:nvPr/>
        </p:nvSpPr>
        <p:spPr>
          <a:xfrm>
            <a:off x="2329560" y="214920"/>
            <a:ext cx="3627000" cy="36900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418" name="Google Shape;671;p32"/>
          <p:cNvCxnSpPr/>
          <p:nvPr/>
        </p:nvCxnSpPr>
        <p:spPr>
          <a:xfrm flipV="1">
            <a:off x="356040" y="421200"/>
            <a:ext cx="6182280" cy="19440"/>
          </a:xfrm>
          <a:prstGeom prst="straightConnector1">
            <a:avLst/>
          </a:prstGeom>
          <a:ln w="19050">
            <a:solidFill>
              <a:srgbClr val="000000"/>
            </a:solidFill>
            <a:round/>
          </a:ln>
        </p:spPr>
      </p:cxnSp>
      <p:sp>
        <p:nvSpPr>
          <p:cNvPr id="419" name="Google Shape;672;p32"/>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420" name="PlaceHolder 1"/>
          <p:cNvSpPr>
            <a:spLocks noGrp="1"/>
          </p:cNvSpPr>
          <p:nvPr>
            <p:ph type="sldNum" idx="66"/>
          </p:nvPr>
        </p:nvSpPr>
        <p:spPr>
          <a:xfrm>
            <a:off x="4407840" y="15228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520E2791-AC38-42D3-AA7A-D0C58C645F6A}"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pic>
        <p:nvPicPr>
          <p:cNvPr id="421" name="Google Shape;674;p32" descr=""/>
          <p:cNvPicPr/>
          <p:nvPr/>
        </p:nvPicPr>
        <p:blipFill>
          <a:blip r:embed="rId1"/>
          <a:stretch/>
        </p:blipFill>
        <p:spPr>
          <a:xfrm>
            <a:off x="114480" y="4805640"/>
            <a:ext cx="6628320" cy="2985840"/>
          </a:xfrm>
          <a:prstGeom prst="rect">
            <a:avLst/>
          </a:prstGeom>
          <a:noFill/>
          <a:ln w="0">
            <a:noFill/>
          </a:ln>
        </p:spPr>
      </p:pic>
      <p:sp>
        <p:nvSpPr>
          <p:cNvPr id="422" name="Google Shape;675;p32"/>
          <p:cNvSpPr/>
          <p:nvPr/>
        </p:nvSpPr>
        <p:spPr>
          <a:xfrm>
            <a:off x="356040" y="4508640"/>
            <a:ext cx="6095520" cy="399960"/>
          </a:xfrm>
          <a:prstGeom prst="rect">
            <a:avLst/>
          </a:prstGeom>
          <a:noFill/>
          <a:ln w="0">
            <a:noFill/>
          </a:ln>
        </p:spPr>
        <p:style>
          <a:lnRef idx="0"/>
          <a:fillRef idx="0"/>
          <a:effectRef idx="0"/>
          <a:fontRef idx="minor"/>
        </p:style>
        <p:txBody>
          <a:bodyPr tIns="91440" bIns="91440" anchor="t">
            <a:spAutoFit/>
          </a:bodyPr>
          <a:p>
            <a:pPr>
              <a:lnSpc>
                <a:spcPct val="100000"/>
              </a:lnSpc>
              <a:tabLst>
                <a:tab algn="l" pos="0"/>
              </a:tabLst>
            </a:pPr>
            <a:r>
              <a:rPr b="0" lang="en-US" sz="1400" strike="noStrike" u="none">
                <a:solidFill>
                  <a:schemeClr val="dk1"/>
                </a:solidFill>
                <a:effectLst/>
                <a:uFillTx/>
                <a:latin typeface="Calibri"/>
                <a:ea typeface="Calibri"/>
              </a:rPr>
              <a:t>Tabela 2. Resumo sobre Insulinoterapia.</a:t>
            </a:r>
            <a:endParaRPr b="0" lang="pt-BR" sz="1400" strike="noStrike" u="none">
              <a:solidFill>
                <a:srgbClr val="000000"/>
              </a:solidFill>
              <a:effectLst/>
              <a:uFillTx/>
              <a:latin typeface="Arial"/>
            </a:endParaRPr>
          </a:p>
        </p:txBody>
      </p:sp>
      <p:sp>
        <p:nvSpPr>
          <p:cNvPr id="423" name="Google Shape;676;p32"/>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2"/>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3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24" name="Google Shape;685;p33"/>
          <p:cNvSpPr/>
          <p:nvPr/>
        </p:nvSpPr>
        <p:spPr>
          <a:xfrm>
            <a:off x="356040" y="1020960"/>
            <a:ext cx="6066720" cy="320004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0" lang="en-US" sz="1350" strike="noStrike" u="none">
                <a:solidFill>
                  <a:srgbClr val="000000"/>
                </a:solidFill>
                <a:effectLst/>
                <a:uFillTx/>
                <a:latin typeface="Calibri"/>
                <a:ea typeface="Calibri"/>
              </a:rPr>
              <a:t>A insulina deve ser aplicada no tecido subcutâneo, ou seja, na camada de gordura que está abaixo da pele, antes do músculo. </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É muito importante fazer o rodízio dos locais de aplicação para prevenir nódulos e alterações locais decorrentes de aplicações repetidas.</a:t>
            </a:r>
            <a:endParaRPr b="0" lang="pt-BR" sz="1350" strike="noStrike" u="none">
              <a:solidFill>
                <a:srgbClr val="000000"/>
              </a:solidFill>
              <a:effectLst/>
              <a:uFillTx/>
              <a:latin typeface="Arial"/>
            </a:endParaRPr>
          </a:p>
          <a:p>
            <a:pPr algn="just">
              <a:lnSpc>
                <a:spcPct val="120000"/>
              </a:lnSpc>
              <a:tabLst>
                <a:tab algn="l" pos="0"/>
              </a:tabLst>
            </a:pP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Orientações:</a:t>
            </a:r>
            <a:endParaRPr b="0" lang="pt-BR" sz="1350" strike="noStrike" u="none">
              <a:solidFill>
                <a:srgbClr val="000000"/>
              </a:solidFill>
              <a:effectLst/>
              <a:uFillTx/>
              <a:latin typeface="Arial"/>
            </a:endParaRPr>
          </a:p>
          <a:p>
            <a:pPr marL="457200" indent="-314280" algn="just">
              <a:lnSpc>
                <a:spcPct val="120000"/>
              </a:lnSpc>
              <a:buClr>
                <a:srgbClr val="000000"/>
              </a:buClr>
              <a:buFont typeface="Calibri"/>
              <a:buChar char="●"/>
              <a:tabLst>
                <a:tab algn="l" pos="0"/>
              </a:tabLst>
            </a:pPr>
            <a:r>
              <a:rPr b="0" lang="en-US" sz="1350" strike="noStrike" u="none">
                <a:solidFill>
                  <a:srgbClr val="000000"/>
                </a:solidFill>
                <a:effectLst/>
                <a:uFillTx/>
                <a:latin typeface="Calibri"/>
                <a:ea typeface="Calibri"/>
              </a:rPr>
              <a:t>Evitar aplicar sobre cicatrizes.</a:t>
            </a:r>
            <a:endParaRPr b="0" lang="pt-BR" sz="1350" strike="noStrike" u="none">
              <a:solidFill>
                <a:srgbClr val="000000"/>
              </a:solidFill>
              <a:effectLst/>
              <a:uFillTx/>
              <a:latin typeface="Arial"/>
            </a:endParaRPr>
          </a:p>
          <a:p>
            <a:pPr marL="457200" indent="-314280" algn="just">
              <a:lnSpc>
                <a:spcPct val="120000"/>
              </a:lnSpc>
              <a:buClr>
                <a:srgbClr val="000000"/>
              </a:buClr>
              <a:buFont typeface="Calibri"/>
              <a:buChar char="●"/>
              <a:tabLst>
                <a:tab algn="l" pos="0"/>
              </a:tabLst>
            </a:pPr>
            <a:r>
              <a:rPr b="0" lang="en-US" sz="1350" strike="noStrike" u="none">
                <a:solidFill>
                  <a:srgbClr val="000000"/>
                </a:solidFill>
                <a:effectLst/>
                <a:uFillTx/>
                <a:latin typeface="Calibri"/>
                <a:ea typeface="Calibri"/>
              </a:rPr>
              <a:t>Não  esquecer de checar o fluxo de insulina antes de aplicar a dose.</a:t>
            </a:r>
            <a:endParaRPr b="0" lang="pt-BR" sz="1350" strike="noStrike" u="none">
              <a:solidFill>
                <a:srgbClr val="000000"/>
              </a:solidFill>
              <a:effectLst/>
              <a:uFillTx/>
              <a:latin typeface="Arial"/>
            </a:endParaRPr>
          </a:p>
          <a:p>
            <a:pPr marL="457200" indent="-314280" algn="just">
              <a:lnSpc>
                <a:spcPct val="120000"/>
              </a:lnSpc>
              <a:buClr>
                <a:srgbClr val="000000"/>
              </a:buClr>
              <a:buFont typeface="Calibri"/>
              <a:buChar char="●"/>
              <a:tabLst>
                <a:tab algn="l" pos="0"/>
              </a:tabLst>
            </a:pPr>
            <a:r>
              <a:rPr b="0" lang="en-US" sz="1350" strike="noStrike" u="none">
                <a:solidFill>
                  <a:srgbClr val="000000"/>
                </a:solidFill>
                <a:effectLst/>
                <a:uFillTx/>
                <a:latin typeface="Calibri"/>
                <a:ea typeface="Calibri"/>
              </a:rPr>
              <a:t>Sempre observar a validade dos medicamentos.</a:t>
            </a:r>
            <a:endParaRPr b="0" lang="pt-BR" sz="1350" strike="noStrike" u="none">
              <a:solidFill>
                <a:srgbClr val="000000"/>
              </a:solidFill>
              <a:effectLst/>
              <a:uFillTx/>
              <a:latin typeface="Arial"/>
            </a:endParaRPr>
          </a:p>
          <a:p>
            <a:pPr marL="457200" indent="-314280" algn="just">
              <a:lnSpc>
                <a:spcPct val="120000"/>
              </a:lnSpc>
              <a:buClr>
                <a:srgbClr val="000000"/>
              </a:buClr>
              <a:buFont typeface="Calibri"/>
              <a:buChar char="●"/>
              <a:tabLst>
                <a:tab algn="l" pos="0"/>
              </a:tabLst>
            </a:pPr>
            <a:r>
              <a:rPr b="0" lang="en-US" sz="1350" strike="noStrike" u="none">
                <a:solidFill>
                  <a:srgbClr val="000000"/>
                </a:solidFill>
                <a:effectLst/>
                <a:uFillTx/>
                <a:latin typeface="Calibri"/>
                <a:ea typeface="Calibri"/>
              </a:rPr>
              <a:t>Homogeneização do frasco antes de aplicar (isto se faz com movimento suaves em pêndulo ou circulares, necessário repetir 20 vezes, pelo menos)</a:t>
            </a:r>
            <a:endParaRPr b="0" lang="pt-BR" sz="1350" strike="noStrike" u="none">
              <a:solidFill>
                <a:srgbClr val="000000"/>
              </a:solidFill>
              <a:effectLst/>
              <a:uFillTx/>
              <a:latin typeface="Arial"/>
            </a:endParaRPr>
          </a:p>
          <a:p>
            <a:pPr marL="457200" indent="-314280" algn="just">
              <a:lnSpc>
                <a:spcPct val="120000"/>
              </a:lnSpc>
              <a:buClr>
                <a:srgbClr val="000000"/>
              </a:buClr>
              <a:buFont typeface="Calibri"/>
              <a:buChar char="●"/>
              <a:tabLst>
                <a:tab algn="l" pos="0"/>
              </a:tabLst>
            </a:pPr>
            <a:r>
              <a:rPr b="0" lang="en-US" sz="1350" strike="noStrike" u="none">
                <a:solidFill>
                  <a:srgbClr val="000000"/>
                </a:solidFill>
                <a:effectLst/>
                <a:uFillTx/>
                <a:latin typeface="Calibri"/>
                <a:ea typeface="Calibri"/>
              </a:rPr>
              <a:t>Não esquecer da orientação sobre o  autocuidado: monitoramento da glicose, cuidado com a alimentação e atividade física regular.</a:t>
            </a:r>
            <a:r>
              <a:rPr b="1" lang="en-US" sz="1350" strike="noStrike" u="none">
                <a:solidFill>
                  <a:srgbClr val="000000"/>
                </a:solidFill>
                <a:effectLst/>
                <a:uFillTx/>
                <a:latin typeface="Calibri"/>
                <a:ea typeface="Calibri"/>
              </a:rPr>
              <a:t>	</a:t>
            </a:r>
            <a:endParaRPr b="0" lang="pt-BR" sz="1350" strike="noStrike" u="none">
              <a:solidFill>
                <a:srgbClr val="000000"/>
              </a:solidFill>
              <a:effectLst/>
              <a:uFillTx/>
              <a:latin typeface="Arial"/>
            </a:endParaRPr>
          </a:p>
        </p:txBody>
      </p:sp>
      <p:sp>
        <p:nvSpPr>
          <p:cNvPr id="425" name="Google Shape;686;p33"/>
          <p:cNvSpPr/>
          <p:nvPr/>
        </p:nvSpPr>
        <p:spPr>
          <a:xfrm>
            <a:off x="356040" y="588240"/>
            <a:ext cx="2817000" cy="27684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1" lang="en-US" sz="1800" strike="noStrike" u="none">
                <a:solidFill>
                  <a:srgbClr val="000000"/>
                </a:solidFill>
                <a:effectLst/>
                <a:uFillTx/>
                <a:latin typeface="Calibri"/>
                <a:ea typeface="Calibri"/>
              </a:rPr>
              <a:t>12.2.3.1 Utilização</a:t>
            </a:r>
            <a:endParaRPr b="0" lang="pt-BR" sz="1800" strike="noStrike" u="none">
              <a:solidFill>
                <a:srgbClr val="000000"/>
              </a:solidFill>
              <a:effectLst/>
              <a:uFillTx/>
              <a:latin typeface="Arial"/>
            </a:endParaRPr>
          </a:p>
        </p:txBody>
      </p:sp>
      <p:sp>
        <p:nvSpPr>
          <p:cNvPr id="426" name="Google Shape;687;p33"/>
          <p:cNvSpPr/>
          <p:nvPr/>
        </p:nvSpPr>
        <p:spPr>
          <a:xfrm>
            <a:off x="356040" y="4376520"/>
            <a:ext cx="4077360" cy="27684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1" lang="en-US" sz="1800" strike="noStrike" u="none">
                <a:solidFill>
                  <a:srgbClr val="000000"/>
                </a:solidFill>
                <a:effectLst/>
                <a:uFillTx/>
                <a:latin typeface="Calibri"/>
                <a:ea typeface="Calibri"/>
              </a:rPr>
              <a:t>12.2.3.2 Locais de aplicação</a:t>
            </a:r>
            <a:endParaRPr b="0" lang="pt-BR" sz="1800" strike="noStrike" u="none">
              <a:solidFill>
                <a:srgbClr val="000000"/>
              </a:solidFill>
              <a:effectLst/>
              <a:uFillTx/>
              <a:latin typeface="Arial"/>
            </a:endParaRPr>
          </a:p>
        </p:txBody>
      </p:sp>
      <p:cxnSp>
        <p:nvCxnSpPr>
          <p:cNvPr id="427" name="Google Shape;688;p33"/>
          <p:cNvCxnSpPr/>
          <p:nvPr/>
        </p:nvCxnSpPr>
        <p:spPr>
          <a:xfrm flipV="1">
            <a:off x="356040" y="421200"/>
            <a:ext cx="6182280" cy="19440"/>
          </a:xfrm>
          <a:prstGeom prst="straightConnector1">
            <a:avLst/>
          </a:prstGeom>
          <a:ln w="19050">
            <a:solidFill>
              <a:srgbClr val="000000"/>
            </a:solidFill>
            <a:round/>
          </a:ln>
        </p:spPr>
      </p:cxnSp>
      <p:sp>
        <p:nvSpPr>
          <p:cNvPr id="428" name="Google Shape;689;p33"/>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429" name="PlaceHolder 1"/>
          <p:cNvSpPr>
            <a:spLocks noGrp="1"/>
          </p:cNvSpPr>
          <p:nvPr>
            <p:ph type="sldNum" idx="67"/>
          </p:nvPr>
        </p:nvSpPr>
        <p:spPr>
          <a:xfrm>
            <a:off x="4404600" y="14508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A4765086-F58B-4124-A6B0-806C60EE615D}"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pic>
        <p:nvPicPr>
          <p:cNvPr id="430" name="Google Shape;691;p33" descr=""/>
          <p:cNvPicPr/>
          <p:nvPr/>
        </p:nvPicPr>
        <p:blipFill>
          <a:blip r:embed="rId1"/>
          <a:srcRect l="1928" t="0" r="0" b="1800"/>
          <a:stretch/>
        </p:blipFill>
        <p:spPr>
          <a:xfrm>
            <a:off x="304560" y="5369760"/>
            <a:ext cx="2612160" cy="2080080"/>
          </a:xfrm>
          <a:prstGeom prst="rect">
            <a:avLst/>
          </a:prstGeom>
          <a:noFill/>
          <a:ln w="0">
            <a:noFill/>
          </a:ln>
        </p:spPr>
      </p:pic>
      <p:sp>
        <p:nvSpPr>
          <p:cNvPr id="431" name="Google Shape;692;p33"/>
          <p:cNvSpPr/>
          <p:nvPr/>
        </p:nvSpPr>
        <p:spPr>
          <a:xfrm>
            <a:off x="2976840" y="5070960"/>
            <a:ext cx="3724560" cy="2677680"/>
          </a:xfrm>
          <a:prstGeom prst="rect">
            <a:avLst/>
          </a:prstGeom>
          <a:noFill/>
          <a:ln w="0">
            <a:noFill/>
          </a:ln>
        </p:spPr>
        <p:style>
          <a:lnRef idx="0"/>
          <a:fillRef idx="0"/>
          <a:effectRef idx="0"/>
          <a:fontRef idx="minor"/>
        </p:style>
        <p:txBody>
          <a:bodyPr tIns="91440" bIns="91440" anchor="t">
            <a:spAutoFit/>
          </a:bodyPr>
          <a:p>
            <a:pPr>
              <a:lnSpc>
                <a:spcPct val="100000"/>
              </a:lnSpc>
              <a:tabLst>
                <a:tab algn="l" pos="0"/>
              </a:tabLst>
            </a:pPr>
            <a:r>
              <a:rPr b="0" lang="en-US" sz="1350" strike="noStrike" u="none">
                <a:solidFill>
                  <a:srgbClr val="000000"/>
                </a:solidFill>
                <a:effectLst/>
                <a:uFillTx/>
                <a:latin typeface="Calibri"/>
                <a:ea typeface="Calibri"/>
              </a:rPr>
              <a:t>Os locais para a administração podem ser: </a:t>
            </a:r>
            <a:endParaRPr b="0" lang="pt-BR" sz="1350" strike="noStrike" u="none">
              <a:solidFill>
                <a:srgbClr val="000000"/>
              </a:solidFill>
              <a:effectLst/>
              <a:uFillTx/>
              <a:latin typeface="Arial"/>
            </a:endParaRPr>
          </a:p>
          <a:p>
            <a:pPr>
              <a:lnSpc>
                <a:spcPct val="100000"/>
              </a:lnSpc>
              <a:tabLst>
                <a:tab algn="l" pos="0"/>
              </a:tabLst>
            </a:pPr>
            <a:r>
              <a:rPr b="0" lang="en-US" sz="1350" strike="noStrike" u="none">
                <a:solidFill>
                  <a:srgbClr val="000000"/>
                </a:solidFill>
                <a:effectLst/>
                <a:uFillTx/>
                <a:latin typeface="Calibri"/>
                <a:ea typeface="Calibri"/>
              </a:rPr>
              <a:t>− PAREDE ABDOMINAL (regiões laterais direita e esquerda, distantes três dedos do umbigo; </a:t>
            </a:r>
            <a:endParaRPr b="0" lang="pt-BR" sz="1350" strike="noStrike" u="none">
              <a:solidFill>
                <a:srgbClr val="000000"/>
              </a:solidFill>
              <a:effectLst/>
              <a:uFillTx/>
              <a:latin typeface="Arial"/>
            </a:endParaRPr>
          </a:p>
          <a:p>
            <a:pPr>
              <a:lnSpc>
                <a:spcPct val="100000"/>
              </a:lnSpc>
              <a:tabLst>
                <a:tab algn="l" pos="0"/>
              </a:tabLst>
            </a:pPr>
            <a:endParaRPr b="0" lang="pt-BR" sz="1350" strike="noStrike" u="none">
              <a:solidFill>
                <a:srgbClr val="000000"/>
              </a:solidFill>
              <a:effectLst/>
              <a:uFillTx/>
              <a:latin typeface="Arial"/>
            </a:endParaRPr>
          </a:p>
          <a:p>
            <a:pPr>
              <a:lnSpc>
                <a:spcPct val="100000"/>
              </a:lnSpc>
              <a:tabLst>
                <a:tab algn="l" pos="0"/>
              </a:tabLst>
            </a:pPr>
            <a:r>
              <a:rPr b="0" lang="en-US" sz="1350" strike="noStrike" u="none">
                <a:solidFill>
                  <a:srgbClr val="000000"/>
                </a:solidFill>
                <a:effectLst/>
                <a:uFillTx/>
                <a:latin typeface="Calibri"/>
                <a:ea typeface="Calibri"/>
              </a:rPr>
              <a:t>− COXAS (região frontal e lateral externa, três dedos abaixo da virilha e três dedos acima do joelho); </a:t>
            </a:r>
            <a:endParaRPr b="0" lang="pt-BR" sz="1350" strike="noStrike" u="none">
              <a:solidFill>
                <a:srgbClr val="000000"/>
              </a:solidFill>
              <a:effectLst/>
              <a:uFillTx/>
              <a:latin typeface="Arial"/>
            </a:endParaRPr>
          </a:p>
          <a:p>
            <a:pPr>
              <a:lnSpc>
                <a:spcPct val="100000"/>
              </a:lnSpc>
              <a:tabLst>
                <a:tab algn="l" pos="0"/>
              </a:tabLst>
            </a:pPr>
            <a:endParaRPr b="0" lang="pt-BR" sz="1350" strike="noStrike" u="none">
              <a:solidFill>
                <a:srgbClr val="000000"/>
              </a:solidFill>
              <a:effectLst/>
              <a:uFillTx/>
              <a:latin typeface="Arial"/>
            </a:endParaRPr>
          </a:p>
          <a:p>
            <a:pPr>
              <a:lnSpc>
                <a:spcPct val="100000"/>
              </a:lnSpc>
              <a:tabLst>
                <a:tab algn="l" pos="0"/>
              </a:tabLst>
            </a:pPr>
            <a:r>
              <a:rPr b="0" lang="en-US" sz="1350" strike="noStrike" u="none">
                <a:solidFill>
                  <a:srgbClr val="000000"/>
                </a:solidFill>
                <a:effectLst/>
                <a:uFillTx/>
                <a:latin typeface="Calibri"/>
                <a:ea typeface="Calibri"/>
              </a:rPr>
              <a:t>− NÁDEGAS (região superior lateral externa); </a:t>
            </a:r>
            <a:endParaRPr b="0" lang="pt-BR" sz="1350" strike="noStrike" u="none">
              <a:solidFill>
                <a:srgbClr val="000000"/>
              </a:solidFill>
              <a:effectLst/>
              <a:uFillTx/>
              <a:latin typeface="Arial"/>
            </a:endParaRPr>
          </a:p>
          <a:p>
            <a:pPr>
              <a:lnSpc>
                <a:spcPct val="100000"/>
              </a:lnSpc>
              <a:tabLst>
                <a:tab algn="l" pos="0"/>
              </a:tabLst>
            </a:pPr>
            <a:endParaRPr b="0" lang="pt-BR" sz="1350" strike="noStrike" u="none">
              <a:solidFill>
                <a:srgbClr val="000000"/>
              </a:solidFill>
              <a:effectLst/>
              <a:uFillTx/>
              <a:latin typeface="Arial"/>
            </a:endParaRPr>
          </a:p>
          <a:p>
            <a:pPr>
              <a:lnSpc>
                <a:spcPct val="100000"/>
              </a:lnSpc>
              <a:tabLst>
                <a:tab algn="l" pos="0"/>
              </a:tabLst>
            </a:pPr>
            <a:r>
              <a:rPr b="0" lang="en-US" sz="1350" strike="noStrike" u="none">
                <a:solidFill>
                  <a:srgbClr val="000000"/>
                </a:solidFill>
                <a:effectLst/>
                <a:uFillTx/>
                <a:latin typeface="Calibri"/>
                <a:ea typeface="Calibri"/>
              </a:rPr>
              <a:t>− BRAÇOS (região posterior, três dedos abaixo da dobra da axila e três dedos acima do cotovelo).</a:t>
            </a:r>
            <a:endParaRPr b="0" lang="pt-BR" sz="1350" strike="noStrike" u="none">
              <a:solidFill>
                <a:srgbClr val="000000"/>
              </a:solidFill>
              <a:effectLst/>
              <a:uFillTx/>
              <a:latin typeface="Arial"/>
            </a:endParaRPr>
          </a:p>
        </p:txBody>
      </p:sp>
      <p:sp>
        <p:nvSpPr>
          <p:cNvPr id="432" name="Google Shape;693;p33"/>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2"/>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3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33" name="Google Shape;702;p34"/>
          <p:cNvSpPr/>
          <p:nvPr/>
        </p:nvSpPr>
        <p:spPr>
          <a:xfrm>
            <a:off x="387360" y="5090760"/>
            <a:ext cx="5958720" cy="145440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0" lang="en-US" sz="1350" strike="noStrike" u="none">
                <a:solidFill>
                  <a:srgbClr val="000000"/>
                </a:solidFill>
                <a:effectLst/>
                <a:uFillTx/>
                <a:latin typeface="Calibri"/>
                <a:ea typeface="Calibri"/>
              </a:rPr>
              <a:t>Considerando a incorporação da distribuição de canetas aplicadoras de insulina pelo SUS, foi informado por Nota Técnica  Nº 84/2021 – CGAFB/DAF/SCTIE/MS a decisão de considerar preferencialmente as seguintes faixas etárias:</a:t>
            </a:r>
            <a:endParaRPr b="0" lang="pt-BR" sz="1350" strike="noStrike" u="none">
              <a:solidFill>
                <a:srgbClr val="000000"/>
              </a:solidFill>
              <a:effectLst/>
              <a:uFillTx/>
              <a:latin typeface="Arial"/>
            </a:endParaRPr>
          </a:p>
          <a:p>
            <a:pPr algn="just">
              <a:lnSpc>
                <a:spcPct val="120000"/>
              </a:lnSpc>
              <a:tabLst>
                <a:tab algn="l" pos="0"/>
              </a:tabLst>
            </a:pP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*Pacientes com DM 1 e 2 na faixa etária </a:t>
            </a:r>
            <a:r>
              <a:rPr b="0" lang="en-US" sz="1350" strike="noStrike" u="sng">
                <a:solidFill>
                  <a:srgbClr val="000000"/>
                </a:solidFill>
                <a:effectLst/>
                <a:uFillTx/>
                <a:latin typeface="Calibri"/>
                <a:ea typeface="Calibri"/>
              </a:rPr>
              <a:t>menor ou igual a 19 anos</a:t>
            </a:r>
            <a:r>
              <a:rPr b="0" lang="en-US" sz="1350" strike="noStrike" u="none">
                <a:solidFill>
                  <a:srgbClr val="000000"/>
                </a:solidFill>
                <a:effectLst/>
                <a:uFillTx/>
                <a:latin typeface="Calibri"/>
                <a:ea typeface="Calibri"/>
              </a:rPr>
              <a:t>;</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*Pacientes com DM 1 e 2 na faixa etária </a:t>
            </a:r>
            <a:r>
              <a:rPr b="0" lang="en-US" sz="1350" strike="noStrike" u="sng">
                <a:solidFill>
                  <a:srgbClr val="000000"/>
                </a:solidFill>
                <a:effectLst/>
                <a:uFillTx/>
                <a:latin typeface="Calibri"/>
                <a:ea typeface="Calibri"/>
              </a:rPr>
              <a:t>maior ou igual a 50 anos</a:t>
            </a:r>
            <a:r>
              <a:rPr b="0" lang="en-US" sz="1350" strike="noStrike" u="none">
                <a:solidFill>
                  <a:srgbClr val="000000"/>
                </a:solidFill>
                <a:effectLst/>
                <a:uFillTx/>
                <a:latin typeface="Calibri"/>
                <a:ea typeface="Calibri"/>
              </a:rPr>
              <a:t>;</a:t>
            </a:r>
            <a:endParaRPr b="0" lang="pt-BR" sz="1350" strike="noStrike" u="none">
              <a:solidFill>
                <a:srgbClr val="000000"/>
              </a:solidFill>
              <a:effectLst/>
              <a:uFillTx/>
              <a:latin typeface="Arial"/>
            </a:endParaRPr>
          </a:p>
        </p:txBody>
      </p:sp>
      <p:cxnSp>
        <p:nvCxnSpPr>
          <p:cNvPr id="434" name="Google Shape;703;p34"/>
          <p:cNvCxnSpPr/>
          <p:nvPr/>
        </p:nvCxnSpPr>
        <p:spPr>
          <a:xfrm flipV="1">
            <a:off x="356040" y="421200"/>
            <a:ext cx="6182280" cy="19440"/>
          </a:xfrm>
          <a:prstGeom prst="straightConnector1">
            <a:avLst/>
          </a:prstGeom>
          <a:ln w="19050">
            <a:solidFill>
              <a:srgbClr val="000000"/>
            </a:solidFill>
            <a:round/>
          </a:ln>
        </p:spPr>
      </p:cxnSp>
      <p:sp>
        <p:nvSpPr>
          <p:cNvPr id="435" name="Google Shape;704;p34"/>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436" name="PlaceHolder 1"/>
          <p:cNvSpPr>
            <a:spLocks noGrp="1"/>
          </p:cNvSpPr>
          <p:nvPr>
            <p:ph type="sldNum" idx="68"/>
          </p:nvPr>
        </p:nvSpPr>
        <p:spPr>
          <a:xfrm>
            <a:off x="4404600" y="13896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984240DF-8139-4BDF-93AE-DCE2451599D6}"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sp>
        <p:nvSpPr>
          <p:cNvPr id="437" name="Google Shape;706;p34"/>
          <p:cNvSpPr/>
          <p:nvPr/>
        </p:nvSpPr>
        <p:spPr>
          <a:xfrm>
            <a:off x="338040" y="1089360"/>
            <a:ext cx="6057720" cy="2451960"/>
          </a:xfrm>
          <a:prstGeom prst="rect">
            <a:avLst/>
          </a:prstGeom>
          <a:noFill/>
          <a:ln w="0">
            <a:noFill/>
          </a:ln>
        </p:spPr>
        <p:style>
          <a:lnRef idx="0"/>
          <a:fillRef idx="0"/>
          <a:effectRef idx="0"/>
          <a:fontRef idx="minor"/>
        </p:style>
        <p:txBody>
          <a:bodyPr lIns="0" rIns="0" tIns="0" bIns="0" anchor="t">
            <a:spAutoFit/>
          </a:bodyPr>
          <a:p>
            <a:pPr marL="457200" indent="-314280" algn="just">
              <a:lnSpc>
                <a:spcPct val="120000"/>
              </a:lnSpc>
              <a:buClr>
                <a:srgbClr val="000000"/>
              </a:buClr>
              <a:buFont typeface="Calibri"/>
              <a:buChar char="●"/>
            </a:pPr>
            <a:r>
              <a:rPr b="0" lang="en-US" sz="1350" strike="noStrike" u="none">
                <a:solidFill>
                  <a:srgbClr val="000000"/>
                </a:solidFill>
                <a:effectLst/>
                <a:uFillTx/>
                <a:latin typeface="Calibri"/>
                <a:ea typeface="Calibri"/>
              </a:rPr>
              <a:t>Armazenar em refrigerador ou no local mais fresco que seja fresco.</a:t>
            </a:r>
            <a:endParaRPr b="0" lang="pt-BR" sz="1350" strike="noStrike" u="none">
              <a:solidFill>
                <a:srgbClr val="000000"/>
              </a:solidFill>
              <a:effectLst/>
              <a:uFillTx/>
              <a:latin typeface="Arial"/>
            </a:endParaRPr>
          </a:p>
          <a:p>
            <a:pPr marL="457200" indent="-314280" algn="just">
              <a:lnSpc>
                <a:spcPct val="120000"/>
              </a:lnSpc>
              <a:buClr>
                <a:srgbClr val="000000"/>
              </a:buClr>
              <a:buFont typeface="Calibri"/>
              <a:buChar char="●"/>
            </a:pPr>
            <a:r>
              <a:rPr b="0" lang="en-US" sz="1350" strike="noStrike" u="none">
                <a:solidFill>
                  <a:srgbClr val="000000"/>
                </a:solidFill>
                <a:effectLst/>
                <a:uFillTx/>
                <a:latin typeface="Calibri"/>
                <a:ea typeface="Calibri"/>
              </a:rPr>
              <a:t>O frasco em uso pode ser mantido em temperatura ambiente (15 a 30ºC).</a:t>
            </a:r>
            <a:endParaRPr b="0" lang="pt-BR" sz="1350" strike="noStrike" u="none">
              <a:solidFill>
                <a:srgbClr val="000000"/>
              </a:solidFill>
              <a:effectLst/>
              <a:uFillTx/>
              <a:latin typeface="Arial"/>
            </a:endParaRPr>
          </a:p>
          <a:p>
            <a:pPr marL="457200" indent="-314280" algn="just">
              <a:lnSpc>
                <a:spcPct val="120000"/>
              </a:lnSpc>
              <a:buClr>
                <a:srgbClr val="000000"/>
              </a:buClr>
              <a:buFont typeface="Calibri"/>
              <a:buChar char="●"/>
            </a:pPr>
            <a:r>
              <a:rPr b="0" lang="en-US" sz="1350" strike="noStrike" u="none">
                <a:solidFill>
                  <a:srgbClr val="000000"/>
                </a:solidFill>
                <a:effectLst/>
                <a:uFillTx/>
                <a:latin typeface="Calibri"/>
                <a:ea typeface="Calibri"/>
              </a:rPr>
              <a:t>Não congelar ou colocar próximo a gelo ou congelador; manter em refrigeração entre 2 e 8º C. </a:t>
            </a:r>
            <a:endParaRPr b="0" lang="pt-BR" sz="1350" strike="noStrike" u="none">
              <a:solidFill>
                <a:srgbClr val="000000"/>
              </a:solidFill>
              <a:effectLst/>
              <a:uFillTx/>
              <a:latin typeface="Arial"/>
            </a:endParaRPr>
          </a:p>
          <a:p>
            <a:pPr marL="457200" indent="-314280" algn="just">
              <a:lnSpc>
                <a:spcPct val="120000"/>
              </a:lnSpc>
              <a:buClr>
                <a:srgbClr val="000000"/>
              </a:buClr>
              <a:buFont typeface="Calibri"/>
              <a:buChar char="●"/>
            </a:pPr>
            <a:r>
              <a:rPr b="0" lang="en-US" sz="1350" strike="noStrike" u="none">
                <a:solidFill>
                  <a:srgbClr val="000000"/>
                </a:solidFill>
                <a:effectLst/>
                <a:uFillTx/>
                <a:latin typeface="Calibri"/>
                <a:ea typeface="Calibri"/>
              </a:rPr>
              <a:t>As insulinas podem ser usadas por no máximo 4 ou 6 semanas depois de abertas, de acordo com o fabricante, desde que dentro do prazo de validade. </a:t>
            </a:r>
            <a:endParaRPr b="0" lang="pt-BR" sz="1350" strike="noStrike" u="none">
              <a:solidFill>
                <a:srgbClr val="000000"/>
              </a:solidFill>
              <a:effectLst/>
              <a:uFillTx/>
              <a:latin typeface="Arial"/>
            </a:endParaRPr>
          </a:p>
          <a:p>
            <a:pPr marL="457200" indent="-314280" algn="just">
              <a:lnSpc>
                <a:spcPct val="120000"/>
              </a:lnSpc>
              <a:buClr>
                <a:srgbClr val="000000"/>
              </a:buClr>
              <a:buFont typeface="Calibri"/>
              <a:buChar char="●"/>
            </a:pPr>
            <a:r>
              <a:rPr b="0" lang="en-US" sz="1350" strike="noStrike" u="none">
                <a:solidFill>
                  <a:srgbClr val="000000"/>
                </a:solidFill>
                <a:effectLst/>
                <a:uFillTx/>
                <a:latin typeface="Calibri"/>
                <a:ea typeface="Calibri"/>
              </a:rPr>
              <a:t>Não expor ao sol ou deixar o frasco em local com temperatura elevada. </a:t>
            </a:r>
            <a:endParaRPr b="0" lang="pt-BR" sz="1350" strike="noStrike" u="none">
              <a:solidFill>
                <a:srgbClr val="000000"/>
              </a:solidFill>
              <a:effectLst/>
              <a:uFillTx/>
              <a:latin typeface="Arial"/>
            </a:endParaRPr>
          </a:p>
          <a:p>
            <a:pPr marL="457200" indent="-314280" algn="just">
              <a:lnSpc>
                <a:spcPct val="120000"/>
              </a:lnSpc>
              <a:buClr>
                <a:srgbClr val="000000"/>
              </a:buClr>
              <a:buFont typeface="Calibri"/>
              <a:buChar char="●"/>
            </a:pPr>
            <a:r>
              <a:rPr b="0" lang="en-US" sz="1350" strike="noStrike" u="none">
                <a:solidFill>
                  <a:srgbClr val="000000"/>
                </a:solidFill>
                <a:effectLst/>
                <a:uFillTx/>
                <a:latin typeface="Calibri"/>
                <a:ea typeface="Calibri"/>
              </a:rPr>
              <a:t>Seguir rigorosamente a técnica de preparo e de aplicação de insulina. </a:t>
            </a:r>
            <a:endParaRPr b="0" lang="pt-BR" sz="1350" strike="noStrike" u="none">
              <a:solidFill>
                <a:srgbClr val="000000"/>
              </a:solidFill>
              <a:effectLst/>
              <a:uFillTx/>
              <a:latin typeface="Arial"/>
            </a:endParaRPr>
          </a:p>
          <a:p>
            <a:pPr marL="457200" indent="-314280" algn="just">
              <a:lnSpc>
                <a:spcPct val="120000"/>
              </a:lnSpc>
              <a:buClr>
                <a:srgbClr val="000000"/>
              </a:buClr>
              <a:buFont typeface="Calibri"/>
              <a:buChar char="●"/>
            </a:pPr>
            <a:r>
              <a:rPr b="0" lang="en-US" sz="1350" strike="noStrike" u="none">
                <a:solidFill>
                  <a:srgbClr val="000000"/>
                </a:solidFill>
                <a:effectLst/>
                <a:uFillTx/>
                <a:latin typeface="Calibri"/>
                <a:ea typeface="Calibri"/>
              </a:rPr>
              <a:t>Em caso de viagem, utilizar bolsa térmica ou caixa de isopor sem gelo, ou armazenar em bolsa comum, sem expor ao sol ou ao calor excessivo.</a:t>
            </a:r>
            <a:endParaRPr b="0" lang="pt-BR" sz="1350" strike="noStrike" u="none">
              <a:solidFill>
                <a:srgbClr val="000000"/>
              </a:solidFill>
              <a:effectLst/>
              <a:uFillTx/>
              <a:latin typeface="Arial"/>
            </a:endParaRPr>
          </a:p>
        </p:txBody>
      </p:sp>
      <p:sp>
        <p:nvSpPr>
          <p:cNvPr id="438" name="Google Shape;707;p34"/>
          <p:cNvSpPr/>
          <p:nvPr/>
        </p:nvSpPr>
        <p:spPr>
          <a:xfrm>
            <a:off x="356040" y="631440"/>
            <a:ext cx="5087160" cy="27684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1" lang="en-US" sz="1800" strike="noStrike" u="none">
                <a:solidFill>
                  <a:srgbClr val="000000"/>
                </a:solidFill>
                <a:effectLst/>
                <a:uFillTx/>
                <a:latin typeface="Calibri"/>
                <a:ea typeface="Calibri"/>
              </a:rPr>
              <a:t>12.2.3.3. Armazenamento dos frascos </a:t>
            </a:r>
            <a:endParaRPr b="0" lang="pt-BR" sz="1800" strike="noStrike" u="none">
              <a:solidFill>
                <a:srgbClr val="000000"/>
              </a:solidFill>
              <a:effectLst/>
              <a:uFillTx/>
              <a:latin typeface="Arial"/>
            </a:endParaRPr>
          </a:p>
        </p:txBody>
      </p:sp>
      <p:sp>
        <p:nvSpPr>
          <p:cNvPr id="439" name="Google Shape;708;p34"/>
          <p:cNvSpPr/>
          <p:nvPr/>
        </p:nvSpPr>
        <p:spPr>
          <a:xfrm>
            <a:off x="338040" y="4296600"/>
            <a:ext cx="6181920" cy="793800"/>
          </a:xfrm>
          <a:prstGeom prst="rect">
            <a:avLst/>
          </a:prstGeom>
          <a:noFill/>
          <a:ln w="0">
            <a:noFill/>
          </a:ln>
        </p:spPr>
        <p:style>
          <a:lnRef idx="0"/>
          <a:fillRef idx="0"/>
          <a:effectRef idx="0"/>
          <a:fontRef idx="minor"/>
        </p:style>
        <p:txBody>
          <a:bodyPr tIns="91440" bIns="91440" anchor="t">
            <a:spAutoFit/>
          </a:bodyPr>
          <a:p>
            <a:pPr>
              <a:lnSpc>
                <a:spcPct val="120000"/>
              </a:lnSpc>
              <a:tabLst>
                <a:tab algn="l" pos="0"/>
              </a:tabLst>
            </a:pPr>
            <a:r>
              <a:rPr b="1" lang="en-US" sz="1800" strike="noStrike" u="none">
                <a:solidFill>
                  <a:schemeClr val="dk1"/>
                </a:solidFill>
                <a:effectLst/>
                <a:uFillTx/>
                <a:latin typeface="Calibri"/>
                <a:ea typeface="Calibri"/>
              </a:rPr>
              <a:t>12.2.3.4. Orientações sobre o uso da caneta aplicadora de insulina humana</a:t>
            </a:r>
            <a:endParaRPr b="0" lang="pt-BR" sz="1800" strike="noStrike" u="none">
              <a:solidFill>
                <a:srgbClr val="000000"/>
              </a:solidFill>
              <a:effectLst/>
              <a:uFillTx/>
              <a:latin typeface="Arial"/>
            </a:endParaRPr>
          </a:p>
        </p:txBody>
      </p:sp>
      <p:sp>
        <p:nvSpPr>
          <p:cNvPr id="440" name="Google Shape;709;p34"/>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3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cxnSp>
        <p:nvCxnSpPr>
          <p:cNvPr id="441" name="Google Shape;718;p35"/>
          <p:cNvCxnSpPr/>
          <p:nvPr/>
        </p:nvCxnSpPr>
        <p:spPr>
          <a:xfrm flipV="1">
            <a:off x="356040" y="421200"/>
            <a:ext cx="6182280" cy="19440"/>
          </a:xfrm>
          <a:prstGeom prst="straightConnector1">
            <a:avLst/>
          </a:prstGeom>
          <a:ln w="19050">
            <a:solidFill>
              <a:srgbClr val="000000"/>
            </a:solidFill>
            <a:round/>
          </a:ln>
        </p:spPr>
      </p:cxnSp>
      <p:sp>
        <p:nvSpPr>
          <p:cNvPr id="442" name="Google Shape;719;p35"/>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443" name="PlaceHolder 1"/>
          <p:cNvSpPr>
            <a:spLocks noGrp="1"/>
          </p:cNvSpPr>
          <p:nvPr>
            <p:ph type="sldNum" idx="69"/>
          </p:nvPr>
        </p:nvSpPr>
        <p:spPr>
          <a:xfrm>
            <a:off x="4404600" y="13896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6716F95C-8164-41B2-9192-DD41BD3BE65A}"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sp>
        <p:nvSpPr>
          <p:cNvPr id="444" name="Google Shape;721;p35"/>
          <p:cNvSpPr/>
          <p:nvPr/>
        </p:nvSpPr>
        <p:spPr>
          <a:xfrm>
            <a:off x="356040" y="1029240"/>
            <a:ext cx="5975280" cy="3401280"/>
          </a:xfrm>
          <a:prstGeom prst="rect">
            <a:avLst/>
          </a:prstGeom>
          <a:noFill/>
          <a:ln w="0">
            <a:noFill/>
          </a:ln>
        </p:spPr>
        <p:style>
          <a:lnRef idx="0"/>
          <a:fillRef idx="0"/>
          <a:effectRef idx="0"/>
          <a:fontRef idx="minor"/>
        </p:style>
        <p:txBody>
          <a:bodyPr tIns="91440" bIns="91440" anchor="t">
            <a:spAutoFit/>
          </a:bodyPr>
          <a:p>
            <a:pPr algn="just">
              <a:lnSpc>
                <a:spcPct val="120000"/>
              </a:lnSpc>
              <a:tabLst>
                <a:tab algn="l" pos="0"/>
              </a:tabLst>
            </a:pPr>
            <a:r>
              <a:rPr b="0" lang="en-US" sz="1350" strike="noStrike" u="none">
                <a:solidFill>
                  <a:schemeClr val="dk1"/>
                </a:solidFill>
                <a:effectLst/>
                <a:uFillTx/>
                <a:latin typeface="Calibri"/>
                <a:ea typeface="Calibri"/>
              </a:rPr>
              <a:t>Se a caneta não está sendo utilizada, ela deve ser conservada na geladeira. Não deve ser congelada e nem ficar muito próxima do congelador.</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chemeClr val="dk1"/>
                </a:solidFill>
                <a:effectLst/>
                <a:uFillTx/>
                <a:latin typeface="Calibri"/>
                <a:ea typeface="Calibri"/>
              </a:rPr>
              <a:t>Se já está sendo utilizada a caneta, esta pode ser carregada por até 4 semanas, devendo ser mantida à temperatura ambiente (entre 15 e 30°C).</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chemeClr val="dk1"/>
                </a:solidFill>
                <a:effectLst/>
                <a:uFillTx/>
                <a:latin typeface="Calibri"/>
                <a:ea typeface="Calibri"/>
              </a:rPr>
              <a:t>Após aberta, a validade da caneta é de 4 semanas.  Deve ser conservada longe de calor excessivo e da luz solar.</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chemeClr val="dk1"/>
                </a:solidFill>
                <a:effectLst/>
                <a:uFillTx/>
                <a:latin typeface="Calibri"/>
                <a:ea typeface="Calibri"/>
              </a:rPr>
              <a:t>Aguardo de tempo (aproximadamente 10 segundos) para retirar a agulha da pele após injetar o medicamento. É especialmente importante para as canetas, pois esta possuem um delay</a:t>
            </a:r>
            <a:r>
              <a:rPr b="0" lang="en-US" sz="1350" strike="noStrike" u="none">
                <a:solidFill>
                  <a:srgbClr val="ff0000"/>
                </a:solidFill>
                <a:effectLst/>
                <a:uFillTx/>
                <a:latin typeface="Calibri"/>
                <a:ea typeface="Calibri"/>
              </a:rPr>
              <a:t>. </a:t>
            </a:r>
            <a:r>
              <a:rPr b="0" lang="en-US" sz="1350" strike="noStrike" u="none">
                <a:solidFill>
                  <a:schemeClr val="dk1"/>
                </a:solidFill>
                <a:effectLst/>
                <a:uFillTx/>
                <a:latin typeface="Calibri"/>
                <a:ea typeface="Calibri"/>
              </a:rPr>
              <a:t>Retiradas mais precoces geram perdas na insulina que deveria ser administrada.</a:t>
            </a:r>
            <a:endParaRPr b="0" lang="pt-BR" sz="1350" strike="noStrike" u="none">
              <a:solidFill>
                <a:srgbClr val="000000"/>
              </a:solidFill>
              <a:effectLst/>
              <a:uFillTx/>
              <a:latin typeface="Arial"/>
            </a:endParaRPr>
          </a:p>
          <a:p>
            <a:pPr algn="just">
              <a:lnSpc>
                <a:spcPct val="120000"/>
              </a:lnSpc>
              <a:tabLst>
                <a:tab algn="l" pos="0"/>
              </a:tabLst>
            </a:pPr>
            <a:endParaRPr b="0" lang="pt-BR" sz="1350" strike="noStrike" u="none">
              <a:solidFill>
                <a:srgbClr val="000000"/>
              </a:solidFill>
              <a:effectLst/>
              <a:uFillTx/>
              <a:latin typeface="Arial"/>
            </a:endParaRPr>
          </a:p>
          <a:p>
            <a:pPr algn="just">
              <a:lnSpc>
                <a:spcPct val="120000"/>
              </a:lnSpc>
              <a:tabLst>
                <a:tab algn="l" pos="0"/>
              </a:tabLst>
            </a:pPr>
            <a:r>
              <a:rPr b="1" lang="en-US" sz="1400" strike="noStrike" u="none">
                <a:solidFill>
                  <a:schemeClr val="dk1"/>
                </a:solidFill>
                <a:effectLst/>
                <a:uFillTx/>
                <a:latin typeface="Calibri"/>
                <a:ea typeface="Calibri"/>
              </a:rPr>
              <a:t>Atenção: </a:t>
            </a:r>
            <a:r>
              <a:rPr b="0" lang="en-US" sz="1400" strike="noStrike" u="none">
                <a:solidFill>
                  <a:schemeClr val="dk1"/>
                </a:solidFill>
                <a:effectLst/>
                <a:uFillTx/>
                <a:latin typeface="Calibri"/>
                <a:ea typeface="Calibri"/>
              </a:rPr>
              <a:t>Medicamentos não devem ser descartados pelo encanamento ou no lixo doméstico.</a:t>
            </a:r>
            <a:endParaRPr b="0" lang="pt-BR" sz="1400" strike="noStrike" u="none">
              <a:solidFill>
                <a:srgbClr val="000000"/>
              </a:solidFill>
              <a:effectLst/>
              <a:uFillTx/>
              <a:latin typeface="Arial"/>
            </a:endParaRPr>
          </a:p>
        </p:txBody>
      </p:sp>
      <p:sp>
        <p:nvSpPr>
          <p:cNvPr id="445" name="Google Shape;722;p35"/>
          <p:cNvSpPr/>
          <p:nvPr/>
        </p:nvSpPr>
        <p:spPr>
          <a:xfrm>
            <a:off x="329760" y="588240"/>
            <a:ext cx="6028200" cy="461520"/>
          </a:xfrm>
          <a:prstGeom prst="rect">
            <a:avLst/>
          </a:prstGeom>
          <a:noFill/>
          <a:ln w="0">
            <a:noFill/>
          </a:ln>
        </p:spPr>
        <p:style>
          <a:lnRef idx="0"/>
          <a:fillRef idx="0"/>
          <a:effectRef idx="0"/>
          <a:fontRef idx="minor"/>
        </p:style>
        <p:txBody>
          <a:bodyPr tIns="91440" bIns="91440" anchor="t">
            <a:spAutoFit/>
          </a:bodyPr>
          <a:p>
            <a:pPr>
              <a:lnSpc>
                <a:spcPct val="120000"/>
              </a:lnSpc>
              <a:tabLst>
                <a:tab algn="l" pos="0"/>
              </a:tabLst>
            </a:pPr>
            <a:r>
              <a:rPr b="1" lang="en-US" sz="1800" strike="noStrike" u="none">
                <a:solidFill>
                  <a:schemeClr val="dk1"/>
                </a:solidFill>
                <a:effectLst/>
                <a:uFillTx/>
                <a:latin typeface="Calibri"/>
                <a:ea typeface="Calibri"/>
              </a:rPr>
              <a:t>Orientações de cuidado com a caneta descartável</a:t>
            </a:r>
            <a:endParaRPr b="0" lang="pt-BR" sz="1800" strike="noStrike" u="none">
              <a:solidFill>
                <a:srgbClr val="000000"/>
              </a:solidFill>
              <a:effectLst/>
              <a:uFillTx/>
              <a:latin typeface="Arial"/>
            </a:endParaRPr>
          </a:p>
        </p:txBody>
      </p:sp>
      <p:sp>
        <p:nvSpPr>
          <p:cNvPr id="446" name="Google Shape;723;p35"/>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3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47" name="Google Shape;732;p36"/>
          <p:cNvSpPr/>
          <p:nvPr/>
        </p:nvSpPr>
        <p:spPr>
          <a:xfrm>
            <a:off x="544320" y="772920"/>
            <a:ext cx="6027120" cy="45684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0" lang="en-US" sz="1350" strike="noStrike" u="none">
                <a:solidFill>
                  <a:srgbClr val="000000"/>
                </a:solidFill>
                <a:effectLst/>
                <a:uFillTx/>
                <a:latin typeface="Calibri"/>
                <a:ea typeface="Calibri"/>
              </a:rPr>
              <a:t>O município de Pelotas disponibiliza pelo SUS aos usuários portadores de DM os seguintes medicamentos:</a:t>
            </a:r>
            <a:endParaRPr b="0" lang="pt-BR" sz="1350" strike="noStrike" u="none">
              <a:solidFill>
                <a:srgbClr val="000000"/>
              </a:solidFill>
              <a:effectLst/>
              <a:uFillTx/>
              <a:latin typeface="Arial"/>
            </a:endParaRPr>
          </a:p>
        </p:txBody>
      </p:sp>
      <p:graphicFrame>
        <p:nvGraphicFramePr>
          <p:cNvPr id="448" name="Google Shape;733;p36"/>
          <p:cNvGraphicFramePr/>
          <p:nvPr/>
        </p:nvGraphicFramePr>
        <p:xfrm>
          <a:off x="504000" y="1532880"/>
          <a:ext cx="6108480" cy="3318480"/>
        </p:xfrm>
        <a:graphic>
          <a:graphicData uri="http://schemas.openxmlformats.org/drawingml/2006/table">
            <a:tbl>
              <a:tblPr/>
              <a:tblGrid>
                <a:gridCol w="1897200"/>
                <a:gridCol w="2401920"/>
                <a:gridCol w="1809360"/>
              </a:tblGrid>
              <a:tr h="375120">
                <a:tc>
                  <a:txBody>
                    <a:bodyPr lIns="77040" rIns="77040" tIns="77040" bIns="77040" anchor="ctr">
                      <a:noAutofit/>
                    </a:bodyPr>
                    <a:p>
                      <a:pPr algn="ctr">
                        <a:lnSpc>
                          <a:spcPct val="120000"/>
                        </a:lnSpc>
                        <a:tabLst>
                          <a:tab algn="l" pos="0"/>
                        </a:tabLst>
                      </a:pPr>
                      <a:r>
                        <a:rPr b="1" lang="en-US" sz="1350" strike="noStrike" u="none">
                          <a:solidFill>
                            <a:srgbClr val="ffffff"/>
                          </a:solidFill>
                          <a:effectLst/>
                          <a:uFillTx/>
                          <a:latin typeface="Calibri"/>
                          <a:ea typeface="Calibri"/>
                        </a:rPr>
                        <a:t>MEDICAMENTO</a:t>
                      </a:r>
                      <a:endParaRPr b="0" lang="pt-BR" sz="1350" strike="noStrike" u="none">
                        <a:solidFill>
                          <a:srgbClr val="000000"/>
                        </a:solidFill>
                        <a:effectLst/>
                        <a:uFillTx/>
                        <a:latin typeface="Arial"/>
                      </a:endParaRPr>
                    </a:p>
                  </a:txBody>
                  <a:tcPr anchor="ctr" marL="77040" marR="77040" marT="77040" marB="770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7ed957"/>
                    </a:solidFill>
                  </a:tcPr>
                </a:tc>
                <a:tc>
                  <a:txBody>
                    <a:bodyPr lIns="77040" rIns="77040" tIns="77040" bIns="77040" anchor="ctr">
                      <a:noAutofit/>
                    </a:bodyPr>
                    <a:p>
                      <a:pPr algn="ctr">
                        <a:lnSpc>
                          <a:spcPct val="120000"/>
                        </a:lnSpc>
                        <a:tabLst>
                          <a:tab algn="l" pos="0"/>
                        </a:tabLst>
                      </a:pPr>
                      <a:r>
                        <a:rPr b="1" lang="en-US" sz="1350" strike="noStrike" u="none">
                          <a:solidFill>
                            <a:srgbClr val="ffffff"/>
                          </a:solidFill>
                          <a:effectLst/>
                          <a:uFillTx/>
                          <a:latin typeface="Calibri"/>
                          <a:ea typeface="Calibri"/>
                        </a:rPr>
                        <a:t>APRESENTAÇÃO</a:t>
                      </a:r>
                      <a:endParaRPr b="0" lang="pt-BR" sz="1350" strike="noStrike" u="none">
                        <a:solidFill>
                          <a:srgbClr val="000000"/>
                        </a:solidFill>
                        <a:effectLst/>
                        <a:uFillTx/>
                        <a:latin typeface="Arial"/>
                      </a:endParaRPr>
                    </a:p>
                  </a:txBody>
                  <a:tcPr anchor="ctr" marL="77040" marR="77040" marT="77040" marB="770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7ed957"/>
                    </a:solidFill>
                  </a:tcPr>
                </a:tc>
                <a:tc>
                  <a:txBody>
                    <a:bodyPr lIns="77040" rIns="77040" tIns="77040" bIns="77040" anchor="ctr">
                      <a:noAutofit/>
                    </a:bodyPr>
                    <a:p>
                      <a:pPr algn="ctr">
                        <a:lnSpc>
                          <a:spcPct val="120000"/>
                        </a:lnSpc>
                        <a:tabLst>
                          <a:tab algn="l" pos="0"/>
                        </a:tabLst>
                      </a:pPr>
                      <a:r>
                        <a:rPr b="1" lang="en-US" sz="1350" strike="noStrike" u="none">
                          <a:solidFill>
                            <a:srgbClr val="ffffff"/>
                          </a:solidFill>
                          <a:effectLst/>
                          <a:uFillTx/>
                          <a:latin typeface="Calibri"/>
                          <a:ea typeface="Calibri"/>
                        </a:rPr>
                        <a:t>RETIRADA</a:t>
                      </a:r>
                      <a:endParaRPr b="0" lang="pt-BR" sz="1350" strike="noStrike" u="none">
                        <a:solidFill>
                          <a:srgbClr val="000000"/>
                        </a:solidFill>
                        <a:effectLst/>
                        <a:uFillTx/>
                        <a:latin typeface="Arial"/>
                      </a:endParaRPr>
                    </a:p>
                  </a:txBody>
                  <a:tcPr anchor="ctr" marL="77040" marR="77040" marT="77040" marB="770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7ed957"/>
                    </a:solidFill>
                  </a:tcPr>
                </a:tc>
              </a:tr>
              <a:tr h="498240">
                <a:tc>
                  <a:txBody>
                    <a:bodyPr lIns="77040" rIns="77040" tIns="77040" bIns="77040" anchor="ctr">
                      <a:noAutofit/>
                    </a:bodyPr>
                    <a:p>
                      <a:pPr>
                        <a:lnSpc>
                          <a:spcPct val="120000"/>
                        </a:lnSpc>
                        <a:tabLst>
                          <a:tab algn="l" pos="0"/>
                        </a:tabLst>
                      </a:pPr>
                      <a:r>
                        <a:rPr b="0" lang="en-US" sz="1350" strike="noStrike" u="none">
                          <a:solidFill>
                            <a:srgbClr val="000000"/>
                          </a:solidFill>
                          <a:effectLst/>
                          <a:uFillTx/>
                          <a:latin typeface="Calibri"/>
                          <a:ea typeface="Calibri"/>
                        </a:rPr>
                        <a:t>Metformina 850mg</a:t>
                      </a:r>
                      <a:endParaRPr b="0" lang="pt-BR" sz="1350" strike="noStrike" u="none">
                        <a:solidFill>
                          <a:srgbClr val="000000"/>
                        </a:solidFill>
                        <a:effectLst/>
                        <a:uFillTx/>
                        <a:latin typeface="Arial"/>
                      </a:endParaRPr>
                    </a:p>
                  </a:txBody>
                  <a:tcPr anchor="ctr" marL="77040" marR="77040" marT="77040" marB="770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fffff"/>
                    </a:solidFill>
                  </a:tcPr>
                </a:tc>
                <a:tc>
                  <a:txBody>
                    <a:bodyPr lIns="77040" rIns="77040" tIns="77040" bIns="77040" anchor="ctr">
                      <a:noAutofit/>
                    </a:bodyPr>
                    <a:p>
                      <a:pPr>
                        <a:lnSpc>
                          <a:spcPct val="120000"/>
                        </a:lnSpc>
                        <a:tabLst>
                          <a:tab algn="l" pos="0"/>
                        </a:tabLst>
                      </a:pPr>
                      <a:r>
                        <a:rPr b="0" lang="en-US" sz="1350" strike="noStrike" u="none">
                          <a:solidFill>
                            <a:srgbClr val="000000"/>
                          </a:solidFill>
                          <a:effectLst/>
                          <a:uFillTx/>
                          <a:latin typeface="Calibri"/>
                          <a:ea typeface="Calibri"/>
                        </a:rPr>
                        <a:t>Comprimido</a:t>
                      </a:r>
                      <a:endParaRPr b="0" lang="pt-BR" sz="1350" strike="noStrike" u="none">
                        <a:solidFill>
                          <a:srgbClr val="000000"/>
                        </a:solidFill>
                        <a:effectLst/>
                        <a:uFillTx/>
                        <a:latin typeface="Arial"/>
                      </a:endParaRPr>
                    </a:p>
                  </a:txBody>
                  <a:tcPr anchor="ctr" marL="77040" marR="77040" marT="77040" marB="770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fffff"/>
                    </a:solidFill>
                  </a:tcPr>
                </a:tc>
                <a:tc rowSpan="2">
                  <a:txBody>
                    <a:bodyPr lIns="77040" rIns="77040" tIns="77040" bIns="77040" anchor="ctr">
                      <a:noAutofit/>
                    </a:bodyPr>
                    <a:p>
                      <a:pPr algn="ctr">
                        <a:lnSpc>
                          <a:spcPct val="120000"/>
                        </a:lnSpc>
                        <a:tabLst>
                          <a:tab algn="l" pos="0"/>
                        </a:tabLst>
                      </a:pPr>
                      <a:r>
                        <a:rPr b="0" lang="en-US" sz="1350" strike="noStrike" u="none">
                          <a:solidFill>
                            <a:srgbClr val="000000"/>
                          </a:solidFill>
                          <a:effectLst/>
                          <a:uFillTx/>
                          <a:latin typeface="Calibri"/>
                          <a:ea typeface="Calibri"/>
                        </a:rPr>
                        <a:t>Unidades Básicas de Saúde, Farmácia Municipal e Distritais</a:t>
                      </a:r>
                      <a:endParaRPr b="0" lang="pt-BR" sz="1350" strike="noStrike" u="none">
                        <a:solidFill>
                          <a:srgbClr val="000000"/>
                        </a:solidFill>
                        <a:effectLst/>
                        <a:uFillTx/>
                        <a:latin typeface="Arial"/>
                      </a:endParaRPr>
                    </a:p>
                  </a:txBody>
                  <a:tcPr anchor="ctr" marL="77040" marR="77040" marT="77040" marB="770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fffff"/>
                    </a:solidFill>
                  </a:tcPr>
                </a:tc>
              </a:tr>
              <a:tr h="499680">
                <a:tc>
                  <a:txBody>
                    <a:bodyPr lIns="77040" rIns="77040" tIns="77040" bIns="77040" anchor="ctr">
                      <a:noAutofit/>
                    </a:bodyPr>
                    <a:p>
                      <a:pPr>
                        <a:lnSpc>
                          <a:spcPct val="120000"/>
                        </a:lnSpc>
                        <a:tabLst>
                          <a:tab algn="l" pos="0"/>
                        </a:tabLst>
                      </a:pPr>
                      <a:r>
                        <a:rPr b="0" lang="en-US" sz="1350" strike="noStrike" u="none">
                          <a:solidFill>
                            <a:srgbClr val="000000"/>
                          </a:solidFill>
                          <a:effectLst/>
                          <a:uFillTx/>
                          <a:latin typeface="Calibri"/>
                          <a:ea typeface="Calibri"/>
                        </a:rPr>
                        <a:t>Glibenclamida 5mg</a:t>
                      </a:r>
                      <a:endParaRPr b="0" lang="pt-BR" sz="1350" strike="noStrike" u="none">
                        <a:solidFill>
                          <a:srgbClr val="000000"/>
                        </a:solidFill>
                        <a:effectLst/>
                        <a:uFillTx/>
                        <a:latin typeface="Arial"/>
                      </a:endParaRPr>
                    </a:p>
                  </a:txBody>
                  <a:tcPr anchor="ctr" marL="77040" marR="77040" marT="77040" marB="770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fffff"/>
                    </a:solidFill>
                  </a:tcPr>
                </a:tc>
                <a:tc>
                  <a:txBody>
                    <a:bodyPr lIns="77040" rIns="77040" tIns="77040" bIns="77040" anchor="ctr">
                      <a:noAutofit/>
                    </a:bodyPr>
                    <a:p>
                      <a:pPr>
                        <a:lnSpc>
                          <a:spcPct val="120000"/>
                        </a:lnSpc>
                        <a:tabLst>
                          <a:tab algn="l" pos="0"/>
                        </a:tabLst>
                      </a:pPr>
                      <a:r>
                        <a:rPr b="0" lang="en-US" sz="1350" strike="noStrike" u="none">
                          <a:solidFill>
                            <a:srgbClr val="000000"/>
                          </a:solidFill>
                          <a:effectLst/>
                          <a:uFillTx/>
                          <a:latin typeface="Calibri"/>
                          <a:ea typeface="Calibri"/>
                        </a:rPr>
                        <a:t>Comprimido</a:t>
                      </a:r>
                      <a:endParaRPr b="0" lang="pt-BR" sz="1350" strike="noStrike" u="none">
                        <a:solidFill>
                          <a:srgbClr val="000000"/>
                        </a:solidFill>
                        <a:effectLst/>
                        <a:uFillTx/>
                        <a:latin typeface="Arial"/>
                      </a:endParaRPr>
                    </a:p>
                  </a:txBody>
                  <a:tcPr anchor="ctr" marL="77040" marR="77040" marT="77040" marB="770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fffff"/>
                    </a:solidFill>
                  </a:tcPr>
                </a:tc>
                <a:tc vMerge="1">
                  <a:txBody>
                    <a:bodyPr lIns="90000" rIns="90000" tIns="45000" bIns="45000" anchor="t">
                      <a:noAutofit/>
                    </a:bodyPr>
                    <a:p>
                      <a:endParaRPr b="0" lang="pt-BR" sz="1800" strike="noStrike" u="none">
                        <a:solidFill>
                          <a:srgbClr val="000000"/>
                        </a:solidFill>
                        <a:effectLst/>
                        <a:uFillTx/>
                        <a:latin typeface="Arial"/>
                      </a:endParaRPr>
                    </a:p>
                  </a:txBody>
                  <a:tcPr anchor="t" marL="90000" marR="90000" marT="45000" marB="45000">
                    <a:lnL>
                      <a:noFill/>
                    </a:lnL>
                    <a:lnR>
                      <a:noFill/>
                    </a:lnR>
                    <a:lnT>
                      <a:noFill/>
                    </a:lnT>
                    <a:lnB>
                      <a:noFill/>
                    </a:lnB>
                    <a:solidFill>
                      <a:srgbClr val="729fcf"/>
                    </a:solidFill>
                  </a:tcPr>
                </a:tc>
              </a:tr>
              <a:tr h="694800">
                <a:tc>
                  <a:txBody>
                    <a:bodyPr lIns="77040" rIns="77040" tIns="77040" bIns="77040" anchor="ctr">
                      <a:noAutofit/>
                    </a:bodyPr>
                    <a:p>
                      <a:pPr>
                        <a:lnSpc>
                          <a:spcPct val="120000"/>
                        </a:lnSpc>
                        <a:tabLst>
                          <a:tab algn="l" pos="0"/>
                        </a:tabLst>
                      </a:pPr>
                      <a:r>
                        <a:rPr b="0" lang="en-US" sz="1350" strike="noStrike" u="none">
                          <a:solidFill>
                            <a:srgbClr val="000000"/>
                          </a:solidFill>
                          <a:effectLst/>
                          <a:uFillTx/>
                          <a:latin typeface="Calibri"/>
                          <a:ea typeface="Calibri"/>
                        </a:rPr>
                        <a:t>Insulina NPH</a:t>
                      </a:r>
                      <a:endParaRPr b="0" lang="pt-BR" sz="1350" strike="noStrike" u="none">
                        <a:solidFill>
                          <a:srgbClr val="000000"/>
                        </a:solidFill>
                        <a:effectLst/>
                        <a:uFillTx/>
                        <a:latin typeface="Arial"/>
                      </a:endParaRPr>
                    </a:p>
                  </a:txBody>
                  <a:tcPr anchor="ctr" marL="77040" marR="77040" marT="77040" marB="770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fffff"/>
                    </a:solidFill>
                  </a:tcPr>
                </a:tc>
                <a:tc>
                  <a:txBody>
                    <a:bodyPr lIns="77040" rIns="77040" tIns="77040" bIns="77040" anchor="ctr">
                      <a:noAutofit/>
                    </a:bodyPr>
                    <a:p>
                      <a:pPr>
                        <a:lnSpc>
                          <a:spcPct val="120000"/>
                        </a:lnSpc>
                        <a:tabLst>
                          <a:tab algn="l" pos="0"/>
                        </a:tabLst>
                      </a:pPr>
                      <a:r>
                        <a:rPr b="0" lang="en-US" sz="1350" strike="noStrike" u="none">
                          <a:solidFill>
                            <a:srgbClr val="000000"/>
                          </a:solidFill>
                          <a:effectLst/>
                          <a:uFillTx/>
                          <a:latin typeface="Calibri"/>
                          <a:ea typeface="Calibri"/>
                        </a:rPr>
                        <a:t>Caneta aplicadora/ Frasco  ampola 10ml</a:t>
                      </a:r>
                      <a:endParaRPr b="0" lang="pt-BR" sz="1350" strike="noStrike" u="none">
                        <a:solidFill>
                          <a:srgbClr val="000000"/>
                        </a:solidFill>
                        <a:effectLst/>
                        <a:uFillTx/>
                        <a:latin typeface="Arial"/>
                      </a:endParaRPr>
                    </a:p>
                    <a:p>
                      <a:pPr>
                        <a:lnSpc>
                          <a:spcPct val="152000"/>
                        </a:lnSpc>
                        <a:tabLst>
                          <a:tab algn="l" pos="0"/>
                        </a:tabLst>
                      </a:pPr>
                      <a:endParaRPr b="0" lang="pt-BR" sz="1350" strike="noStrike" u="none">
                        <a:solidFill>
                          <a:srgbClr val="000000"/>
                        </a:solidFill>
                        <a:effectLst/>
                        <a:uFillTx/>
                        <a:latin typeface="Arial"/>
                      </a:endParaRPr>
                    </a:p>
                  </a:txBody>
                  <a:tcPr anchor="ctr" marL="77040" marR="77040" marT="77040" marB="770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fffff"/>
                    </a:solidFill>
                  </a:tcPr>
                </a:tc>
                <a:tc rowSpan="2">
                  <a:txBody>
                    <a:bodyPr lIns="77040" rIns="77040" tIns="77040" bIns="77040" anchor="ctr">
                      <a:noAutofit/>
                    </a:bodyPr>
                    <a:p>
                      <a:pPr algn="ctr">
                        <a:lnSpc>
                          <a:spcPct val="120000"/>
                        </a:lnSpc>
                        <a:tabLst>
                          <a:tab algn="l" pos="0"/>
                        </a:tabLst>
                      </a:pPr>
                      <a:r>
                        <a:rPr b="0" lang="en-US" sz="1350" strike="noStrike" u="none">
                          <a:solidFill>
                            <a:srgbClr val="000000"/>
                          </a:solidFill>
                          <a:effectLst/>
                          <a:uFillTx/>
                          <a:latin typeface="Calibri"/>
                          <a:ea typeface="Calibri"/>
                        </a:rPr>
                        <a:t>Farmácia Municipal e Farmácias Distritais</a:t>
                      </a:r>
                      <a:endParaRPr b="0" lang="pt-BR" sz="1350" strike="noStrike" u="none">
                        <a:solidFill>
                          <a:srgbClr val="000000"/>
                        </a:solidFill>
                        <a:effectLst/>
                        <a:uFillTx/>
                        <a:latin typeface="Arial"/>
                      </a:endParaRPr>
                    </a:p>
                    <a:p>
                      <a:pPr>
                        <a:lnSpc>
                          <a:spcPct val="152000"/>
                        </a:lnSpc>
                        <a:tabLst>
                          <a:tab algn="l" pos="0"/>
                        </a:tabLst>
                      </a:pPr>
                      <a:endParaRPr b="0" lang="pt-BR" sz="1350" strike="noStrike" u="none">
                        <a:solidFill>
                          <a:srgbClr val="000000"/>
                        </a:solidFill>
                        <a:effectLst/>
                        <a:uFillTx/>
                        <a:latin typeface="Arial"/>
                      </a:endParaRPr>
                    </a:p>
                  </a:txBody>
                  <a:tcPr anchor="ctr" marL="77040" marR="77040" marT="77040" marB="770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fffff"/>
                    </a:solidFill>
                  </a:tcPr>
                </a:tc>
              </a:tr>
              <a:tr h="687240">
                <a:tc>
                  <a:txBody>
                    <a:bodyPr lIns="77040" rIns="77040" tIns="77040" bIns="77040" anchor="ctr">
                      <a:noAutofit/>
                    </a:bodyPr>
                    <a:p>
                      <a:pPr>
                        <a:lnSpc>
                          <a:spcPct val="120000"/>
                        </a:lnSpc>
                        <a:tabLst>
                          <a:tab algn="l" pos="0"/>
                        </a:tabLst>
                      </a:pPr>
                      <a:r>
                        <a:rPr b="0" lang="en-US" sz="1350" strike="noStrike" u="none">
                          <a:solidFill>
                            <a:srgbClr val="000000"/>
                          </a:solidFill>
                          <a:effectLst/>
                          <a:uFillTx/>
                          <a:latin typeface="Calibri"/>
                          <a:ea typeface="Calibri"/>
                        </a:rPr>
                        <a:t>Regular</a:t>
                      </a:r>
                      <a:endParaRPr b="0" lang="pt-BR" sz="1350" strike="noStrike" u="none">
                        <a:solidFill>
                          <a:srgbClr val="000000"/>
                        </a:solidFill>
                        <a:effectLst/>
                        <a:uFillTx/>
                        <a:latin typeface="Arial"/>
                      </a:endParaRPr>
                    </a:p>
                  </a:txBody>
                  <a:tcPr anchor="ctr" marL="77040" marR="77040" marT="77040" marB="770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fffff"/>
                    </a:solidFill>
                  </a:tcPr>
                </a:tc>
                <a:tc>
                  <a:txBody>
                    <a:bodyPr lIns="77040" rIns="77040" tIns="77040" bIns="77040" anchor="ctr">
                      <a:noAutofit/>
                    </a:bodyPr>
                    <a:p>
                      <a:pPr>
                        <a:lnSpc>
                          <a:spcPct val="120000"/>
                        </a:lnSpc>
                        <a:tabLst>
                          <a:tab algn="l" pos="0"/>
                        </a:tabLst>
                      </a:pPr>
                      <a:r>
                        <a:rPr b="0" lang="en-US" sz="1350" strike="noStrike" u="none">
                          <a:solidFill>
                            <a:srgbClr val="000000"/>
                          </a:solidFill>
                          <a:effectLst/>
                          <a:uFillTx/>
                          <a:latin typeface="Calibri"/>
                          <a:ea typeface="Calibri"/>
                        </a:rPr>
                        <a:t>Caneta aplicadora/ Frasco  ampola 10ml</a:t>
                      </a:r>
                      <a:endParaRPr b="0" lang="pt-BR" sz="1350" strike="noStrike" u="none">
                        <a:solidFill>
                          <a:srgbClr val="000000"/>
                        </a:solidFill>
                        <a:effectLst/>
                        <a:uFillTx/>
                        <a:latin typeface="Arial"/>
                      </a:endParaRPr>
                    </a:p>
                    <a:p>
                      <a:pPr>
                        <a:lnSpc>
                          <a:spcPct val="152000"/>
                        </a:lnSpc>
                        <a:tabLst>
                          <a:tab algn="l" pos="0"/>
                        </a:tabLst>
                      </a:pPr>
                      <a:endParaRPr b="0" lang="pt-BR" sz="1350" strike="noStrike" u="none">
                        <a:solidFill>
                          <a:srgbClr val="000000"/>
                        </a:solidFill>
                        <a:effectLst/>
                        <a:uFillTx/>
                        <a:latin typeface="Arial"/>
                      </a:endParaRPr>
                    </a:p>
                  </a:txBody>
                  <a:tcPr anchor="ctr" marL="77040" marR="77040" marT="77040" marB="770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fffff"/>
                    </a:solidFill>
                  </a:tcPr>
                </a:tc>
                <a:tc vMerge="1">
                  <a:txBody>
                    <a:bodyPr lIns="90000" rIns="90000" tIns="45000" bIns="45000" anchor="t">
                      <a:noAutofit/>
                    </a:bodyPr>
                    <a:p>
                      <a:endParaRPr b="0" lang="pt-BR" sz="1800" strike="noStrike" u="none">
                        <a:solidFill>
                          <a:srgbClr val="000000"/>
                        </a:solidFill>
                        <a:effectLst/>
                        <a:uFillTx/>
                        <a:latin typeface="Arial"/>
                      </a:endParaRPr>
                    </a:p>
                  </a:txBody>
                  <a:tcPr anchor="t" marL="90000" marR="90000" marT="45000" marB="45000">
                    <a:lnL>
                      <a:noFill/>
                    </a:lnL>
                    <a:lnR>
                      <a:noFill/>
                    </a:lnR>
                    <a:lnT>
                      <a:noFill/>
                    </a:lnT>
                    <a:lnB>
                      <a:noFill/>
                    </a:lnB>
                    <a:solidFill>
                      <a:srgbClr val="729fcf"/>
                    </a:solidFill>
                  </a:tcPr>
                </a:tc>
              </a:tr>
            </a:tbl>
          </a:graphicData>
        </a:graphic>
      </p:graphicFrame>
      <p:grpSp>
        <p:nvGrpSpPr>
          <p:cNvPr id="449" name="Google Shape;734;p36"/>
          <p:cNvGrpSpPr/>
          <p:nvPr/>
        </p:nvGrpSpPr>
        <p:grpSpPr>
          <a:xfrm>
            <a:off x="532440" y="4917600"/>
            <a:ext cx="6051240" cy="763200"/>
            <a:chOff x="532440" y="4917600"/>
            <a:chExt cx="6051240" cy="763200"/>
          </a:xfrm>
        </p:grpSpPr>
        <p:sp>
          <p:nvSpPr>
            <p:cNvPr id="450" name="Google Shape;735;p36"/>
            <p:cNvSpPr/>
            <p:nvPr/>
          </p:nvSpPr>
          <p:spPr>
            <a:xfrm>
              <a:off x="540360" y="4922280"/>
              <a:ext cx="6038640" cy="753840"/>
            </a:xfrm>
            <a:custGeom>
              <a:avLst/>
              <a:gdLst>
                <a:gd name="textAreaLeft" fmla="*/ 0 w 6038640"/>
                <a:gd name="textAreaRight" fmla="*/ 6039000 w 6038640"/>
                <a:gd name="textAreaTop" fmla="*/ 0 h 753840"/>
                <a:gd name="textAreaBottom" fmla="*/ 754200 h 753840"/>
              </a:gdLst>
              <a:ahLst/>
              <a:cxnLst/>
              <a:rect l="textAreaLeft" t="textAreaTop" r="textAreaRight" b="textAreaBottom"/>
              <a:pathLst>
                <a:path w="8051800" h="1005459">
                  <a:moveTo>
                    <a:pt x="0" y="0"/>
                  </a:moveTo>
                  <a:lnTo>
                    <a:pt x="8051800" y="0"/>
                  </a:lnTo>
                  <a:lnTo>
                    <a:pt x="8051800" y="1005459"/>
                  </a:lnTo>
                  <a:lnTo>
                    <a:pt x="0" y="1005459"/>
                  </a:lnTo>
                  <a:close/>
                </a:path>
              </a:pathLst>
            </a:custGeom>
            <a:solidFill>
              <a:srgbClr val="f5f5f5"/>
            </a:solidFill>
            <a:ln w="9525">
              <a:solidFill>
                <a:srgbClr val="d9d9d9"/>
              </a:solidFill>
              <a:round/>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
          <p:nvSpPr>
            <p:cNvPr id="451" name="Google Shape;736;p36"/>
            <p:cNvSpPr/>
            <p:nvPr/>
          </p:nvSpPr>
          <p:spPr>
            <a:xfrm>
              <a:off x="535680" y="4917600"/>
              <a:ext cx="6048000" cy="763200"/>
            </a:xfrm>
            <a:custGeom>
              <a:avLst/>
              <a:gdLst>
                <a:gd name="textAreaLeft" fmla="*/ 0 w 6048000"/>
                <a:gd name="textAreaRight" fmla="*/ 6048360 w 6048000"/>
                <a:gd name="textAreaTop" fmla="*/ 0 h 763200"/>
                <a:gd name="textAreaBottom" fmla="*/ 763560 h 763200"/>
              </a:gdLst>
              <a:ahLst/>
              <a:cxnLst/>
              <a:rect l="textAreaLeft" t="textAreaTop" r="textAreaRight" b="textAreaBottom"/>
              <a:pathLst>
                <a:path w="8064500" h="1018159">
                  <a:moveTo>
                    <a:pt x="6350" y="0"/>
                  </a:moveTo>
                  <a:lnTo>
                    <a:pt x="8058150" y="0"/>
                  </a:lnTo>
                  <a:cubicBezTo>
                    <a:pt x="8061706" y="0"/>
                    <a:pt x="8064500" y="2794"/>
                    <a:pt x="8064500" y="6350"/>
                  </a:cubicBezTo>
                  <a:lnTo>
                    <a:pt x="8064500" y="1011809"/>
                  </a:lnTo>
                  <a:cubicBezTo>
                    <a:pt x="8064500" y="1015365"/>
                    <a:pt x="8061706" y="1018159"/>
                    <a:pt x="8058150" y="1018159"/>
                  </a:cubicBezTo>
                  <a:lnTo>
                    <a:pt x="6350" y="1018159"/>
                  </a:lnTo>
                  <a:cubicBezTo>
                    <a:pt x="2794" y="1018159"/>
                    <a:pt x="0" y="1015365"/>
                    <a:pt x="0" y="1011809"/>
                  </a:cubicBezTo>
                  <a:lnTo>
                    <a:pt x="0" y="6350"/>
                  </a:lnTo>
                  <a:cubicBezTo>
                    <a:pt x="0" y="2794"/>
                    <a:pt x="2794" y="0"/>
                    <a:pt x="6350" y="0"/>
                  </a:cubicBezTo>
                  <a:moveTo>
                    <a:pt x="6350" y="12700"/>
                  </a:moveTo>
                  <a:lnTo>
                    <a:pt x="6350" y="6350"/>
                  </a:lnTo>
                  <a:lnTo>
                    <a:pt x="12700" y="6350"/>
                  </a:lnTo>
                  <a:lnTo>
                    <a:pt x="12700" y="1011809"/>
                  </a:lnTo>
                  <a:lnTo>
                    <a:pt x="6350" y="1011809"/>
                  </a:lnTo>
                  <a:lnTo>
                    <a:pt x="6350" y="1005459"/>
                  </a:lnTo>
                  <a:lnTo>
                    <a:pt x="8058150" y="1005459"/>
                  </a:lnTo>
                  <a:lnTo>
                    <a:pt x="8058150" y="1011809"/>
                  </a:lnTo>
                  <a:lnTo>
                    <a:pt x="8051800" y="1011809"/>
                  </a:lnTo>
                  <a:lnTo>
                    <a:pt x="8051800" y="6350"/>
                  </a:lnTo>
                  <a:lnTo>
                    <a:pt x="8058150" y="6350"/>
                  </a:lnTo>
                  <a:lnTo>
                    <a:pt x="8058150" y="12700"/>
                  </a:lnTo>
                  <a:lnTo>
                    <a:pt x="6350" y="12700"/>
                  </a:lnTo>
                  <a:close/>
                </a:path>
              </a:pathLst>
            </a:custGeom>
            <a:solidFill>
              <a:srgbClr val="f5f5f5"/>
            </a:solidFill>
            <a:ln w="9525">
              <a:solidFill>
                <a:srgbClr val="d9d9d9"/>
              </a:solidFill>
              <a:round/>
            </a:ln>
          </p:spPr>
          <p:style>
            <a:lnRef idx="0"/>
            <a:fillRef idx="0"/>
            <a:effectRef idx="0"/>
            <a:fontRef idx="minor"/>
          </p:style>
          <p:txBody>
            <a:bodyPr tIns="91440" bIns="91440" anchor="ctr">
              <a:noAutofit/>
            </a:bodyPr>
            <a:p>
              <a:pPr>
                <a:lnSpc>
                  <a:spcPct val="100000"/>
                </a:lnSpc>
                <a:tabLst>
                  <a:tab algn="l" pos="0"/>
                </a:tabLst>
              </a:pPr>
              <a:endParaRPr b="0" lang="pt-BR" sz="1400" strike="noStrike" u="none">
                <a:solidFill>
                  <a:srgbClr val="000000"/>
                </a:solidFill>
                <a:effectLst/>
                <a:uFillTx/>
                <a:latin typeface="Arial"/>
              </a:endParaRPr>
            </a:p>
          </p:txBody>
        </p:sp>
        <p:sp>
          <p:nvSpPr>
            <p:cNvPr id="452" name="Google Shape;737;p36"/>
            <p:cNvSpPr/>
            <p:nvPr/>
          </p:nvSpPr>
          <p:spPr>
            <a:xfrm>
              <a:off x="532440" y="5066280"/>
              <a:ext cx="6048000" cy="465480"/>
            </a:xfrm>
            <a:prstGeom prst="rect">
              <a:avLst/>
            </a:prstGeom>
            <a:noFill/>
            <a:ln w="0">
              <a:noFill/>
            </a:ln>
          </p:spPr>
          <p:style>
            <a:lnRef idx="0"/>
            <a:fillRef idx="0"/>
            <a:effectRef idx="0"/>
            <a:fontRef idx="minor"/>
          </p:style>
          <p:txBody>
            <a:bodyPr lIns="50760" rIns="50760" tIns="50760" bIns="50760" anchor="t">
              <a:noAutofit/>
            </a:bodyPr>
            <a:p>
              <a:pPr algn="ctr">
                <a:lnSpc>
                  <a:spcPct val="75000"/>
                </a:lnSpc>
                <a:tabLst>
                  <a:tab algn="l" pos="0"/>
                </a:tabLst>
              </a:pPr>
              <a:r>
                <a:rPr b="1" lang="en-US" sz="1600" strike="noStrike" u="none">
                  <a:solidFill>
                    <a:srgbClr val="000000"/>
                  </a:solidFill>
                  <a:effectLst/>
                  <a:uFillTx/>
                  <a:latin typeface="Calibri"/>
                  <a:ea typeface="Calibri"/>
                </a:rPr>
                <a:t> </a:t>
              </a:r>
              <a:r>
                <a:rPr b="1" lang="en-US" sz="1600" strike="noStrike" u="none">
                  <a:solidFill>
                    <a:srgbClr val="0d0d0d"/>
                  </a:solidFill>
                  <a:effectLst/>
                  <a:uFillTx/>
                  <a:latin typeface="Calibri"/>
                  <a:ea typeface="Calibri"/>
                </a:rPr>
                <a:t>O município disponibiliza também aos usuários insulinodependentes glicosímetro e fitas para o monitoramento da glicose capilar.</a:t>
              </a:r>
              <a:endParaRPr b="0" lang="pt-BR" sz="1600" strike="noStrike" u="none">
                <a:solidFill>
                  <a:srgbClr val="000000"/>
                </a:solidFill>
                <a:effectLst/>
                <a:uFillTx/>
                <a:latin typeface="Arial"/>
              </a:endParaRPr>
            </a:p>
          </p:txBody>
        </p:sp>
      </p:grpSp>
      <p:sp>
        <p:nvSpPr>
          <p:cNvPr id="453" name="Google Shape;738;p36"/>
          <p:cNvSpPr/>
          <p:nvPr/>
        </p:nvSpPr>
        <p:spPr>
          <a:xfrm>
            <a:off x="2329560" y="237240"/>
            <a:ext cx="3626640" cy="40824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454" name="Google Shape;739;p36"/>
          <p:cNvCxnSpPr/>
          <p:nvPr/>
        </p:nvCxnSpPr>
        <p:spPr>
          <a:xfrm flipV="1">
            <a:off x="356040" y="421200"/>
            <a:ext cx="6182280" cy="19440"/>
          </a:xfrm>
          <a:prstGeom prst="straightConnector1">
            <a:avLst/>
          </a:prstGeom>
          <a:ln w="19050">
            <a:solidFill>
              <a:srgbClr val="000000"/>
            </a:solidFill>
            <a:round/>
          </a:ln>
        </p:spPr>
      </p:cxnSp>
      <p:sp>
        <p:nvSpPr>
          <p:cNvPr id="455" name="Google Shape;740;p36"/>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456" name="PlaceHolder 1"/>
          <p:cNvSpPr>
            <a:spLocks noGrp="1"/>
          </p:cNvSpPr>
          <p:nvPr>
            <p:ph type="sldNum" idx="70"/>
          </p:nvPr>
        </p:nvSpPr>
        <p:spPr>
          <a:xfrm>
            <a:off x="4404600" y="13896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BF7FF516-5957-40D2-99DD-07F038502F46}"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sp>
        <p:nvSpPr>
          <p:cNvPr id="457" name="Google Shape;742;p36"/>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3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58" name="Google Shape;751;p37"/>
          <p:cNvSpPr/>
          <p:nvPr/>
        </p:nvSpPr>
        <p:spPr>
          <a:xfrm>
            <a:off x="356040" y="1024920"/>
            <a:ext cx="5989320" cy="344952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0" lang="en-US" sz="1350" strike="noStrike" u="none">
                <a:solidFill>
                  <a:srgbClr val="000000"/>
                </a:solidFill>
                <a:effectLst/>
                <a:uFillTx/>
                <a:latin typeface="Calibri"/>
                <a:ea typeface="Calibri"/>
              </a:rPr>
              <a:t>A monitorização da glicemia capilar está indicada exclusivamente para indivíduos em insulinoterapia plena (duas ou mais aplicações por dia) e para gestantes.</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Para a retirada dos insumos para verificação da glicose capilar (glicosímetro e fitas) na Farmácia Municipal e nas Farmácias Distritais, são necessários os seguintes documentos:</a:t>
            </a:r>
            <a:endParaRPr b="0" lang="pt-BR" sz="1350" strike="noStrike" u="none">
              <a:solidFill>
                <a:srgbClr val="000000"/>
              </a:solidFill>
              <a:effectLst/>
              <a:uFillTx/>
              <a:latin typeface="Arial"/>
            </a:endParaRPr>
          </a:p>
          <a:p>
            <a:pPr marL="457200" indent="-314280" algn="just">
              <a:lnSpc>
                <a:spcPct val="120000"/>
              </a:lnSpc>
              <a:buClr>
                <a:srgbClr val="000000"/>
              </a:buClr>
              <a:buFont typeface="Calibri"/>
              <a:buChar char="●"/>
              <a:tabLst>
                <a:tab algn="l" pos="0"/>
              </a:tabLst>
            </a:pPr>
            <a:r>
              <a:rPr b="0" lang="en-US" sz="1350" strike="noStrike" u="none">
                <a:solidFill>
                  <a:srgbClr val="000000"/>
                </a:solidFill>
                <a:effectLst/>
                <a:uFillTx/>
                <a:latin typeface="Calibri"/>
                <a:ea typeface="Calibri"/>
              </a:rPr>
              <a:t>Receita médica do SUS atualizada (mínimo de 3 meses) do uso de Insulina e unidades/diárias</a:t>
            </a:r>
            <a:endParaRPr b="0" lang="pt-BR" sz="1350" strike="noStrike" u="none">
              <a:solidFill>
                <a:srgbClr val="000000"/>
              </a:solidFill>
              <a:effectLst/>
              <a:uFillTx/>
              <a:latin typeface="Arial"/>
            </a:endParaRPr>
          </a:p>
          <a:p>
            <a:pPr marL="457200" indent="-314280" algn="just">
              <a:lnSpc>
                <a:spcPct val="120000"/>
              </a:lnSpc>
              <a:buClr>
                <a:srgbClr val="000000"/>
              </a:buClr>
              <a:buFont typeface="Calibri"/>
              <a:buChar char="●"/>
              <a:tabLst>
                <a:tab algn="l" pos="0"/>
              </a:tabLst>
            </a:pPr>
            <a:r>
              <a:rPr b="0" lang="en-US" sz="1350" strike="noStrike" u="none">
                <a:solidFill>
                  <a:srgbClr val="000000"/>
                </a:solidFill>
                <a:effectLst/>
                <a:uFillTx/>
                <a:latin typeface="Calibri"/>
                <a:ea typeface="Calibri"/>
              </a:rPr>
              <a:t>Solicitação médica do SUS atualizada, solicitando o uso de aparelho para controle da glicemia com a quantidade de medições diárias</a:t>
            </a:r>
            <a:endParaRPr b="0" lang="pt-BR" sz="1350" strike="noStrike" u="none">
              <a:solidFill>
                <a:srgbClr val="000000"/>
              </a:solidFill>
              <a:effectLst/>
              <a:uFillTx/>
              <a:latin typeface="Arial"/>
            </a:endParaRPr>
          </a:p>
          <a:p>
            <a:pPr marL="457200" indent="-314280" algn="just">
              <a:lnSpc>
                <a:spcPct val="120000"/>
              </a:lnSpc>
              <a:buClr>
                <a:srgbClr val="000000"/>
              </a:buClr>
              <a:buFont typeface="Calibri"/>
              <a:buChar char="●"/>
              <a:tabLst>
                <a:tab algn="l" pos="0"/>
              </a:tabLst>
            </a:pPr>
            <a:r>
              <a:rPr b="0" lang="en-US" sz="1350" strike="noStrike" u="none">
                <a:solidFill>
                  <a:srgbClr val="000000"/>
                </a:solidFill>
                <a:effectLst/>
                <a:uFillTx/>
                <a:latin typeface="Calibri"/>
                <a:ea typeface="Calibri"/>
              </a:rPr>
              <a:t>Cartão SUS</a:t>
            </a:r>
            <a:endParaRPr b="0" lang="pt-BR" sz="1350" strike="noStrike" u="none">
              <a:solidFill>
                <a:srgbClr val="000000"/>
              </a:solidFill>
              <a:effectLst/>
              <a:uFillTx/>
              <a:latin typeface="Arial"/>
            </a:endParaRPr>
          </a:p>
          <a:p>
            <a:pPr marL="457200" indent="-314280" algn="just">
              <a:lnSpc>
                <a:spcPct val="120000"/>
              </a:lnSpc>
              <a:buClr>
                <a:srgbClr val="000000"/>
              </a:buClr>
              <a:buFont typeface="Calibri"/>
              <a:buChar char="●"/>
              <a:tabLst>
                <a:tab algn="l" pos="0"/>
              </a:tabLst>
            </a:pPr>
            <a:r>
              <a:rPr b="0" lang="en-US" sz="1350" strike="noStrike" u="none">
                <a:solidFill>
                  <a:srgbClr val="000000"/>
                </a:solidFill>
                <a:effectLst/>
                <a:uFillTx/>
                <a:latin typeface="Calibri"/>
                <a:ea typeface="Calibri"/>
              </a:rPr>
              <a:t>Carteira de identidade e CPF</a:t>
            </a:r>
            <a:endParaRPr b="0" lang="pt-BR" sz="1350" strike="noStrike" u="none">
              <a:solidFill>
                <a:srgbClr val="000000"/>
              </a:solidFill>
              <a:effectLst/>
              <a:uFillTx/>
              <a:latin typeface="Arial"/>
            </a:endParaRPr>
          </a:p>
          <a:p>
            <a:pPr marL="457200" indent="-314280" algn="just">
              <a:lnSpc>
                <a:spcPct val="120000"/>
              </a:lnSpc>
              <a:buClr>
                <a:srgbClr val="000000"/>
              </a:buClr>
              <a:buFont typeface="Calibri"/>
              <a:buChar char="●"/>
              <a:tabLst>
                <a:tab algn="l" pos="0"/>
              </a:tabLst>
            </a:pPr>
            <a:r>
              <a:rPr b="0" lang="en-US" sz="1350" strike="noStrike" u="none">
                <a:solidFill>
                  <a:srgbClr val="000000"/>
                </a:solidFill>
                <a:effectLst/>
                <a:uFillTx/>
                <a:latin typeface="Calibri"/>
                <a:ea typeface="Calibri"/>
              </a:rPr>
              <a:t>Comprovante de endereço de Pelotas</a:t>
            </a:r>
            <a:endParaRPr b="0" lang="pt-BR" sz="1350" strike="noStrike" u="none">
              <a:solidFill>
                <a:srgbClr val="000000"/>
              </a:solidFill>
              <a:effectLst/>
              <a:uFillTx/>
              <a:latin typeface="Arial"/>
            </a:endParaRPr>
          </a:p>
          <a:p>
            <a:pPr marL="457200" indent="-314280" algn="just">
              <a:lnSpc>
                <a:spcPct val="120000"/>
              </a:lnSpc>
              <a:buClr>
                <a:srgbClr val="000000"/>
              </a:buClr>
              <a:buFont typeface="Calibri"/>
              <a:buChar char="●"/>
              <a:tabLst>
                <a:tab algn="l" pos="0"/>
              </a:tabLst>
            </a:pPr>
            <a:r>
              <a:rPr b="0" lang="en-US" sz="1350" strike="noStrike" u="none">
                <a:solidFill>
                  <a:srgbClr val="000000"/>
                </a:solidFill>
                <a:effectLst/>
                <a:uFillTx/>
                <a:latin typeface="Calibri"/>
                <a:ea typeface="Calibri"/>
              </a:rPr>
              <a:t>Planilha e/ou caderneta para controle da glicemia</a:t>
            </a:r>
            <a:r>
              <a:rPr b="0" lang="en-US" sz="1350" strike="noStrike" u="none">
                <a:solidFill>
                  <a:srgbClr val="ff0000"/>
                </a:solidFill>
                <a:effectLst/>
                <a:uFillTx/>
                <a:latin typeface="Calibri"/>
                <a:ea typeface="Calibri"/>
              </a:rPr>
              <a:t> </a:t>
            </a:r>
            <a:endParaRPr b="0" lang="pt-BR" sz="1350" strike="noStrike" u="none">
              <a:solidFill>
                <a:srgbClr val="000000"/>
              </a:solidFill>
              <a:effectLst/>
              <a:uFillTx/>
              <a:latin typeface="Arial"/>
            </a:endParaRPr>
          </a:p>
          <a:p>
            <a:pPr marL="457200" indent="-314280" algn="just">
              <a:lnSpc>
                <a:spcPct val="120000"/>
              </a:lnSpc>
              <a:buClr>
                <a:srgbClr val="000000"/>
              </a:buClr>
              <a:buFont typeface="Calibri"/>
              <a:buChar char="●"/>
              <a:tabLst>
                <a:tab algn="l" pos="0"/>
              </a:tabLst>
            </a:pPr>
            <a:r>
              <a:rPr b="0" lang="en-US" sz="1350" strike="noStrike" u="none">
                <a:solidFill>
                  <a:srgbClr val="000000"/>
                </a:solidFill>
                <a:effectLst/>
                <a:uFillTx/>
                <a:latin typeface="Calibri"/>
                <a:ea typeface="Calibri"/>
              </a:rPr>
              <a:t>Preencher formulário específico na Farmácia Municipal </a:t>
            </a:r>
            <a:endParaRPr b="0" lang="pt-BR" sz="1350" strike="noStrike" u="none">
              <a:solidFill>
                <a:srgbClr val="000000"/>
              </a:solidFill>
              <a:effectLst/>
              <a:uFillTx/>
              <a:latin typeface="Arial"/>
            </a:endParaRPr>
          </a:p>
        </p:txBody>
      </p:sp>
      <p:sp>
        <p:nvSpPr>
          <p:cNvPr id="459" name="Google Shape;752;p37"/>
          <p:cNvSpPr/>
          <p:nvPr/>
        </p:nvSpPr>
        <p:spPr>
          <a:xfrm>
            <a:off x="390600" y="5212800"/>
            <a:ext cx="6076800" cy="315360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0" i="1" lang="en-US" sz="1350" strike="noStrike" u="sng">
                <a:solidFill>
                  <a:srgbClr val="000000"/>
                </a:solidFill>
                <a:effectLst/>
                <a:uFillTx/>
                <a:latin typeface="Calibri"/>
                <a:ea typeface="Calibri"/>
              </a:rPr>
              <a:t>CRIANÇAS de 0 a 11 anos 11 meses e 29 dias:</a:t>
            </a:r>
            <a:endParaRPr b="0" lang="pt-BR" sz="1350" strike="noStrike" u="none">
              <a:solidFill>
                <a:srgbClr val="000000"/>
              </a:solidFill>
              <a:effectLst/>
              <a:uFillTx/>
              <a:latin typeface="Arial"/>
            </a:endParaRPr>
          </a:p>
          <a:p>
            <a:pPr>
              <a:lnSpc>
                <a:spcPct val="120000"/>
              </a:lnSpc>
              <a:tabLst>
                <a:tab algn="l" pos="0"/>
              </a:tabLst>
            </a:pPr>
            <a:r>
              <a:rPr b="0" lang="en-US" sz="1350" strike="noStrike" u="none">
                <a:solidFill>
                  <a:srgbClr val="000000"/>
                </a:solidFill>
                <a:effectLst/>
                <a:uFillTx/>
                <a:latin typeface="Calibri"/>
                <a:ea typeface="Calibri"/>
              </a:rPr>
              <a:t>Laudo médico do SUS atualizado de Diabetes Mellitus tipo 1 ou 2;</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Laudo médico do SUS com número de fitas a serem utilizados por dia (verificação de glicose capilar/dia);</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Liberação de até 200 fitas/mês*, que corresponde a 6 verificações/dia.</a:t>
            </a:r>
            <a:endParaRPr b="0" lang="pt-BR" sz="1350" strike="noStrike" u="none">
              <a:solidFill>
                <a:srgbClr val="000000"/>
              </a:solidFill>
              <a:effectLst/>
              <a:uFillTx/>
              <a:latin typeface="Arial"/>
            </a:endParaRPr>
          </a:p>
          <a:p>
            <a:pPr algn="just">
              <a:lnSpc>
                <a:spcPct val="120000"/>
              </a:lnSpc>
              <a:tabLst>
                <a:tab algn="l" pos="0"/>
              </a:tabLst>
            </a:pPr>
            <a:r>
              <a:rPr b="0" lang="en-US" sz="1000" strike="noStrike" u="none">
                <a:solidFill>
                  <a:srgbClr val="000000"/>
                </a:solidFill>
                <a:effectLst/>
                <a:uFillTx/>
                <a:latin typeface="Calibri"/>
                <a:ea typeface="Calibri"/>
              </a:rPr>
              <a:t>*com justificativa na prescrição médica</a:t>
            </a:r>
            <a:endParaRPr b="0" lang="pt-BR" sz="1000" strike="noStrike" u="none">
              <a:solidFill>
                <a:srgbClr val="000000"/>
              </a:solidFill>
              <a:effectLst/>
              <a:uFillTx/>
              <a:latin typeface="Arial"/>
            </a:endParaRPr>
          </a:p>
          <a:p>
            <a:pPr algn="just">
              <a:lnSpc>
                <a:spcPct val="120000"/>
              </a:lnSpc>
              <a:tabLst>
                <a:tab algn="l" pos="0"/>
              </a:tabLst>
            </a:pPr>
            <a:r>
              <a:rPr b="0" lang="en-US" sz="1400" strike="noStrike" u="none">
                <a:solidFill>
                  <a:srgbClr val="000000"/>
                </a:solidFill>
                <a:effectLst/>
                <a:uFillTx/>
                <a:latin typeface="Calibri"/>
                <a:ea typeface="Calibri"/>
              </a:rPr>
              <a:t>  </a:t>
            </a:r>
            <a:endParaRPr b="0" lang="pt-BR" sz="1400" strike="noStrike" u="none">
              <a:solidFill>
                <a:srgbClr val="000000"/>
              </a:solidFill>
              <a:effectLst/>
              <a:uFillTx/>
              <a:latin typeface="Arial"/>
            </a:endParaRPr>
          </a:p>
          <a:p>
            <a:pPr>
              <a:lnSpc>
                <a:spcPct val="120000"/>
              </a:lnSpc>
              <a:tabLst>
                <a:tab algn="l" pos="0"/>
              </a:tabLst>
            </a:pPr>
            <a:r>
              <a:rPr b="0" i="1" lang="en-US" sz="1400" strike="noStrike" u="sng">
                <a:solidFill>
                  <a:srgbClr val="000000"/>
                </a:solidFill>
                <a:effectLst/>
                <a:uFillTx/>
                <a:latin typeface="Calibri"/>
                <a:ea typeface="Calibri"/>
              </a:rPr>
              <a:t>GESTANTES:</a:t>
            </a:r>
            <a:endParaRPr b="0" lang="pt-BR" sz="1400" strike="noStrike" u="none">
              <a:solidFill>
                <a:srgbClr val="000000"/>
              </a:solidFill>
              <a:effectLst/>
              <a:uFillTx/>
              <a:latin typeface="Arial"/>
            </a:endParaRPr>
          </a:p>
          <a:p>
            <a:pPr>
              <a:lnSpc>
                <a:spcPct val="120000"/>
              </a:lnSpc>
              <a:tabLst>
                <a:tab algn="l" pos="0"/>
              </a:tabLst>
            </a:pPr>
            <a:r>
              <a:rPr b="0" lang="en-US" sz="1350" strike="noStrike" u="none">
                <a:solidFill>
                  <a:srgbClr val="000000"/>
                </a:solidFill>
                <a:effectLst/>
                <a:uFillTx/>
                <a:latin typeface="Calibri"/>
                <a:ea typeface="Calibri"/>
              </a:rPr>
              <a:t>Diagnóstico confirmado de Diabetes Mellitus;</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Laudo médico do SUS atualizado de Diabetes Mellitus tipo 2 ou Diabetes Gestacional;</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Laudo médico do SUS com pedido de glicosímetro e fitas a serem utilizados por dia (verificação de glicose capilar/dia);</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Resultado do exame de sangue/glicemia jejum (maior de 126 mg/dl).</a:t>
            </a:r>
            <a:endParaRPr b="0" lang="pt-BR" sz="1350" strike="noStrike" u="none">
              <a:solidFill>
                <a:srgbClr val="000000"/>
              </a:solidFill>
              <a:effectLst/>
              <a:uFillTx/>
              <a:latin typeface="Arial"/>
            </a:endParaRPr>
          </a:p>
        </p:txBody>
      </p:sp>
      <p:grpSp>
        <p:nvGrpSpPr>
          <p:cNvPr id="460" name="Google Shape;753;p37"/>
          <p:cNvGrpSpPr/>
          <p:nvPr/>
        </p:nvGrpSpPr>
        <p:grpSpPr>
          <a:xfrm>
            <a:off x="390600" y="4576320"/>
            <a:ext cx="6076800" cy="544320"/>
            <a:chOff x="390600" y="4576320"/>
            <a:chExt cx="6076800" cy="544320"/>
          </a:xfrm>
        </p:grpSpPr>
        <p:sp>
          <p:nvSpPr>
            <p:cNvPr id="461" name="Google Shape;754;p37"/>
            <p:cNvSpPr/>
            <p:nvPr/>
          </p:nvSpPr>
          <p:spPr>
            <a:xfrm>
              <a:off x="390600" y="4597920"/>
              <a:ext cx="6076800" cy="522720"/>
            </a:xfrm>
            <a:custGeom>
              <a:avLst/>
              <a:gdLst>
                <a:gd name="textAreaLeft" fmla="*/ 0 w 6076800"/>
                <a:gd name="textAreaRight" fmla="*/ 6077160 w 6076800"/>
                <a:gd name="textAreaTop" fmla="*/ 0 h 522720"/>
                <a:gd name="textAreaBottom" fmla="*/ 523080 h 522720"/>
              </a:gdLst>
              <a:ahLst/>
              <a:cxnLst/>
              <a:rect l="textAreaLeft" t="textAreaTop" r="textAreaRight" b="textAreaBottom"/>
              <a:pathLst>
                <a:path w="8102854" h="697611">
                  <a:moveTo>
                    <a:pt x="0" y="0"/>
                  </a:moveTo>
                  <a:lnTo>
                    <a:pt x="8102854" y="0"/>
                  </a:lnTo>
                  <a:lnTo>
                    <a:pt x="8102854" y="697611"/>
                  </a:lnTo>
                  <a:lnTo>
                    <a:pt x="0" y="697611"/>
                  </a:lnTo>
                  <a:close/>
                </a:path>
              </a:pathLst>
            </a:custGeom>
            <a:solidFill>
              <a:srgbClr val="d5dbe5"/>
            </a:solid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
          <p:nvSpPr>
            <p:cNvPr id="462" name="Google Shape;755;p37"/>
            <p:cNvSpPr/>
            <p:nvPr/>
          </p:nvSpPr>
          <p:spPr>
            <a:xfrm>
              <a:off x="390600" y="4576320"/>
              <a:ext cx="6076800" cy="544320"/>
            </a:xfrm>
            <a:prstGeom prst="rect">
              <a:avLst/>
            </a:prstGeom>
            <a:noFill/>
            <a:ln w="0">
              <a:noFill/>
            </a:ln>
          </p:spPr>
          <p:style>
            <a:lnRef idx="0"/>
            <a:fillRef idx="0"/>
            <a:effectRef idx="0"/>
            <a:fontRef idx="minor"/>
          </p:style>
          <p:txBody>
            <a:bodyPr lIns="50760" rIns="50760" tIns="50760" bIns="50760" anchor="t">
              <a:noAutofit/>
            </a:bodyPr>
            <a:p>
              <a:pPr algn="ctr">
                <a:lnSpc>
                  <a:spcPct val="120000"/>
                </a:lnSpc>
                <a:tabLst>
                  <a:tab algn="l" pos="0"/>
                </a:tabLst>
              </a:pPr>
              <a:r>
                <a:rPr b="0" lang="en-US" sz="1500" strike="noStrike" u="none">
                  <a:solidFill>
                    <a:srgbClr val="000000"/>
                  </a:solidFill>
                  <a:effectLst/>
                  <a:uFillTx/>
                  <a:latin typeface="Calibri"/>
                  <a:ea typeface="Calibri"/>
                </a:rPr>
                <a:t>Liberação de até 100* fitas/mês, que corresponde a 3 verificações/dia. </a:t>
              </a:r>
              <a:endParaRPr b="0" lang="pt-BR" sz="1500" strike="noStrike" u="none">
                <a:solidFill>
                  <a:srgbClr val="000000"/>
                </a:solidFill>
                <a:effectLst/>
                <a:uFillTx/>
                <a:latin typeface="Arial"/>
              </a:endParaRPr>
            </a:p>
            <a:p>
              <a:pPr algn="ctr">
                <a:lnSpc>
                  <a:spcPct val="119000"/>
                </a:lnSpc>
                <a:tabLst>
                  <a:tab algn="l" pos="0"/>
                </a:tabLst>
              </a:pPr>
              <a:r>
                <a:rPr b="0" lang="en-US" sz="1200" strike="noStrike" u="none">
                  <a:solidFill>
                    <a:srgbClr val="000000"/>
                  </a:solidFill>
                  <a:effectLst/>
                  <a:uFillTx/>
                  <a:latin typeface="Calibri"/>
                  <a:ea typeface="Calibri"/>
                </a:rPr>
                <a:t>*Maior nº de fitas reagentes sob justificativa na prescrição.</a:t>
              </a:r>
              <a:endParaRPr b="0" lang="pt-BR" sz="1200" strike="noStrike" u="none">
                <a:solidFill>
                  <a:srgbClr val="000000"/>
                </a:solidFill>
                <a:effectLst/>
                <a:uFillTx/>
                <a:latin typeface="Arial"/>
              </a:endParaRPr>
            </a:p>
          </p:txBody>
        </p:sp>
      </p:grpSp>
      <p:sp>
        <p:nvSpPr>
          <p:cNvPr id="463" name="Google Shape;756;p37"/>
          <p:cNvSpPr/>
          <p:nvPr/>
        </p:nvSpPr>
        <p:spPr>
          <a:xfrm>
            <a:off x="356040" y="645840"/>
            <a:ext cx="5989320" cy="27684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1" lang="en-US" sz="1800" strike="noStrike" u="none">
                <a:solidFill>
                  <a:srgbClr val="000000"/>
                </a:solidFill>
                <a:effectLst/>
                <a:uFillTx/>
                <a:latin typeface="Calibri"/>
                <a:ea typeface="Calibri"/>
              </a:rPr>
              <a:t>12.2.3.5 Critérios para retirada do glicosímetro e das fitas</a:t>
            </a:r>
            <a:endParaRPr b="0" lang="pt-BR" sz="1800" strike="noStrike" u="none">
              <a:solidFill>
                <a:srgbClr val="000000"/>
              </a:solidFill>
              <a:effectLst/>
              <a:uFillTx/>
              <a:latin typeface="Arial"/>
            </a:endParaRPr>
          </a:p>
        </p:txBody>
      </p:sp>
      <p:sp>
        <p:nvSpPr>
          <p:cNvPr id="464" name="Google Shape;757;p37"/>
          <p:cNvSpPr/>
          <p:nvPr/>
        </p:nvSpPr>
        <p:spPr>
          <a:xfrm>
            <a:off x="2329560" y="237240"/>
            <a:ext cx="3626640" cy="40824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465" name="Google Shape;758;p37"/>
          <p:cNvCxnSpPr/>
          <p:nvPr/>
        </p:nvCxnSpPr>
        <p:spPr>
          <a:xfrm flipV="1">
            <a:off x="356040" y="421200"/>
            <a:ext cx="6182280" cy="19440"/>
          </a:xfrm>
          <a:prstGeom prst="straightConnector1">
            <a:avLst/>
          </a:prstGeom>
          <a:ln w="19050">
            <a:solidFill>
              <a:srgbClr val="000000"/>
            </a:solidFill>
            <a:round/>
          </a:ln>
        </p:spPr>
      </p:cxnSp>
      <p:sp>
        <p:nvSpPr>
          <p:cNvPr id="466" name="Google Shape;759;p37"/>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467" name="PlaceHolder 1"/>
          <p:cNvSpPr>
            <a:spLocks noGrp="1"/>
          </p:cNvSpPr>
          <p:nvPr>
            <p:ph type="sldNum" idx="71"/>
          </p:nvPr>
        </p:nvSpPr>
        <p:spPr>
          <a:xfrm>
            <a:off x="4392000" y="13896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615DB3DF-FFA6-43A0-AA63-82A3C2083C1C}"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sp>
        <p:nvSpPr>
          <p:cNvPr id="468" name="Google Shape;761;p37"/>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3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69" name="Google Shape;770;p38"/>
          <p:cNvSpPr/>
          <p:nvPr/>
        </p:nvSpPr>
        <p:spPr>
          <a:xfrm>
            <a:off x="377280" y="838440"/>
            <a:ext cx="6103440" cy="145440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0" lang="en-US" sz="1350" strike="noStrike" u="none">
                <a:solidFill>
                  <a:srgbClr val="000000"/>
                </a:solidFill>
                <a:effectLst/>
                <a:uFillTx/>
                <a:latin typeface="Calibri"/>
                <a:ea typeface="Calibri"/>
              </a:rPr>
              <a:t>OBS: Gestantes insulinodependentes ou com Diabetes Mellitus anterior a gestação (gravidez de alto risco) serão liberadas as fitas conforme a orientação médica. Com liberação de até 200 fitas/mês que corresponde a 6 verificações/dia.</a:t>
            </a:r>
            <a:endParaRPr b="0" lang="pt-BR" sz="1350" strike="noStrike" u="none">
              <a:solidFill>
                <a:srgbClr val="000000"/>
              </a:solidFill>
              <a:effectLst/>
              <a:uFillTx/>
              <a:latin typeface="Arial"/>
            </a:endParaRPr>
          </a:p>
          <a:p>
            <a:pPr>
              <a:lnSpc>
                <a:spcPct val="120000"/>
              </a:lnSpc>
              <a:tabLst>
                <a:tab algn="l" pos="0"/>
              </a:tabLst>
            </a:pPr>
            <a:r>
              <a:rPr b="0" lang="en-US" sz="1350" strike="noStrike" u="none">
                <a:solidFill>
                  <a:srgbClr val="000000"/>
                </a:solidFill>
                <a:effectLst/>
                <a:uFillTx/>
                <a:latin typeface="Calibri"/>
                <a:ea typeface="Calibri"/>
              </a:rPr>
              <a:t> </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Gestantes insulinodependentes não necessitam o resultado de exames laboratoriais, necessita da receita médica do SUS atualizada, do uso de insulina e as unidades/dia.</a:t>
            </a:r>
            <a:endParaRPr b="0" lang="pt-BR" sz="1350" strike="noStrike" u="none">
              <a:solidFill>
                <a:srgbClr val="000000"/>
              </a:solidFill>
              <a:effectLst/>
              <a:uFillTx/>
              <a:latin typeface="Arial"/>
            </a:endParaRPr>
          </a:p>
        </p:txBody>
      </p:sp>
      <p:sp>
        <p:nvSpPr>
          <p:cNvPr id="470" name="Google Shape;771;p38"/>
          <p:cNvSpPr/>
          <p:nvPr/>
        </p:nvSpPr>
        <p:spPr>
          <a:xfrm>
            <a:off x="409680" y="2691000"/>
            <a:ext cx="5868360" cy="357876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0" i="1" lang="en-US" sz="1350" strike="noStrike" u="sng">
                <a:solidFill>
                  <a:srgbClr val="000000"/>
                </a:solidFill>
                <a:effectLst/>
                <a:uFillTx/>
                <a:latin typeface="Calibri"/>
                <a:ea typeface="Calibri"/>
              </a:rPr>
              <a:t>ADULTOS E IDOSOS:</a:t>
            </a:r>
            <a:endParaRPr b="0" lang="pt-BR" sz="1350" strike="noStrike" u="none">
              <a:solidFill>
                <a:srgbClr val="000000"/>
              </a:solidFill>
              <a:effectLst/>
              <a:uFillTx/>
              <a:latin typeface="Arial"/>
            </a:endParaRPr>
          </a:p>
          <a:p>
            <a:pPr>
              <a:lnSpc>
                <a:spcPct val="120000"/>
              </a:lnSpc>
              <a:tabLst>
                <a:tab algn="l" pos="0"/>
              </a:tabLst>
            </a:pPr>
            <a:r>
              <a:rPr b="0" lang="en-US" sz="1350" strike="noStrike" u="none">
                <a:solidFill>
                  <a:srgbClr val="000000"/>
                </a:solidFill>
                <a:effectLst/>
                <a:uFillTx/>
                <a:latin typeface="Calibri"/>
                <a:ea typeface="Calibri"/>
              </a:rPr>
              <a:t> Laudo médico do SUS atualizado de Diabetes Mellitus tipo 1 ou 2</a:t>
            </a:r>
            <a:endParaRPr b="0" lang="pt-BR" sz="1350" strike="noStrike" u="none">
              <a:solidFill>
                <a:srgbClr val="000000"/>
              </a:solidFill>
              <a:effectLst/>
              <a:uFillTx/>
              <a:latin typeface="Arial"/>
            </a:endParaRPr>
          </a:p>
          <a:p>
            <a:pPr>
              <a:lnSpc>
                <a:spcPct val="120000"/>
              </a:lnSpc>
              <a:tabLst>
                <a:tab algn="l" pos="0"/>
              </a:tabLst>
            </a:pPr>
            <a:r>
              <a:rPr b="0" lang="en-US" sz="1350" strike="noStrike" u="none">
                <a:solidFill>
                  <a:srgbClr val="000000"/>
                </a:solidFill>
                <a:effectLst/>
                <a:uFillTx/>
                <a:latin typeface="Calibri"/>
                <a:ea typeface="Calibri"/>
              </a:rPr>
              <a:t>Laudo médico do SUS com número de fitas a serem utilizados por dia (verificação de glicose capilar/dia)</a:t>
            </a:r>
            <a:endParaRPr b="0" lang="pt-BR" sz="1350" strike="noStrike" u="none">
              <a:solidFill>
                <a:srgbClr val="000000"/>
              </a:solidFill>
              <a:effectLst/>
              <a:uFillTx/>
              <a:latin typeface="Arial"/>
            </a:endParaRPr>
          </a:p>
          <a:p>
            <a:pPr>
              <a:lnSpc>
                <a:spcPct val="120000"/>
              </a:lnSpc>
              <a:tabLst>
                <a:tab algn="l" pos="0"/>
              </a:tabLst>
            </a:pPr>
            <a:r>
              <a:rPr b="0" lang="en-US" sz="1350" strike="noStrike" u="none">
                <a:solidFill>
                  <a:srgbClr val="000000"/>
                </a:solidFill>
                <a:effectLst/>
                <a:uFillTx/>
                <a:latin typeface="Calibri"/>
                <a:ea typeface="Calibri"/>
              </a:rPr>
              <a:t>Receita médica do SUS atualizada, do uso de insulina NPH/Regular com as unidades/dia prescritas</a:t>
            </a:r>
            <a:endParaRPr b="0" lang="pt-BR" sz="1350" strike="noStrike" u="none">
              <a:solidFill>
                <a:srgbClr val="000000"/>
              </a:solidFill>
              <a:effectLst/>
              <a:uFillTx/>
              <a:latin typeface="Arial"/>
            </a:endParaRPr>
          </a:p>
          <a:p>
            <a:pPr>
              <a:lnSpc>
                <a:spcPct val="120000"/>
              </a:lnSpc>
              <a:tabLst>
                <a:tab algn="l" pos="0"/>
              </a:tabLst>
            </a:pPr>
            <a:r>
              <a:rPr b="0" lang="en-US" sz="1350" strike="noStrike" u="none">
                <a:solidFill>
                  <a:srgbClr val="000000"/>
                </a:solidFill>
                <a:effectLst/>
                <a:uFillTx/>
                <a:latin typeface="Calibri"/>
                <a:ea typeface="Calibri"/>
              </a:rPr>
              <a:t>Liberação de até 100 fitas/mês* que corresponde a 3 verificações/dia.</a:t>
            </a:r>
            <a:endParaRPr b="0" lang="pt-BR" sz="1350" strike="noStrike" u="none">
              <a:solidFill>
                <a:srgbClr val="000000"/>
              </a:solidFill>
              <a:effectLst/>
              <a:uFillTx/>
              <a:latin typeface="Arial"/>
            </a:endParaRPr>
          </a:p>
          <a:p>
            <a:pPr>
              <a:lnSpc>
                <a:spcPct val="120000"/>
              </a:lnSpc>
              <a:tabLst>
                <a:tab algn="l" pos="0"/>
              </a:tabLst>
            </a:pPr>
            <a:r>
              <a:rPr b="0" lang="en-US" sz="1000" strike="noStrike" u="none">
                <a:solidFill>
                  <a:srgbClr val="000000"/>
                </a:solidFill>
                <a:effectLst/>
                <a:uFillTx/>
                <a:latin typeface="Calibri"/>
                <a:ea typeface="Calibri"/>
              </a:rPr>
              <a:t>*Alguns adultos, idosos ou gestantes com controle glicêmico com maior variabilidade e presença de hipoglicemias de repetição, podem necessitar de 120 ou 150 fitas por mês.  Porém, prescrição deverá vir com justificativa.</a:t>
            </a:r>
            <a:endParaRPr b="0" lang="pt-BR" sz="1000" strike="noStrike" u="none">
              <a:solidFill>
                <a:srgbClr val="000000"/>
              </a:solidFill>
              <a:effectLst/>
              <a:uFillTx/>
              <a:latin typeface="Arial"/>
            </a:endParaRPr>
          </a:p>
          <a:p>
            <a:pPr>
              <a:lnSpc>
                <a:spcPct val="120000"/>
              </a:lnSpc>
              <a:tabLst>
                <a:tab algn="l" pos="0"/>
              </a:tabLst>
            </a:pPr>
            <a:r>
              <a:rPr b="0" lang="en-US" sz="1400" strike="noStrike" u="none">
                <a:solidFill>
                  <a:srgbClr val="000000"/>
                </a:solidFill>
                <a:effectLst/>
                <a:uFillTx/>
                <a:latin typeface="Calibri"/>
                <a:ea typeface="Calibri"/>
              </a:rPr>
              <a:t> </a:t>
            </a:r>
            <a:endParaRPr b="0" lang="pt-BR" sz="1400" strike="noStrike" u="none">
              <a:solidFill>
                <a:srgbClr val="000000"/>
              </a:solidFill>
              <a:effectLst/>
              <a:uFillTx/>
              <a:latin typeface="Arial"/>
            </a:endParaRPr>
          </a:p>
          <a:p>
            <a:pPr>
              <a:lnSpc>
                <a:spcPct val="120000"/>
              </a:lnSpc>
              <a:tabLst>
                <a:tab algn="l" pos="0"/>
              </a:tabLst>
            </a:pPr>
            <a:r>
              <a:rPr b="0" i="1" lang="en-US" sz="1350" strike="noStrike" u="sng">
                <a:solidFill>
                  <a:srgbClr val="000000"/>
                </a:solidFill>
                <a:effectLst/>
                <a:uFillTx/>
                <a:latin typeface="Calibri"/>
                <a:ea typeface="Calibri"/>
              </a:rPr>
              <a:t>TRANSPLANTADOS:</a:t>
            </a:r>
            <a:endParaRPr b="0" lang="pt-BR" sz="1350" strike="noStrike" u="none">
              <a:solidFill>
                <a:srgbClr val="000000"/>
              </a:solidFill>
              <a:effectLst/>
              <a:uFillTx/>
              <a:latin typeface="Arial"/>
            </a:endParaRPr>
          </a:p>
          <a:p>
            <a:pPr>
              <a:lnSpc>
                <a:spcPct val="120000"/>
              </a:lnSpc>
              <a:tabLst>
                <a:tab algn="l" pos="0"/>
              </a:tabLst>
            </a:pPr>
            <a:r>
              <a:rPr b="0" lang="en-US" sz="1350" strike="noStrike" u="none">
                <a:solidFill>
                  <a:srgbClr val="000000"/>
                </a:solidFill>
                <a:effectLst/>
                <a:uFillTx/>
                <a:latin typeface="Calibri"/>
                <a:ea typeface="Calibri"/>
              </a:rPr>
              <a:t>Laudo médico do SUS solicitando uso do glicosímetro</a:t>
            </a:r>
            <a:endParaRPr b="0" lang="pt-BR" sz="1350" strike="noStrike" u="none">
              <a:solidFill>
                <a:srgbClr val="000000"/>
              </a:solidFill>
              <a:effectLst/>
              <a:uFillTx/>
              <a:latin typeface="Arial"/>
            </a:endParaRPr>
          </a:p>
          <a:p>
            <a:pPr>
              <a:lnSpc>
                <a:spcPct val="120000"/>
              </a:lnSpc>
              <a:tabLst>
                <a:tab algn="l" pos="0"/>
              </a:tabLst>
            </a:pPr>
            <a:r>
              <a:rPr b="0" lang="en-US" sz="1350" strike="noStrike" u="none">
                <a:solidFill>
                  <a:srgbClr val="000000"/>
                </a:solidFill>
                <a:effectLst/>
                <a:uFillTx/>
                <a:latin typeface="Calibri"/>
                <a:ea typeface="Calibri"/>
              </a:rPr>
              <a:t>Laudo médico do SUS com número de fitas a serem utilizados por dia (verificação de glicose capilar/dia)</a:t>
            </a:r>
            <a:endParaRPr b="0" lang="pt-BR" sz="1350" strike="noStrike" u="none">
              <a:solidFill>
                <a:srgbClr val="000000"/>
              </a:solidFill>
              <a:effectLst/>
              <a:uFillTx/>
              <a:latin typeface="Arial"/>
            </a:endParaRPr>
          </a:p>
          <a:p>
            <a:pPr>
              <a:lnSpc>
                <a:spcPct val="120000"/>
              </a:lnSpc>
              <a:tabLst>
                <a:tab algn="l" pos="0"/>
              </a:tabLst>
            </a:pPr>
            <a:r>
              <a:rPr b="0" lang="en-US" sz="1350" strike="noStrike" u="none">
                <a:solidFill>
                  <a:srgbClr val="000000"/>
                </a:solidFill>
                <a:effectLst/>
                <a:uFillTx/>
                <a:latin typeface="Calibri"/>
                <a:ea typeface="Calibri"/>
              </a:rPr>
              <a:t>Liberação de até 200 fitas/mês, que corresponde a 6 verificações/dia.</a:t>
            </a:r>
            <a:endParaRPr b="0" lang="pt-BR" sz="1350" strike="noStrike" u="none">
              <a:solidFill>
                <a:srgbClr val="000000"/>
              </a:solidFill>
              <a:effectLst/>
              <a:uFillTx/>
              <a:latin typeface="Arial"/>
            </a:endParaRPr>
          </a:p>
        </p:txBody>
      </p:sp>
      <p:sp>
        <p:nvSpPr>
          <p:cNvPr id="471" name="Google Shape;772;p38"/>
          <p:cNvSpPr/>
          <p:nvPr/>
        </p:nvSpPr>
        <p:spPr>
          <a:xfrm>
            <a:off x="399600" y="7129800"/>
            <a:ext cx="5985720" cy="955800"/>
          </a:xfrm>
          <a:prstGeom prst="rect">
            <a:avLst/>
          </a:prstGeom>
          <a:noFill/>
          <a:ln w="0">
            <a:noFill/>
          </a:ln>
        </p:spPr>
        <p:style>
          <a:lnRef idx="0"/>
          <a:fillRef idx="0"/>
          <a:effectRef idx="0"/>
          <a:fontRef idx="minor"/>
        </p:style>
        <p:txBody>
          <a:bodyPr lIns="0" rIns="0" tIns="0" bIns="0" anchor="t">
            <a:spAutoFit/>
          </a:bodyPr>
          <a:p>
            <a:pPr marL="457200" indent="-314280">
              <a:lnSpc>
                <a:spcPct val="120000"/>
              </a:lnSpc>
              <a:buClr>
                <a:srgbClr val="000000"/>
              </a:buClr>
              <a:buFont typeface="Arial"/>
              <a:buChar char="●"/>
            </a:pPr>
            <a:r>
              <a:rPr b="0" lang="en-US" sz="1350" strike="noStrike" u="none">
                <a:solidFill>
                  <a:srgbClr val="000000"/>
                </a:solidFill>
                <a:effectLst/>
                <a:uFillTx/>
                <a:latin typeface="Calibri"/>
                <a:ea typeface="Calibri"/>
              </a:rPr>
              <a:t>Indivíduos que não atendam aos critérios de inclusão;</a:t>
            </a:r>
            <a:endParaRPr b="0" lang="pt-BR" sz="1350" strike="noStrike" u="none">
              <a:solidFill>
                <a:srgbClr val="000000"/>
              </a:solidFill>
              <a:effectLst/>
              <a:uFillTx/>
              <a:latin typeface="Arial"/>
            </a:endParaRPr>
          </a:p>
          <a:p>
            <a:pPr marL="457200" indent="-314280">
              <a:lnSpc>
                <a:spcPct val="120000"/>
              </a:lnSpc>
              <a:buClr>
                <a:srgbClr val="000000"/>
              </a:buClr>
              <a:buFont typeface="Calibri"/>
              <a:buChar char="●"/>
            </a:pPr>
            <a:r>
              <a:rPr b="0" lang="en-US" sz="1350" strike="noStrike" u="none">
                <a:solidFill>
                  <a:srgbClr val="000000"/>
                </a:solidFill>
                <a:effectLst/>
                <a:uFillTx/>
                <a:latin typeface="Calibri"/>
                <a:ea typeface="Calibri"/>
              </a:rPr>
              <a:t>Indivíduos sem atendimento e acompanhamento na Rede do SUS; </a:t>
            </a:r>
            <a:endParaRPr b="0" lang="pt-BR" sz="1350" strike="noStrike" u="none">
              <a:solidFill>
                <a:srgbClr val="000000"/>
              </a:solidFill>
              <a:effectLst/>
              <a:uFillTx/>
              <a:latin typeface="Arial"/>
            </a:endParaRPr>
          </a:p>
          <a:p>
            <a:pPr marL="457200" indent="-314280">
              <a:lnSpc>
                <a:spcPct val="120000"/>
              </a:lnSpc>
              <a:buClr>
                <a:srgbClr val="000000"/>
              </a:buClr>
              <a:buFont typeface="Calibri"/>
              <a:buChar char="●"/>
            </a:pPr>
            <a:r>
              <a:rPr b="0" lang="en-US" sz="1350" strike="noStrike" u="none">
                <a:solidFill>
                  <a:srgbClr val="000000"/>
                </a:solidFill>
                <a:effectLst/>
                <a:uFillTx/>
                <a:latin typeface="Calibri"/>
                <a:ea typeface="Calibri"/>
              </a:rPr>
              <a:t>Indivíduos com má adesão ao tratamento;  </a:t>
            </a:r>
            <a:endParaRPr b="0" lang="pt-BR" sz="1350" strike="noStrike" u="none">
              <a:solidFill>
                <a:srgbClr val="000000"/>
              </a:solidFill>
              <a:effectLst/>
              <a:uFillTx/>
              <a:latin typeface="Arial"/>
            </a:endParaRPr>
          </a:p>
          <a:p>
            <a:pPr marL="457200" indent="-314280">
              <a:lnSpc>
                <a:spcPct val="120000"/>
              </a:lnSpc>
              <a:buClr>
                <a:srgbClr val="000000"/>
              </a:buClr>
              <a:buFont typeface="Calibri"/>
              <a:buChar char="●"/>
            </a:pPr>
            <a:r>
              <a:rPr b="0" lang="en-US" sz="1350" strike="noStrike" u="none">
                <a:solidFill>
                  <a:srgbClr val="000000"/>
                </a:solidFill>
                <a:effectLst/>
                <a:uFillTx/>
                <a:latin typeface="Calibri"/>
                <a:ea typeface="Calibri"/>
              </a:rPr>
              <a:t>Indivíduos somente com hipoglicemiantes orais.</a:t>
            </a:r>
            <a:endParaRPr b="0" lang="pt-BR" sz="1350" strike="noStrike" u="none">
              <a:solidFill>
                <a:srgbClr val="000000"/>
              </a:solidFill>
              <a:effectLst/>
              <a:uFillTx/>
              <a:latin typeface="Arial"/>
            </a:endParaRPr>
          </a:p>
        </p:txBody>
      </p:sp>
      <p:sp>
        <p:nvSpPr>
          <p:cNvPr id="472" name="Google Shape;773;p38"/>
          <p:cNvSpPr/>
          <p:nvPr/>
        </p:nvSpPr>
        <p:spPr>
          <a:xfrm>
            <a:off x="2329560" y="237240"/>
            <a:ext cx="3626640" cy="40824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473" name="Google Shape;774;p38"/>
          <p:cNvCxnSpPr/>
          <p:nvPr/>
        </p:nvCxnSpPr>
        <p:spPr>
          <a:xfrm flipV="1">
            <a:off x="356040" y="421200"/>
            <a:ext cx="6182280" cy="19440"/>
          </a:xfrm>
          <a:prstGeom prst="straightConnector1">
            <a:avLst/>
          </a:prstGeom>
          <a:ln w="19050">
            <a:solidFill>
              <a:srgbClr val="000000"/>
            </a:solidFill>
            <a:round/>
          </a:ln>
        </p:spPr>
      </p:cxnSp>
      <p:sp>
        <p:nvSpPr>
          <p:cNvPr id="474" name="Google Shape;775;p38"/>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475" name="PlaceHolder 1"/>
          <p:cNvSpPr>
            <a:spLocks noGrp="1"/>
          </p:cNvSpPr>
          <p:nvPr>
            <p:ph type="sldNum" idx="72"/>
          </p:nvPr>
        </p:nvSpPr>
        <p:spPr>
          <a:xfrm>
            <a:off x="4404600" y="13896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A51DB130-12E8-47E0-B474-8F66EDDBA672}"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sp>
        <p:nvSpPr>
          <p:cNvPr id="476" name="Google Shape;777;p38"/>
          <p:cNvSpPr/>
          <p:nvPr/>
        </p:nvSpPr>
        <p:spPr>
          <a:xfrm>
            <a:off x="301680" y="6667920"/>
            <a:ext cx="2999520" cy="461520"/>
          </a:xfrm>
          <a:prstGeom prst="rect">
            <a:avLst/>
          </a:prstGeom>
          <a:noFill/>
          <a:ln w="0">
            <a:noFill/>
          </a:ln>
        </p:spPr>
        <p:style>
          <a:lnRef idx="0"/>
          <a:fillRef idx="0"/>
          <a:effectRef idx="0"/>
          <a:fontRef idx="minor"/>
        </p:style>
        <p:txBody>
          <a:bodyPr tIns="91440" bIns="91440" anchor="t">
            <a:spAutoFit/>
          </a:bodyPr>
          <a:p>
            <a:pPr>
              <a:lnSpc>
                <a:spcPct val="120000"/>
              </a:lnSpc>
              <a:tabLst>
                <a:tab algn="l" pos="0"/>
              </a:tabLst>
            </a:pPr>
            <a:r>
              <a:rPr b="1" lang="en-US" sz="1800" strike="noStrike" u="none">
                <a:solidFill>
                  <a:schemeClr val="dk1"/>
                </a:solidFill>
                <a:effectLst/>
                <a:uFillTx/>
                <a:latin typeface="Calibri"/>
                <a:ea typeface="Calibri"/>
              </a:rPr>
              <a:t>Critérios de exclusão</a:t>
            </a:r>
            <a:endParaRPr b="0" lang="pt-BR" sz="1800" strike="noStrike" u="none">
              <a:solidFill>
                <a:srgbClr val="000000"/>
              </a:solidFill>
              <a:effectLst/>
              <a:uFillTx/>
              <a:latin typeface="Arial"/>
            </a:endParaRPr>
          </a:p>
        </p:txBody>
      </p:sp>
      <p:sp>
        <p:nvSpPr>
          <p:cNvPr id="477" name="Google Shape;778;p38"/>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3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graphicFrame>
        <p:nvGraphicFramePr>
          <p:cNvPr id="478" name="Google Shape;787;p39"/>
          <p:cNvGraphicFramePr/>
          <p:nvPr/>
        </p:nvGraphicFramePr>
        <p:xfrm>
          <a:off x="304920" y="3510720"/>
          <a:ext cx="6248160" cy="4732920"/>
        </p:xfrm>
        <a:graphic>
          <a:graphicData uri="http://schemas.openxmlformats.org/drawingml/2006/table">
            <a:tbl>
              <a:tblPr/>
              <a:tblGrid>
                <a:gridCol w="3124080"/>
                <a:gridCol w="3124080"/>
              </a:tblGrid>
              <a:tr h="4732920">
                <a:tc>
                  <a:txBody>
                    <a:bodyPr lIns="91080" rIns="91080" tIns="91080" bIns="91080" anchor="ctr">
                      <a:noAutofit/>
                    </a:bodyPr>
                    <a:p>
                      <a:pPr>
                        <a:lnSpc>
                          <a:spcPct val="100000"/>
                        </a:lnSpc>
                        <a:tabLst>
                          <a:tab algn="l" pos="0"/>
                        </a:tabLst>
                      </a:pPr>
                      <a:r>
                        <a:rPr b="1" lang="en-US" sz="1200" strike="noStrike" u="none">
                          <a:solidFill>
                            <a:srgbClr val="000000"/>
                          </a:solidFill>
                          <a:effectLst/>
                          <a:uFillTx/>
                          <a:latin typeface="Calibri"/>
                          <a:ea typeface="Calibri"/>
                        </a:rPr>
                        <a:t>1.Hipoglicemia:</a:t>
                      </a:r>
                      <a:endParaRPr b="0" lang="pt-BR" sz="1200" strike="noStrike" u="none">
                        <a:solidFill>
                          <a:srgbClr val="000000"/>
                        </a:solidFill>
                        <a:effectLst/>
                        <a:uFillTx/>
                        <a:latin typeface="Arial"/>
                      </a:endParaRPr>
                    </a:p>
                    <a:p>
                      <a:pPr>
                        <a:lnSpc>
                          <a:spcPct val="100000"/>
                        </a:lnSpc>
                        <a:tabLst>
                          <a:tab algn="l" pos="0"/>
                        </a:tabLst>
                      </a:pPr>
                      <a:endParaRPr b="0" lang="pt-BR" sz="1200" strike="noStrike" u="none">
                        <a:solidFill>
                          <a:srgbClr val="000000"/>
                        </a:solidFill>
                        <a:effectLst/>
                        <a:uFillTx/>
                        <a:latin typeface="Arial"/>
                      </a:endParaRPr>
                    </a:p>
                    <a:p>
                      <a:pPr algn="just">
                        <a:lnSpc>
                          <a:spcPct val="100000"/>
                        </a:lnSpc>
                        <a:tabLst>
                          <a:tab algn="l" pos="0"/>
                        </a:tabLst>
                      </a:pPr>
                      <a:r>
                        <a:rPr b="0" lang="en-US" sz="1200" strike="noStrike" u="none">
                          <a:solidFill>
                            <a:srgbClr val="000000"/>
                          </a:solidFill>
                          <a:effectLst/>
                          <a:uFillTx/>
                          <a:latin typeface="Calibri"/>
                          <a:ea typeface="Calibri"/>
                        </a:rPr>
                        <a:t>A hipoglicemia é uma complicação bastante frequente e é definida pela presença de glicose plasmática inferior a 70 mg/dl, sintomas neurológicos autonômicos (sudorese, taquicardia, tremores) e sintomas neuroglicopênicos (fome, fraqueza, tonturas, cefaléia, alterações do estado de consciência) e regressão dos sintomas após normalização da glicemia. É mais frequente quando há uso de sulfonilureias  ou insulina, principalmente no inicio da insulinoterapia, ou mudanças do padrão da dieta, aumento da atividade física, abuso de bebidas alcoólicas e até mesmo erro na dose de insulina aplicada. </a:t>
                      </a:r>
                      <a:endParaRPr b="0" lang="pt-BR" sz="1200" strike="noStrike" u="none">
                        <a:solidFill>
                          <a:srgbClr val="000000"/>
                        </a:solidFill>
                        <a:effectLst/>
                        <a:uFillTx/>
                        <a:latin typeface="Arial"/>
                      </a:endParaRPr>
                    </a:p>
                    <a:p>
                      <a:pPr algn="just">
                        <a:lnSpc>
                          <a:spcPct val="100000"/>
                        </a:lnSpc>
                        <a:tabLst>
                          <a:tab algn="l" pos="0"/>
                        </a:tabLst>
                      </a:pPr>
                      <a:r>
                        <a:rPr b="0" lang="en-US" sz="1200" strike="noStrike" u="none">
                          <a:solidFill>
                            <a:srgbClr val="000000"/>
                          </a:solidFill>
                          <a:effectLst/>
                          <a:uFillTx/>
                          <a:latin typeface="Calibri"/>
                          <a:ea typeface="Calibri"/>
                        </a:rPr>
                        <a:t> A grande maioria das hipoglicemias é leve e facilmente tratável pelo próprio usuário. Entretanto, idosos, pessoas com baixo grau de conhecimento sobre a doença ou com neuropatia autonômica que mascara os sintomas, podem evoluir para hipoglicemia grave.</a:t>
                      </a:r>
                      <a:endParaRPr b="0" lang="pt-BR" sz="1200" strike="noStrike" u="none">
                        <a:solidFill>
                          <a:srgbClr val="000000"/>
                        </a:solidFill>
                        <a:effectLst/>
                        <a:uFillTx/>
                        <a:latin typeface="Arial"/>
                      </a:endParaRPr>
                    </a:p>
                  </a:txBody>
                  <a:tcPr anchor="ctr" marL="91080" marR="91080" marT="91080" marB="91080">
                    <a:lnL w="9360">
                      <a:solidFill>
                        <a:srgbClr val="9e9e9e"/>
                      </a:solidFill>
                      <a:prstDash val="solid"/>
                    </a:lnL>
                    <a:lnR w="9360">
                      <a:solidFill>
                        <a:srgbClr val="9e9e9e"/>
                      </a:solidFill>
                      <a:prstDash val="solid"/>
                    </a:lnR>
                    <a:lnT w="9360">
                      <a:solidFill>
                        <a:srgbClr val="9e9e9e"/>
                      </a:solidFill>
                      <a:prstDash val="solid"/>
                    </a:lnT>
                    <a:lnB w="9360">
                      <a:solidFill>
                        <a:srgbClr val="9e9e9e"/>
                      </a:solidFill>
                      <a:prstDash val="solid"/>
                    </a:lnB>
                    <a:noFill/>
                  </a:tcPr>
                </a:tc>
                <a:tc>
                  <a:txBody>
                    <a:bodyPr lIns="91080" rIns="91080" tIns="91080" bIns="91080" anchor="ctr">
                      <a:noAutofit/>
                    </a:bodyPr>
                    <a:p>
                      <a:pPr algn="just">
                        <a:lnSpc>
                          <a:spcPct val="100000"/>
                        </a:lnSpc>
                        <a:tabLst>
                          <a:tab algn="l" pos="0"/>
                        </a:tabLst>
                      </a:pPr>
                      <a:r>
                        <a:rPr b="0" lang="en-US" sz="1200" strike="noStrike" u="none">
                          <a:solidFill>
                            <a:srgbClr val="000000"/>
                          </a:solidFill>
                          <a:effectLst/>
                          <a:uFillTx/>
                          <a:latin typeface="Calibri"/>
                          <a:ea typeface="Calibri"/>
                        </a:rPr>
                        <a:t>Manejo clínico:</a:t>
                      </a:r>
                      <a:endParaRPr b="0" lang="pt-BR" sz="1200" strike="noStrike" u="none">
                        <a:solidFill>
                          <a:srgbClr val="000000"/>
                        </a:solidFill>
                        <a:effectLst/>
                        <a:uFillTx/>
                        <a:latin typeface="Arial"/>
                      </a:endParaRPr>
                    </a:p>
                    <a:p>
                      <a:pPr algn="just">
                        <a:lnSpc>
                          <a:spcPct val="100000"/>
                        </a:lnSpc>
                        <a:tabLst>
                          <a:tab algn="l" pos="0"/>
                        </a:tabLst>
                      </a:pPr>
                      <a:r>
                        <a:rPr b="0" lang="en-US" sz="1200" strike="noStrike" u="none">
                          <a:solidFill>
                            <a:srgbClr val="000000"/>
                          </a:solidFill>
                          <a:effectLst/>
                          <a:uFillTx/>
                          <a:latin typeface="Calibri"/>
                          <a:ea typeface="Calibri"/>
                        </a:rPr>
                        <a:t>*Em casos de sintomas leves a moderados</a:t>
                      </a:r>
                      <a:endParaRPr b="0" lang="pt-BR" sz="1200" strike="noStrike" u="none">
                        <a:solidFill>
                          <a:srgbClr val="000000"/>
                        </a:solidFill>
                        <a:effectLst/>
                        <a:uFillTx/>
                        <a:latin typeface="Arial"/>
                      </a:endParaRPr>
                    </a:p>
                    <a:p>
                      <a:pPr algn="just">
                        <a:lnSpc>
                          <a:spcPct val="100000"/>
                        </a:lnSpc>
                        <a:tabLst>
                          <a:tab algn="l" pos="0"/>
                        </a:tabLst>
                      </a:pPr>
                      <a:r>
                        <a:rPr b="0" lang="en-US" sz="1200" strike="noStrike" u="none">
                          <a:solidFill>
                            <a:srgbClr val="000000"/>
                          </a:solidFill>
                          <a:effectLst/>
                          <a:uFillTx/>
                          <a:latin typeface="Calibri"/>
                          <a:ea typeface="Calibri"/>
                        </a:rPr>
                        <a:t>Como tremor, palpitação e fome: administrar 15 gramas de carboidratos (1 copo de suco, 4 balas,1 copo de água com 1 colher de sopa rasa de açúcar ou mel ou  1 sache de gel de sacarose).</a:t>
                      </a:r>
                      <a:endParaRPr b="0" lang="pt-BR" sz="1200" strike="noStrike" u="none">
                        <a:solidFill>
                          <a:srgbClr val="000000"/>
                        </a:solidFill>
                        <a:effectLst/>
                        <a:uFillTx/>
                        <a:latin typeface="Arial"/>
                      </a:endParaRPr>
                    </a:p>
                    <a:p>
                      <a:pPr algn="just">
                        <a:lnSpc>
                          <a:spcPct val="100000"/>
                        </a:lnSpc>
                        <a:tabLst>
                          <a:tab algn="l" pos="0"/>
                        </a:tabLst>
                      </a:pPr>
                      <a:endParaRPr b="0" lang="pt-BR" sz="1200" strike="noStrike" u="none">
                        <a:solidFill>
                          <a:srgbClr val="000000"/>
                        </a:solidFill>
                        <a:effectLst/>
                        <a:uFillTx/>
                        <a:latin typeface="Arial"/>
                      </a:endParaRPr>
                    </a:p>
                    <a:p>
                      <a:pPr algn="just">
                        <a:lnSpc>
                          <a:spcPct val="100000"/>
                        </a:lnSpc>
                        <a:tabLst>
                          <a:tab algn="l" pos="0"/>
                        </a:tabLst>
                      </a:pPr>
                      <a:r>
                        <a:rPr b="0" lang="en-US" sz="1200" strike="noStrike" u="none">
                          <a:solidFill>
                            <a:srgbClr val="000000"/>
                          </a:solidFill>
                          <a:effectLst/>
                          <a:uFillTx/>
                          <a:latin typeface="Calibri"/>
                          <a:ea typeface="Calibri"/>
                        </a:rPr>
                        <a:t>*Em caso de sintomas severos</a:t>
                      </a:r>
                      <a:endParaRPr b="0" lang="pt-BR" sz="1200" strike="noStrike" u="none">
                        <a:solidFill>
                          <a:srgbClr val="000000"/>
                        </a:solidFill>
                        <a:effectLst/>
                        <a:uFillTx/>
                        <a:latin typeface="Arial"/>
                      </a:endParaRPr>
                    </a:p>
                    <a:p>
                      <a:pPr algn="just">
                        <a:lnSpc>
                          <a:spcPct val="100000"/>
                        </a:lnSpc>
                        <a:tabLst>
                          <a:tab algn="l" pos="0"/>
                        </a:tabLst>
                      </a:pPr>
                      <a:r>
                        <a:rPr b="0" lang="en-US" sz="1200" strike="noStrike" u="none">
                          <a:solidFill>
                            <a:srgbClr val="000000"/>
                          </a:solidFill>
                          <a:effectLst/>
                          <a:uFillTx/>
                          <a:latin typeface="Calibri"/>
                          <a:ea typeface="Calibri"/>
                        </a:rPr>
                        <a:t>Abaixo de 50 mg/dl oferecer 20-30 gramas de carboidratos se o paciente estiver consciente, como o mel, açúcar ou carboidrato em gel.</a:t>
                      </a:r>
                      <a:endParaRPr b="0" lang="pt-BR" sz="1200" strike="noStrike" u="none">
                        <a:solidFill>
                          <a:srgbClr val="000000"/>
                        </a:solidFill>
                        <a:effectLst/>
                        <a:uFillTx/>
                        <a:latin typeface="Arial"/>
                      </a:endParaRPr>
                    </a:p>
                    <a:p>
                      <a:pPr algn="just">
                        <a:lnSpc>
                          <a:spcPct val="100000"/>
                        </a:lnSpc>
                        <a:tabLst>
                          <a:tab algn="l" pos="0"/>
                        </a:tabLst>
                      </a:pPr>
                      <a:endParaRPr b="0" lang="pt-BR" sz="1200" strike="noStrike" u="none">
                        <a:solidFill>
                          <a:srgbClr val="000000"/>
                        </a:solidFill>
                        <a:effectLst/>
                        <a:uFillTx/>
                        <a:latin typeface="Arial"/>
                      </a:endParaRPr>
                    </a:p>
                    <a:p>
                      <a:pPr algn="just">
                        <a:lnSpc>
                          <a:spcPct val="100000"/>
                        </a:lnSpc>
                        <a:tabLst>
                          <a:tab algn="l" pos="0"/>
                        </a:tabLst>
                      </a:pPr>
                      <a:r>
                        <a:rPr b="0" lang="en-US" sz="1200" strike="noStrike" u="none">
                          <a:solidFill>
                            <a:srgbClr val="000000"/>
                          </a:solidFill>
                          <a:effectLst/>
                          <a:uFillTx/>
                          <a:latin typeface="Calibri"/>
                          <a:ea typeface="Calibri"/>
                        </a:rPr>
                        <a:t>*Em casos de inconsciência ou ineficiência da deglutição :</a:t>
                      </a:r>
                      <a:endParaRPr b="0" lang="pt-BR" sz="1200" strike="noStrike" u="none">
                        <a:solidFill>
                          <a:srgbClr val="000000"/>
                        </a:solidFill>
                        <a:effectLst/>
                        <a:uFillTx/>
                        <a:latin typeface="Arial"/>
                      </a:endParaRPr>
                    </a:p>
                    <a:p>
                      <a:pPr algn="just">
                        <a:lnSpc>
                          <a:spcPct val="100000"/>
                        </a:lnSpc>
                        <a:tabLst>
                          <a:tab algn="l" pos="0"/>
                        </a:tabLst>
                      </a:pPr>
                      <a:r>
                        <a:rPr b="0" lang="en-US" sz="1200" strike="noStrike" u="none">
                          <a:solidFill>
                            <a:srgbClr val="000000"/>
                          </a:solidFill>
                          <a:effectLst/>
                          <a:uFillTx/>
                          <a:latin typeface="Calibri"/>
                          <a:ea typeface="Calibri"/>
                        </a:rPr>
                        <a:t>A melhor alternativa é a aplicação de glucagon 1mg por via intramuscular e chamar o serviço de atendimento móvel de urgência (SAMU) . NÃO DEVE SER ADMINISTRADO NENHUM LÍQUIDO NA CAVIDADE ORAL DE UM INDIVÍDUO DESACORDADO</a:t>
                      </a:r>
                      <a:endParaRPr b="0" lang="pt-BR" sz="1200" strike="noStrike" u="none">
                        <a:solidFill>
                          <a:srgbClr val="000000"/>
                        </a:solidFill>
                        <a:effectLst/>
                        <a:uFillTx/>
                        <a:latin typeface="Arial"/>
                      </a:endParaRPr>
                    </a:p>
                    <a:p>
                      <a:pPr algn="just">
                        <a:lnSpc>
                          <a:spcPct val="100000"/>
                        </a:lnSpc>
                        <a:tabLst>
                          <a:tab algn="l" pos="0"/>
                        </a:tabLst>
                      </a:pPr>
                      <a:endParaRPr b="0" lang="pt-BR" sz="1200" strike="noStrike" u="none">
                        <a:solidFill>
                          <a:srgbClr val="000000"/>
                        </a:solidFill>
                        <a:effectLst/>
                        <a:uFillTx/>
                        <a:latin typeface="Arial"/>
                      </a:endParaRPr>
                    </a:p>
                  </a:txBody>
                  <a:tcPr anchor="ctr" marL="91080" marR="91080" marT="91080" marB="91080">
                    <a:lnL w="9360">
                      <a:solidFill>
                        <a:srgbClr val="9e9e9e"/>
                      </a:solidFill>
                      <a:prstDash val="solid"/>
                    </a:lnL>
                    <a:lnR w="9360">
                      <a:solidFill>
                        <a:srgbClr val="9e9e9e"/>
                      </a:solidFill>
                      <a:prstDash val="solid"/>
                    </a:lnR>
                    <a:lnT w="9360">
                      <a:solidFill>
                        <a:srgbClr val="9e9e9e"/>
                      </a:solidFill>
                      <a:prstDash val="solid"/>
                    </a:lnT>
                    <a:lnB w="9360">
                      <a:solidFill>
                        <a:srgbClr val="9e9e9e"/>
                      </a:solidFill>
                      <a:prstDash val="solid"/>
                    </a:lnB>
                    <a:noFill/>
                  </a:tcPr>
                </a:tc>
              </a:tr>
            </a:tbl>
          </a:graphicData>
        </a:graphic>
      </p:graphicFrame>
      <p:sp>
        <p:nvSpPr>
          <p:cNvPr id="479" name="Google Shape;788;p39"/>
          <p:cNvSpPr/>
          <p:nvPr/>
        </p:nvSpPr>
        <p:spPr>
          <a:xfrm>
            <a:off x="5589720" y="8527680"/>
            <a:ext cx="907560" cy="19188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0" lang="en-US" sz="1250" strike="noStrike" u="none">
                <a:solidFill>
                  <a:srgbClr val="000000"/>
                </a:solidFill>
                <a:effectLst/>
                <a:uFillTx/>
                <a:latin typeface="Calibri"/>
                <a:ea typeface="Calibri"/>
              </a:rPr>
              <a:t>Continua...</a:t>
            </a:r>
            <a:endParaRPr b="0" lang="pt-BR" sz="1250" strike="noStrike" u="none">
              <a:solidFill>
                <a:srgbClr val="000000"/>
              </a:solidFill>
              <a:effectLst/>
              <a:uFillTx/>
              <a:latin typeface="Arial"/>
            </a:endParaRPr>
          </a:p>
        </p:txBody>
      </p:sp>
      <p:sp>
        <p:nvSpPr>
          <p:cNvPr id="480" name="Google Shape;789;p39"/>
          <p:cNvSpPr/>
          <p:nvPr/>
        </p:nvSpPr>
        <p:spPr>
          <a:xfrm>
            <a:off x="332640" y="953280"/>
            <a:ext cx="6192360" cy="2053080"/>
          </a:xfrm>
          <a:prstGeom prst="rect">
            <a:avLst/>
          </a:prstGeom>
          <a:noFill/>
          <a:ln w="0">
            <a:noFill/>
          </a:ln>
        </p:spPr>
        <p:style>
          <a:lnRef idx="0"/>
          <a:fillRef idx="0"/>
          <a:effectRef idx="0"/>
          <a:fontRef idx="minor"/>
        </p:style>
        <p:txBody>
          <a:bodyPr lIns="0" rIns="0" tIns="0" bIns="0" anchor="ctr">
            <a:noAutofit/>
          </a:bodyPr>
          <a:p>
            <a:pPr algn="just">
              <a:lnSpc>
                <a:spcPct val="120000"/>
              </a:lnSpc>
              <a:tabLst>
                <a:tab algn="l" pos="0"/>
              </a:tabLst>
            </a:pPr>
            <a:r>
              <a:rPr b="0" lang="en-US" sz="1350" strike="noStrike" u="none">
                <a:solidFill>
                  <a:srgbClr val="000000"/>
                </a:solidFill>
                <a:effectLst/>
                <a:uFillTx/>
                <a:latin typeface="Calibri"/>
                <a:ea typeface="Calibri"/>
              </a:rPr>
              <a:t>O DM não controlado pode provocar, a longo prazo, disfunção e falência de vários órgãos, especialmente rins, olhos, nervos, coração e vasos sanguíneos. Por isso, a detecção de retinopatia, nefropatia, neuropatia e pé diabético deve ser realizada em tempo oportuno, com definição de responsabilidades compartilhadas entre a AP e os demais níveis de atenção, para acompanhamento e seguimento dos casos. </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As complicações do DM podem ser classificadas em complicações agudas (hipoglicemia, cetoacidose e coma hiperosmolar) e crônicas, como a retinopatia, a nefropatia, e a neuropatia diabéticas.</a:t>
            </a:r>
            <a:endParaRPr b="0" lang="pt-BR" sz="1350" strike="noStrike" u="none">
              <a:solidFill>
                <a:srgbClr val="000000"/>
              </a:solidFill>
              <a:effectLst/>
              <a:uFillTx/>
              <a:latin typeface="Arial"/>
            </a:endParaRPr>
          </a:p>
        </p:txBody>
      </p:sp>
      <p:sp>
        <p:nvSpPr>
          <p:cNvPr id="481" name="Google Shape;790;p39"/>
          <p:cNvSpPr/>
          <p:nvPr/>
        </p:nvSpPr>
        <p:spPr>
          <a:xfrm>
            <a:off x="332640" y="587160"/>
            <a:ext cx="6192360" cy="27684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1" lang="en-US" sz="1800" strike="noStrike" u="none">
                <a:solidFill>
                  <a:srgbClr val="000000"/>
                </a:solidFill>
                <a:effectLst/>
                <a:uFillTx/>
                <a:latin typeface="Calibri"/>
                <a:ea typeface="Calibri"/>
              </a:rPr>
              <a:t>13.  PREVENÇÃO E MANEJO DAS COMPLICAÇÕES DO DM</a:t>
            </a:r>
            <a:endParaRPr b="0" lang="pt-BR" sz="1800" strike="noStrike" u="none">
              <a:solidFill>
                <a:srgbClr val="000000"/>
              </a:solidFill>
              <a:effectLst/>
              <a:uFillTx/>
              <a:latin typeface="Arial"/>
            </a:endParaRPr>
          </a:p>
        </p:txBody>
      </p:sp>
      <p:sp>
        <p:nvSpPr>
          <p:cNvPr id="482" name="Google Shape;791;p39"/>
          <p:cNvSpPr/>
          <p:nvPr/>
        </p:nvSpPr>
        <p:spPr>
          <a:xfrm>
            <a:off x="351000" y="3184200"/>
            <a:ext cx="3915720" cy="27684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1" lang="en-US" sz="1800" strike="noStrike" u="none">
                <a:solidFill>
                  <a:srgbClr val="000000"/>
                </a:solidFill>
                <a:effectLst/>
                <a:uFillTx/>
                <a:latin typeface="Calibri"/>
                <a:ea typeface="Calibri"/>
              </a:rPr>
              <a:t>13.1 COMPLICAÇÕES AGUDAS</a:t>
            </a:r>
            <a:endParaRPr b="0" lang="pt-BR" sz="1800" strike="noStrike" u="none">
              <a:solidFill>
                <a:srgbClr val="000000"/>
              </a:solidFill>
              <a:effectLst/>
              <a:uFillTx/>
              <a:latin typeface="Arial"/>
            </a:endParaRPr>
          </a:p>
        </p:txBody>
      </p:sp>
      <p:cxnSp>
        <p:nvCxnSpPr>
          <p:cNvPr id="483" name="Google Shape;792;p39"/>
          <p:cNvCxnSpPr/>
          <p:nvPr/>
        </p:nvCxnSpPr>
        <p:spPr>
          <a:xfrm flipV="1">
            <a:off x="356040" y="421200"/>
            <a:ext cx="6182280" cy="19440"/>
          </a:xfrm>
          <a:prstGeom prst="straightConnector1">
            <a:avLst/>
          </a:prstGeom>
          <a:ln w="19050">
            <a:solidFill>
              <a:srgbClr val="000000"/>
            </a:solidFill>
            <a:round/>
          </a:ln>
        </p:spPr>
      </p:cxnSp>
      <p:sp>
        <p:nvSpPr>
          <p:cNvPr id="484" name="Google Shape;793;p39"/>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485" name="PlaceHolder 1"/>
          <p:cNvSpPr>
            <a:spLocks noGrp="1"/>
          </p:cNvSpPr>
          <p:nvPr>
            <p:ph type="sldNum" idx="73"/>
          </p:nvPr>
        </p:nvSpPr>
        <p:spPr>
          <a:xfrm>
            <a:off x="4421880" y="13320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6F557E2F-9ED6-478E-A99E-E6902D636B02}"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sp>
        <p:nvSpPr>
          <p:cNvPr id="486" name="Google Shape;795;p39"/>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3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87" name="Google Shape;804;p40"/>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graphicFrame>
        <p:nvGraphicFramePr>
          <p:cNvPr id="488" name="Google Shape;805;p40"/>
          <p:cNvGraphicFramePr/>
          <p:nvPr/>
        </p:nvGraphicFramePr>
        <p:xfrm>
          <a:off x="322920" y="1068480"/>
          <a:ext cx="6248160" cy="7312680"/>
        </p:xfrm>
        <a:graphic>
          <a:graphicData uri="http://schemas.openxmlformats.org/drawingml/2006/table">
            <a:tbl>
              <a:tblPr/>
              <a:tblGrid>
                <a:gridCol w="3124080"/>
                <a:gridCol w="3124080"/>
              </a:tblGrid>
              <a:tr h="3345840">
                <a:tc>
                  <a:txBody>
                    <a:bodyPr lIns="91080" rIns="91080" tIns="91080" bIns="91080" anchor="ctr">
                      <a:noAutofit/>
                    </a:bodyPr>
                    <a:p>
                      <a:pPr algn="just">
                        <a:lnSpc>
                          <a:spcPct val="115000"/>
                        </a:lnSpc>
                        <a:tabLst>
                          <a:tab algn="l" pos="0"/>
                        </a:tabLst>
                      </a:pPr>
                      <a:r>
                        <a:rPr b="1" lang="en-US" sz="1200" strike="noStrike" u="none">
                          <a:solidFill>
                            <a:srgbClr val="000000"/>
                          </a:solidFill>
                          <a:effectLst/>
                          <a:uFillTx/>
                          <a:latin typeface="Calibri"/>
                          <a:ea typeface="Calibri"/>
                        </a:rPr>
                        <a:t>2.  Hiperglicemia/Cetoacidose:</a:t>
                      </a:r>
                      <a:endParaRPr b="0" lang="pt-BR" sz="1200" strike="noStrike" u="none">
                        <a:solidFill>
                          <a:srgbClr val="000000"/>
                        </a:solidFill>
                        <a:effectLst/>
                        <a:uFillTx/>
                        <a:latin typeface="Arial"/>
                      </a:endParaRPr>
                    </a:p>
                    <a:p>
                      <a:pPr algn="just">
                        <a:lnSpc>
                          <a:spcPct val="115000"/>
                        </a:lnSpc>
                        <a:tabLst>
                          <a:tab algn="l" pos="0"/>
                        </a:tabLst>
                      </a:pPr>
                      <a:r>
                        <a:rPr b="0" lang="en-US" sz="1200" strike="noStrike" u="none">
                          <a:solidFill>
                            <a:srgbClr val="000000"/>
                          </a:solidFill>
                          <a:effectLst/>
                          <a:uFillTx/>
                          <a:latin typeface="Calibri"/>
                          <a:ea typeface="Calibri"/>
                        </a:rPr>
                        <a:t>Cetoacidose é uma complicação grave e potencialmente letal. Pode ser a primeira manifestação do DM1 ou uma complicação aguda do DM1 e DM2, desencadeada por situações de estresse, abusos “festivos” e mau controle glicêmico.</a:t>
                      </a:r>
                      <a:endParaRPr b="0" lang="pt-BR" sz="1200" strike="noStrike" u="none">
                        <a:solidFill>
                          <a:srgbClr val="000000"/>
                        </a:solidFill>
                        <a:effectLst/>
                        <a:uFillTx/>
                        <a:latin typeface="Arial"/>
                      </a:endParaRPr>
                    </a:p>
                    <a:p>
                      <a:pPr>
                        <a:lnSpc>
                          <a:spcPct val="152000"/>
                        </a:lnSpc>
                        <a:tabLst>
                          <a:tab algn="l" pos="0"/>
                        </a:tabLst>
                      </a:pPr>
                      <a:endParaRPr b="0" lang="pt-BR" sz="1200" strike="noStrike" u="none">
                        <a:solidFill>
                          <a:srgbClr val="000000"/>
                        </a:solidFill>
                        <a:effectLst/>
                        <a:uFillTx/>
                        <a:latin typeface="Arial"/>
                      </a:endParaRPr>
                    </a:p>
                  </a:txBody>
                  <a:tcPr anchor="ctr" marL="91080" marR="91080" marT="91080" marB="91080">
                    <a:lnL w="9360">
                      <a:solidFill>
                        <a:srgbClr val="9e9e9e"/>
                      </a:solidFill>
                      <a:prstDash val="solid"/>
                    </a:lnL>
                    <a:lnR w="9360">
                      <a:solidFill>
                        <a:srgbClr val="9e9e9e"/>
                      </a:solidFill>
                      <a:prstDash val="solid"/>
                    </a:lnR>
                    <a:lnT w="9360">
                      <a:solidFill>
                        <a:srgbClr val="9e9e9e"/>
                      </a:solidFill>
                      <a:prstDash val="solid"/>
                    </a:lnT>
                    <a:lnB w="9360">
                      <a:solidFill>
                        <a:srgbClr val="9e9e9e"/>
                      </a:solidFill>
                      <a:prstDash val="solid"/>
                    </a:lnB>
                    <a:noFill/>
                  </a:tcPr>
                </a:tc>
                <a:tc>
                  <a:txBody>
                    <a:bodyPr lIns="91080" rIns="91080" tIns="91080" bIns="91080" anchor="ctr">
                      <a:noAutofit/>
                    </a:bodyPr>
                    <a:p>
                      <a:pPr algn="just">
                        <a:lnSpc>
                          <a:spcPct val="115000"/>
                        </a:lnSpc>
                        <a:tabLst>
                          <a:tab algn="l" pos="0"/>
                        </a:tabLst>
                      </a:pPr>
                      <a:r>
                        <a:rPr b="1" lang="en-US" sz="1200" strike="noStrike" u="none">
                          <a:solidFill>
                            <a:srgbClr val="000000"/>
                          </a:solidFill>
                          <a:effectLst/>
                          <a:uFillTx/>
                          <a:latin typeface="Calibri"/>
                          <a:ea typeface="Calibri"/>
                        </a:rPr>
                        <a:t>Manejo clínico:</a:t>
                      </a:r>
                      <a:endParaRPr b="0" lang="pt-BR" sz="1200" strike="noStrike" u="none">
                        <a:solidFill>
                          <a:srgbClr val="000000"/>
                        </a:solidFill>
                        <a:effectLst/>
                        <a:uFillTx/>
                        <a:latin typeface="Arial"/>
                      </a:endParaRPr>
                    </a:p>
                    <a:p>
                      <a:pPr algn="just">
                        <a:lnSpc>
                          <a:spcPct val="115000"/>
                        </a:lnSpc>
                        <a:tabLst>
                          <a:tab algn="l" pos="0"/>
                        </a:tabLst>
                      </a:pPr>
                      <a:r>
                        <a:rPr b="0" lang="en-US" sz="1200" strike="noStrike" u="none">
                          <a:solidFill>
                            <a:srgbClr val="000000"/>
                          </a:solidFill>
                          <a:effectLst/>
                          <a:uFillTx/>
                          <a:latin typeface="Calibri"/>
                          <a:ea typeface="Calibri"/>
                        </a:rPr>
                        <a:t>O manejo das crises hiperglicêmicas agudas (cetoacidose e/ou Síndrome Hiperosmolar Não Cetótica - SHNC), exige serviços de maior complexidade e encaminhamento ao serviço de Pronto Atendimento. </a:t>
                      </a:r>
                      <a:endParaRPr b="0" lang="pt-BR" sz="1200" strike="noStrike" u="none">
                        <a:solidFill>
                          <a:srgbClr val="000000"/>
                        </a:solidFill>
                        <a:effectLst/>
                        <a:uFillTx/>
                        <a:latin typeface="Arial"/>
                      </a:endParaRPr>
                    </a:p>
                    <a:p>
                      <a:pPr algn="just">
                        <a:lnSpc>
                          <a:spcPct val="115000"/>
                        </a:lnSpc>
                        <a:tabLst>
                          <a:tab algn="l" pos="0"/>
                        </a:tabLst>
                      </a:pPr>
                      <a:r>
                        <a:rPr b="0" lang="en-US" sz="1200" strike="noStrike" u="none">
                          <a:solidFill>
                            <a:srgbClr val="000000"/>
                          </a:solidFill>
                          <a:effectLst/>
                          <a:uFillTx/>
                          <a:latin typeface="Calibri"/>
                          <a:ea typeface="Calibri"/>
                        </a:rPr>
                        <a:t>Principais medidas a serem tomadas pela equipe da UBS no manejo de crises hiperglicêmicas agudas:</a:t>
                      </a:r>
                      <a:endParaRPr b="0" lang="pt-BR" sz="1200" strike="noStrike" u="none">
                        <a:solidFill>
                          <a:srgbClr val="000000"/>
                        </a:solidFill>
                        <a:effectLst/>
                        <a:uFillTx/>
                        <a:latin typeface="Arial"/>
                      </a:endParaRPr>
                    </a:p>
                    <a:p>
                      <a:pPr algn="just">
                        <a:lnSpc>
                          <a:spcPct val="115000"/>
                        </a:lnSpc>
                        <a:tabLst>
                          <a:tab algn="l" pos="0"/>
                        </a:tabLst>
                      </a:pPr>
                      <a:r>
                        <a:rPr b="0" lang="en-US" sz="1200" strike="noStrike" u="none">
                          <a:solidFill>
                            <a:srgbClr val="000000"/>
                          </a:solidFill>
                          <a:effectLst/>
                          <a:uFillTx/>
                          <a:latin typeface="Calibri"/>
                          <a:ea typeface="Calibri"/>
                        </a:rPr>
                        <a:t>• Iniciar medidas de suporte básico de vida                               • Monitorar dados vitais, diurese e glicemia capilar </a:t>
                      </a:r>
                      <a:endParaRPr b="0" lang="pt-BR" sz="1200" strike="noStrike" u="none">
                        <a:solidFill>
                          <a:srgbClr val="000000"/>
                        </a:solidFill>
                        <a:effectLst/>
                        <a:uFillTx/>
                        <a:latin typeface="Arial"/>
                      </a:endParaRPr>
                    </a:p>
                    <a:p>
                      <a:pPr algn="just">
                        <a:lnSpc>
                          <a:spcPct val="115000"/>
                        </a:lnSpc>
                        <a:tabLst>
                          <a:tab algn="l" pos="0"/>
                        </a:tabLst>
                      </a:pPr>
                      <a:r>
                        <a:rPr b="0" lang="en-US" sz="1200" strike="noStrike" u="none">
                          <a:solidFill>
                            <a:srgbClr val="000000"/>
                          </a:solidFill>
                          <a:effectLst/>
                          <a:uFillTx/>
                          <a:latin typeface="Calibri"/>
                          <a:ea typeface="Calibri"/>
                        </a:rPr>
                        <a:t>• Investigar quando possível, medicamentos em uso, fatores precipitantes da crise e comorbidades.</a:t>
                      </a:r>
                      <a:endParaRPr b="0" lang="pt-BR" sz="1200" strike="noStrike" u="none">
                        <a:solidFill>
                          <a:srgbClr val="000000"/>
                        </a:solidFill>
                        <a:effectLst/>
                        <a:uFillTx/>
                        <a:latin typeface="Arial"/>
                      </a:endParaRPr>
                    </a:p>
                  </a:txBody>
                  <a:tcPr anchor="ctr" marL="91080" marR="91080" marT="91080" marB="91080">
                    <a:lnL w="9360">
                      <a:solidFill>
                        <a:srgbClr val="9e9e9e"/>
                      </a:solidFill>
                      <a:prstDash val="solid"/>
                    </a:lnL>
                    <a:lnR w="9360">
                      <a:solidFill>
                        <a:srgbClr val="9e9e9e"/>
                      </a:solidFill>
                      <a:prstDash val="solid"/>
                    </a:lnR>
                    <a:lnT w="9360">
                      <a:solidFill>
                        <a:srgbClr val="9e9e9e"/>
                      </a:solidFill>
                      <a:prstDash val="solid"/>
                    </a:lnT>
                    <a:lnB w="9360">
                      <a:solidFill>
                        <a:srgbClr val="9e9e9e"/>
                      </a:solidFill>
                      <a:prstDash val="solid"/>
                    </a:lnB>
                    <a:noFill/>
                  </a:tcPr>
                </a:tc>
              </a:tr>
              <a:tr h="2365560">
                <a:tc>
                  <a:txBody>
                    <a:bodyPr lIns="91080" rIns="91080" tIns="91080" bIns="91080" anchor="ctr">
                      <a:noAutofit/>
                    </a:bodyPr>
                    <a:p>
                      <a:pPr algn="just">
                        <a:lnSpc>
                          <a:spcPct val="115000"/>
                        </a:lnSpc>
                        <a:tabLst>
                          <a:tab algn="l" pos="0"/>
                        </a:tabLst>
                      </a:pPr>
                      <a:r>
                        <a:rPr b="1" lang="en-US" sz="1200" strike="noStrike" u="none">
                          <a:solidFill>
                            <a:srgbClr val="000000"/>
                          </a:solidFill>
                          <a:effectLst/>
                          <a:uFillTx/>
                          <a:latin typeface="Calibri"/>
                          <a:ea typeface="Calibri"/>
                        </a:rPr>
                        <a:t>3.</a:t>
                      </a:r>
                      <a:r>
                        <a:rPr b="0" lang="en-US" sz="1200" strike="noStrike" u="none">
                          <a:solidFill>
                            <a:srgbClr val="000000"/>
                          </a:solidFill>
                          <a:effectLst/>
                          <a:uFillTx/>
                          <a:latin typeface="Calibri"/>
                          <a:ea typeface="Calibri"/>
                        </a:rPr>
                        <a:t> </a:t>
                      </a:r>
                      <a:r>
                        <a:rPr b="1" lang="en-US" sz="1200" strike="noStrike" u="none">
                          <a:solidFill>
                            <a:srgbClr val="000000"/>
                          </a:solidFill>
                          <a:effectLst/>
                          <a:uFillTx/>
                          <a:latin typeface="Calibri"/>
                          <a:ea typeface="Calibri"/>
                        </a:rPr>
                        <a:t>Síndrome Hiperosmolar Não Cetótica (SHNC):</a:t>
                      </a:r>
                      <a:endParaRPr b="0" lang="pt-BR" sz="1200" strike="noStrike" u="none">
                        <a:solidFill>
                          <a:srgbClr val="000000"/>
                        </a:solidFill>
                        <a:effectLst/>
                        <a:uFillTx/>
                        <a:latin typeface="Arial"/>
                      </a:endParaRPr>
                    </a:p>
                    <a:p>
                      <a:pPr algn="just">
                        <a:lnSpc>
                          <a:spcPct val="115000"/>
                        </a:lnSpc>
                        <a:tabLst>
                          <a:tab algn="l" pos="0"/>
                        </a:tabLst>
                      </a:pPr>
                      <a:r>
                        <a:rPr b="0" lang="en-US" sz="1200" strike="noStrike" u="none">
                          <a:solidFill>
                            <a:srgbClr val="000000"/>
                          </a:solidFill>
                          <a:effectLst/>
                          <a:uFillTx/>
                          <a:latin typeface="Calibri"/>
                          <a:ea typeface="Calibri"/>
                        </a:rPr>
                        <a:t>É um estado de hiperglicemia grave, em pessoas com DM2, com desidratação e alteração do estado mental. Potencialmente letal, é desencadeada pelas mesmas intercorrências que provocam a cetoacidose e também por iatrogenias.</a:t>
                      </a:r>
                      <a:endParaRPr b="0" lang="pt-BR" sz="1200" strike="noStrike" u="none">
                        <a:solidFill>
                          <a:srgbClr val="000000"/>
                        </a:solidFill>
                        <a:effectLst/>
                        <a:uFillTx/>
                        <a:latin typeface="Arial"/>
                      </a:endParaRPr>
                    </a:p>
                  </a:txBody>
                  <a:tcPr anchor="ctr" marL="91080" marR="91080" marT="91080" marB="91080">
                    <a:lnL w="9360">
                      <a:solidFill>
                        <a:srgbClr val="9e9e9e"/>
                      </a:solidFill>
                      <a:prstDash val="solid"/>
                    </a:lnL>
                    <a:lnR w="9360">
                      <a:solidFill>
                        <a:srgbClr val="9e9e9e"/>
                      </a:solidFill>
                      <a:prstDash val="solid"/>
                    </a:lnR>
                    <a:lnT w="9360">
                      <a:solidFill>
                        <a:srgbClr val="9e9e9e"/>
                      </a:solidFill>
                      <a:prstDash val="solid"/>
                    </a:lnT>
                    <a:lnB w="9360">
                      <a:solidFill>
                        <a:srgbClr val="9e9e9e"/>
                      </a:solidFill>
                      <a:prstDash val="solid"/>
                    </a:lnB>
                    <a:noFill/>
                  </a:tcPr>
                </a:tc>
                <a:tc>
                  <a:txBody>
                    <a:bodyPr lIns="91080" rIns="91080" tIns="91080" bIns="91080" anchor="ctr">
                      <a:noAutofit/>
                    </a:bodyPr>
                    <a:p>
                      <a:pPr>
                        <a:lnSpc>
                          <a:spcPct val="115000"/>
                        </a:lnSpc>
                        <a:tabLst>
                          <a:tab algn="l" pos="0"/>
                        </a:tabLst>
                      </a:pPr>
                      <a:r>
                        <a:rPr b="1" lang="en-US" sz="1200" strike="noStrike" u="none">
                          <a:solidFill>
                            <a:srgbClr val="000000"/>
                          </a:solidFill>
                          <a:effectLst/>
                          <a:uFillTx/>
                          <a:latin typeface="Calibri"/>
                          <a:ea typeface="Calibri"/>
                        </a:rPr>
                        <a:t>Manejo clínico:</a:t>
                      </a:r>
                      <a:endParaRPr b="0" lang="pt-BR" sz="1200" strike="noStrike" u="none">
                        <a:solidFill>
                          <a:srgbClr val="000000"/>
                        </a:solidFill>
                        <a:effectLst/>
                        <a:uFillTx/>
                        <a:latin typeface="Arial"/>
                      </a:endParaRPr>
                    </a:p>
                    <a:p>
                      <a:pPr>
                        <a:lnSpc>
                          <a:spcPct val="115000"/>
                        </a:lnSpc>
                        <a:tabLst>
                          <a:tab algn="l" pos="0"/>
                        </a:tabLst>
                      </a:pPr>
                      <a:endParaRPr b="0" lang="pt-BR" sz="1200" strike="noStrike" u="none">
                        <a:solidFill>
                          <a:srgbClr val="000000"/>
                        </a:solidFill>
                        <a:effectLst/>
                        <a:uFillTx/>
                        <a:latin typeface="Arial"/>
                      </a:endParaRPr>
                    </a:p>
                    <a:p>
                      <a:pPr algn="just">
                        <a:lnSpc>
                          <a:spcPct val="115000"/>
                        </a:lnSpc>
                        <a:tabLst>
                          <a:tab algn="l" pos="0"/>
                        </a:tabLst>
                      </a:pPr>
                      <a:r>
                        <a:rPr b="0" lang="en-US" sz="1200" strike="noStrike" u="none">
                          <a:solidFill>
                            <a:srgbClr val="000000"/>
                          </a:solidFill>
                          <a:effectLst/>
                          <a:uFillTx/>
                          <a:latin typeface="Calibri"/>
                          <a:ea typeface="Calibri"/>
                        </a:rPr>
                        <a:t>Iniciar medidas de suporte básico de vida. Monitorar dados vitais, diurese e glicemia capilar. Investigar quando possível, medicamentos em uso, fatores precipitantes da crise e comorbidades. Acionar o SAMU. Enquanto a remoção é providenciada, a hidratação venosa com SF 0,9% deve ser iniciada (1.000ml na 1ª hora e 500ml/hora até atingir uma boa diurese). </a:t>
                      </a:r>
                      <a:endParaRPr b="0" lang="pt-BR" sz="1200" strike="noStrike" u="none">
                        <a:solidFill>
                          <a:srgbClr val="000000"/>
                        </a:solidFill>
                        <a:effectLst/>
                        <a:uFillTx/>
                        <a:latin typeface="Arial"/>
                      </a:endParaRPr>
                    </a:p>
                    <a:p>
                      <a:pPr algn="just">
                        <a:lnSpc>
                          <a:spcPct val="115000"/>
                        </a:lnSpc>
                        <a:tabLst>
                          <a:tab algn="l" pos="0"/>
                        </a:tabLst>
                      </a:pPr>
                      <a:endParaRPr b="0" lang="pt-BR" sz="1200" strike="noStrike" u="none">
                        <a:solidFill>
                          <a:srgbClr val="000000"/>
                        </a:solidFill>
                        <a:effectLst/>
                        <a:uFillTx/>
                        <a:latin typeface="Arial"/>
                      </a:endParaRPr>
                    </a:p>
                    <a:p>
                      <a:pPr algn="just">
                        <a:lnSpc>
                          <a:spcPct val="115000"/>
                        </a:lnSpc>
                        <a:tabLst>
                          <a:tab algn="l" pos="0"/>
                        </a:tabLst>
                      </a:pPr>
                      <a:r>
                        <a:rPr b="0" lang="en-US" sz="1200" strike="noStrike" u="none">
                          <a:solidFill>
                            <a:schemeClr val="dk1"/>
                          </a:solidFill>
                          <a:effectLst/>
                          <a:uFillTx/>
                          <a:latin typeface="Calibri"/>
                          <a:ea typeface="Calibri"/>
                        </a:rPr>
                        <a:t>Para crianças,cálculo de hidratação é 10ml-20ml/kg na primeira hora, que deverá ser mantido até que a glicemia atinja em torno de 250mg/dl.</a:t>
                      </a:r>
                      <a:endParaRPr b="0" lang="pt-BR" sz="1200" strike="noStrike" u="none">
                        <a:solidFill>
                          <a:srgbClr val="000000"/>
                        </a:solidFill>
                        <a:effectLst/>
                        <a:uFillTx/>
                        <a:latin typeface="Arial"/>
                      </a:endParaRPr>
                    </a:p>
                    <a:p>
                      <a:pPr algn="just">
                        <a:lnSpc>
                          <a:spcPct val="115000"/>
                        </a:lnSpc>
                        <a:tabLst>
                          <a:tab algn="l" pos="0"/>
                        </a:tabLst>
                      </a:pPr>
                      <a:endParaRPr b="0" lang="pt-BR" sz="1200" strike="noStrike" u="none">
                        <a:solidFill>
                          <a:srgbClr val="000000"/>
                        </a:solidFill>
                        <a:effectLst/>
                        <a:uFillTx/>
                        <a:latin typeface="Arial"/>
                      </a:endParaRPr>
                    </a:p>
                    <a:p>
                      <a:pPr algn="just">
                        <a:lnSpc>
                          <a:spcPct val="115000"/>
                        </a:lnSpc>
                        <a:tabLst>
                          <a:tab algn="l" pos="0"/>
                        </a:tabLst>
                      </a:pPr>
                      <a:endParaRPr b="0" lang="pt-BR" sz="1200" strike="noStrike" u="none">
                        <a:solidFill>
                          <a:srgbClr val="000000"/>
                        </a:solidFill>
                        <a:effectLst/>
                        <a:uFillTx/>
                        <a:latin typeface="Arial"/>
                      </a:endParaRPr>
                    </a:p>
                  </a:txBody>
                  <a:tcPr anchor="ctr" marL="91080" marR="91080" marT="91080" marB="91080">
                    <a:lnL w="9360">
                      <a:solidFill>
                        <a:srgbClr val="9e9e9e"/>
                      </a:solidFill>
                      <a:prstDash val="solid"/>
                    </a:lnL>
                    <a:lnR w="9360">
                      <a:solidFill>
                        <a:srgbClr val="9e9e9e"/>
                      </a:solidFill>
                      <a:prstDash val="solid"/>
                    </a:lnR>
                    <a:lnT w="9360">
                      <a:solidFill>
                        <a:srgbClr val="9e9e9e"/>
                      </a:solidFill>
                      <a:prstDash val="solid"/>
                    </a:lnT>
                    <a:lnB w="9360">
                      <a:solidFill>
                        <a:srgbClr val="9e9e9e"/>
                      </a:solidFill>
                      <a:prstDash val="solid"/>
                    </a:lnB>
                    <a:noFill/>
                  </a:tcPr>
                </a:tc>
              </a:tr>
            </a:tbl>
          </a:graphicData>
        </a:graphic>
      </p:graphicFrame>
      <p:sp>
        <p:nvSpPr>
          <p:cNvPr id="489" name="Google Shape;806;p40"/>
          <p:cNvSpPr/>
          <p:nvPr/>
        </p:nvSpPr>
        <p:spPr>
          <a:xfrm>
            <a:off x="356040" y="601200"/>
            <a:ext cx="1261440" cy="19188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0" lang="en-US" sz="1250" strike="noStrike" u="none">
                <a:solidFill>
                  <a:srgbClr val="000000"/>
                </a:solidFill>
                <a:effectLst/>
                <a:uFillTx/>
                <a:latin typeface="Calibri"/>
                <a:ea typeface="Calibri"/>
              </a:rPr>
              <a:t>Continuação...</a:t>
            </a:r>
            <a:endParaRPr b="0" lang="pt-BR" sz="1250" strike="noStrike" u="none">
              <a:solidFill>
                <a:srgbClr val="000000"/>
              </a:solidFill>
              <a:effectLst/>
              <a:uFillTx/>
              <a:latin typeface="Arial"/>
            </a:endParaRPr>
          </a:p>
        </p:txBody>
      </p:sp>
      <p:cxnSp>
        <p:nvCxnSpPr>
          <p:cNvPr id="490" name="Google Shape;807;p40"/>
          <p:cNvCxnSpPr/>
          <p:nvPr/>
        </p:nvCxnSpPr>
        <p:spPr>
          <a:xfrm flipV="1">
            <a:off x="356040" y="421200"/>
            <a:ext cx="6182280" cy="19440"/>
          </a:xfrm>
          <a:prstGeom prst="straightConnector1">
            <a:avLst/>
          </a:prstGeom>
          <a:ln w="19050">
            <a:solidFill>
              <a:srgbClr val="000000"/>
            </a:solidFill>
            <a:round/>
          </a:ln>
        </p:spPr>
      </p:cxnSp>
      <p:sp>
        <p:nvSpPr>
          <p:cNvPr id="491" name="PlaceHolder 1"/>
          <p:cNvSpPr>
            <a:spLocks noGrp="1"/>
          </p:cNvSpPr>
          <p:nvPr>
            <p:ph type="sldNum" idx="74"/>
          </p:nvPr>
        </p:nvSpPr>
        <p:spPr>
          <a:xfrm>
            <a:off x="4404600" y="13896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4E08DA87-2CCA-471F-814E-3DAB78956877}"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sp>
        <p:nvSpPr>
          <p:cNvPr id="492" name="Google Shape;809;p40"/>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4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93" name="Google Shape;818;p41"/>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494" name="Google Shape;819;p41"/>
          <p:cNvSpPr/>
          <p:nvPr/>
        </p:nvSpPr>
        <p:spPr>
          <a:xfrm>
            <a:off x="356040" y="750960"/>
            <a:ext cx="5344920" cy="27684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1" lang="en-US" sz="1800" strike="noStrike" u="none">
                <a:solidFill>
                  <a:srgbClr val="000000"/>
                </a:solidFill>
                <a:effectLst/>
                <a:uFillTx/>
                <a:latin typeface="Calibri"/>
                <a:ea typeface="Calibri"/>
              </a:rPr>
              <a:t>13.2 COMPLICAÇÕES CRÔNICAS</a:t>
            </a:r>
            <a:endParaRPr b="0" lang="pt-BR" sz="1800" strike="noStrike" u="none">
              <a:solidFill>
                <a:srgbClr val="000000"/>
              </a:solidFill>
              <a:effectLst/>
              <a:uFillTx/>
              <a:latin typeface="Arial"/>
            </a:endParaRPr>
          </a:p>
        </p:txBody>
      </p:sp>
      <p:sp>
        <p:nvSpPr>
          <p:cNvPr id="495" name="Google Shape;820;p41"/>
          <p:cNvSpPr/>
          <p:nvPr/>
        </p:nvSpPr>
        <p:spPr>
          <a:xfrm>
            <a:off x="5630400" y="8541360"/>
            <a:ext cx="907560" cy="19188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0" lang="en-US" sz="1250" strike="noStrike" u="none">
                <a:solidFill>
                  <a:srgbClr val="000000"/>
                </a:solidFill>
                <a:effectLst/>
                <a:uFillTx/>
                <a:latin typeface="Calibri"/>
                <a:ea typeface="Calibri"/>
              </a:rPr>
              <a:t>Continua...</a:t>
            </a:r>
            <a:endParaRPr b="0" lang="pt-BR" sz="1250" strike="noStrike" u="none">
              <a:solidFill>
                <a:srgbClr val="000000"/>
              </a:solidFill>
              <a:effectLst/>
              <a:uFillTx/>
              <a:latin typeface="Arial"/>
            </a:endParaRPr>
          </a:p>
        </p:txBody>
      </p:sp>
      <p:cxnSp>
        <p:nvCxnSpPr>
          <p:cNvPr id="496" name="Google Shape;821;p41"/>
          <p:cNvCxnSpPr/>
          <p:nvPr/>
        </p:nvCxnSpPr>
        <p:spPr>
          <a:xfrm flipV="1">
            <a:off x="356040" y="421200"/>
            <a:ext cx="6182280" cy="19440"/>
          </a:xfrm>
          <a:prstGeom prst="straightConnector1">
            <a:avLst/>
          </a:prstGeom>
          <a:ln w="19050">
            <a:solidFill>
              <a:srgbClr val="000000"/>
            </a:solidFill>
            <a:round/>
          </a:ln>
        </p:spPr>
      </p:cxnSp>
      <p:sp>
        <p:nvSpPr>
          <p:cNvPr id="497" name="PlaceHolder 1"/>
          <p:cNvSpPr>
            <a:spLocks noGrp="1"/>
          </p:cNvSpPr>
          <p:nvPr>
            <p:ph type="sldNum" idx="75"/>
          </p:nvPr>
        </p:nvSpPr>
        <p:spPr>
          <a:xfrm>
            <a:off x="4422600" y="11556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A798ADFA-CF6F-4F3E-B432-ED71C6254734}"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sp>
        <p:nvSpPr>
          <p:cNvPr id="498" name="Google Shape;823;p41"/>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graphicFrame>
        <p:nvGraphicFramePr>
          <p:cNvPr id="499" name="Google Shape;824;p41"/>
          <p:cNvGraphicFramePr/>
          <p:nvPr/>
        </p:nvGraphicFramePr>
        <p:xfrm>
          <a:off x="322920" y="1068480"/>
          <a:ext cx="6248160" cy="7429680"/>
        </p:xfrm>
        <a:graphic>
          <a:graphicData uri="http://schemas.openxmlformats.org/drawingml/2006/table">
            <a:tbl>
              <a:tblPr/>
              <a:tblGrid>
                <a:gridCol w="3124080"/>
                <a:gridCol w="3124080"/>
              </a:tblGrid>
              <a:tr h="3345840">
                <a:tc>
                  <a:txBody>
                    <a:bodyPr lIns="91080" rIns="91080" tIns="91080" bIns="91080" anchor="ctr">
                      <a:noAutofit/>
                    </a:bodyPr>
                    <a:p>
                      <a:pPr marL="457200" indent="-304920">
                        <a:lnSpc>
                          <a:spcPct val="152000"/>
                        </a:lnSpc>
                        <a:buClr>
                          <a:srgbClr val="000000"/>
                        </a:buClr>
                        <a:buFont typeface="Calibri"/>
                        <a:buAutoNum type="arabicPeriod"/>
                      </a:pPr>
                      <a:r>
                        <a:rPr b="1" lang="en-US" sz="1200" strike="noStrike" u="none">
                          <a:solidFill>
                            <a:srgbClr val="000000"/>
                          </a:solidFill>
                          <a:effectLst/>
                          <a:uFillTx/>
                          <a:latin typeface="Calibri"/>
                          <a:ea typeface="Calibri"/>
                        </a:rPr>
                        <a:t>Macroangiopatia</a:t>
                      </a:r>
                      <a:endParaRPr b="0" lang="pt-BR" sz="1200" strike="noStrike" u="none">
                        <a:solidFill>
                          <a:srgbClr val="000000"/>
                        </a:solidFill>
                        <a:effectLst/>
                        <a:uFillTx/>
                        <a:latin typeface="Arial"/>
                      </a:endParaRPr>
                    </a:p>
                    <a:p>
                      <a:pPr marL="457200">
                        <a:lnSpc>
                          <a:spcPct val="152000"/>
                        </a:lnSpc>
                        <a:tabLst>
                          <a:tab algn="l" pos="0"/>
                        </a:tabLst>
                      </a:pPr>
                      <a:endParaRPr b="0" lang="pt-BR" sz="1200" strike="noStrike" u="none">
                        <a:solidFill>
                          <a:srgbClr val="000000"/>
                        </a:solidFill>
                        <a:effectLst/>
                        <a:uFillTx/>
                        <a:latin typeface="Arial"/>
                      </a:endParaRPr>
                    </a:p>
                    <a:p>
                      <a:pPr marL="457200">
                        <a:lnSpc>
                          <a:spcPct val="152000"/>
                        </a:lnSpc>
                        <a:tabLst>
                          <a:tab algn="l" pos="0"/>
                        </a:tabLst>
                      </a:pPr>
                      <a:r>
                        <a:rPr b="0" lang="en-US" sz="1200" strike="noStrike" u="none">
                          <a:solidFill>
                            <a:srgbClr val="000000"/>
                          </a:solidFill>
                          <a:effectLst/>
                          <a:uFillTx/>
                          <a:latin typeface="Calibri"/>
                          <a:ea typeface="Calibri"/>
                        </a:rPr>
                        <a:t>A DM é um dos principais fatores de risco para infarto, acidente vascular cerebral (AVC), obstrução de artérias e dilatação de vasos sanguíneos. As principais complicações relacionadas a macroangiopatia no DM são:</a:t>
                      </a:r>
                      <a:endParaRPr b="0" lang="pt-BR" sz="1200" strike="noStrike" u="none">
                        <a:solidFill>
                          <a:srgbClr val="000000"/>
                        </a:solidFill>
                        <a:effectLst/>
                        <a:uFillTx/>
                        <a:latin typeface="Arial"/>
                      </a:endParaRPr>
                    </a:p>
                    <a:p>
                      <a:pPr marL="457200" indent="-304920">
                        <a:lnSpc>
                          <a:spcPct val="152000"/>
                        </a:lnSpc>
                        <a:buClr>
                          <a:srgbClr val="000000"/>
                        </a:buClr>
                        <a:buFont typeface="Calibri"/>
                        <a:buChar char="●"/>
                        <a:tabLst>
                          <a:tab algn="l" pos="0"/>
                        </a:tabLst>
                      </a:pPr>
                      <a:r>
                        <a:rPr b="0" lang="en-US" sz="1200" strike="noStrike" u="none">
                          <a:solidFill>
                            <a:srgbClr val="000000"/>
                          </a:solidFill>
                          <a:effectLst/>
                          <a:uFillTx/>
                          <a:latin typeface="Calibri"/>
                          <a:ea typeface="Calibri"/>
                        </a:rPr>
                        <a:t>Doença Arterial Coronariana (DAC)</a:t>
                      </a:r>
                      <a:endParaRPr b="0" lang="pt-BR" sz="1200" strike="noStrike" u="none">
                        <a:solidFill>
                          <a:srgbClr val="000000"/>
                        </a:solidFill>
                        <a:effectLst/>
                        <a:uFillTx/>
                        <a:latin typeface="Arial"/>
                      </a:endParaRPr>
                    </a:p>
                    <a:p>
                      <a:pPr marL="457200" indent="-304920">
                        <a:lnSpc>
                          <a:spcPct val="152000"/>
                        </a:lnSpc>
                        <a:buClr>
                          <a:srgbClr val="000000"/>
                        </a:buClr>
                        <a:buFont typeface="Calibri"/>
                        <a:buChar char="●"/>
                        <a:tabLst>
                          <a:tab algn="l" pos="0"/>
                        </a:tabLst>
                      </a:pPr>
                      <a:r>
                        <a:rPr b="0" lang="en-US" sz="1200" strike="noStrike" u="none">
                          <a:solidFill>
                            <a:srgbClr val="000000"/>
                          </a:solidFill>
                          <a:effectLst/>
                          <a:uFillTx/>
                          <a:latin typeface="Calibri"/>
                          <a:ea typeface="Calibri"/>
                        </a:rPr>
                        <a:t>Acidente Vascular Encefélico (AVE)</a:t>
                      </a:r>
                      <a:endParaRPr b="0" lang="pt-BR" sz="1200" strike="noStrike" u="none">
                        <a:solidFill>
                          <a:srgbClr val="000000"/>
                        </a:solidFill>
                        <a:effectLst/>
                        <a:uFillTx/>
                        <a:latin typeface="Arial"/>
                      </a:endParaRPr>
                    </a:p>
                    <a:p>
                      <a:pPr marL="457200" indent="-304920">
                        <a:lnSpc>
                          <a:spcPct val="152000"/>
                        </a:lnSpc>
                        <a:buClr>
                          <a:srgbClr val="000000"/>
                        </a:buClr>
                        <a:buFont typeface="Calibri"/>
                        <a:buChar char="●"/>
                        <a:tabLst>
                          <a:tab algn="l" pos="0"/>
                        </a:tabLst>
                      </a:pPr>
                      <a:r>
                        <a:rPr b="0" lang="en-US" sz="1200" strike="noStrike" u="none">
                          <a:solidFill>
                            <a:srgbClr val="000000"/>
                          </a:solidFill>
                          <a:effectLst/>
                          <a:uFillTx/>
                          <a:latin typeface="Calibri"/>
                          <a:ea typeface="Calibri"/>
                        </a:rPr>
                        <a:t>Doenças Vascular Periférica (DVP)</a:t>
                      </a:r>
                      <a:endParaRPr b="0" lang="pt-BR" sz="1200" strike="noStrike" u="none">
                        <a:solidFill>
                          <a:srgbClr val="000000"/>
                        </a:solidFill>
                        <a:effectLst/>
                        <a:uFillTx/>
                        <a:latin typeface="Arial"/>
                      </a:endParaRPr>
                    </a:p>
                    <a:p>
                      <a:pPr marL="457200">
                        <a:lnSpc>
                          <a:spcPct val="152000"/>
                        </a:lnSpc>
                        <a:tabLst>
                          <a:tab algn="l" pos="0"/>
                        </a:tabLst>
                      </a:pPr>
                      <a:endParaRPr b="0" lang="pt-BR" sz="1200" strike="noStrike" u="none">
                        <a:solidFill>
                          <a:srgbClr val="000000"/>
                        </a:solidFill>
                        <a:effectLst/>
                        <a:uFillTx/>
                        <a:latin typeface="Arial"/>
                      </a:endParaRPr>
                    </a:p>
                    <a:p>
                      <a:pPr marL="457200">
                        <a:lnSpc>
                          <a:spcPct val="152000"/>
                        </a:lnSpc>
                        <a:tabLst>
                          <a:tab algn="l" pos="0"/>
                        </a:tabLst>
                      </a:pPr>
                      <a:endParaRPr b="0" lang="pt-BR" sz="1200" strike="noStrike" u="none">
                        <a:solidFill>
                          <a:srgbClr val="000000"/>
                        </a:solidFill>
                        <a:effectLst/>
                        <a:uFillTx/>
                        <a:latin typeface="Arial"/>
                      </a:endParaRPr>
                    </a:p>
                  </a:txBody>
                  <a:tcPr anchor="ctr" marL="91080" marR="91080" marT="91080" marB="91080">
                    <a:lnL w="9360">
                      <a:solidFill>
                        <a:srgbClr val="9e9e9e"/>
                      </a:solidFill>
                      <a:prstDash val="solid"/>
                    </a:lnL>
                    <a:lnR w="9360">
                      <a:solidFill>
                        <a:srgbClr val="9e9e9e"/>
                      </a:solidFill>
                      <a:prstDash val="solid"/>
                    </a:lnR>
                    <a:lnT w="9360">
                      <a:solidFill>
                        <a:srgbClr val="9e9e9e"/>
                      </a:solidFill>
                      <a:prstDash val="solid"/>
                    </a:lnT>
                    <a:lnB w="9360">
                      <a:solidFill>
                        <a:srgbClr val="9e9e9e"/>
                      </a:solidFill>
                      <a:prstDash val="solid"/>
                    </a:lnB>
                    <a:noFill/>
                  </a:tcPr>
                </a:tc>
                <a:tc>
                  <a:txBody>
                    <a:bodyPr lIns="91080" rIns="91080" tIns="91080" bIns="91080" anchor="ctr">
                      <a:noAutofit/>
                    </a:bodyPr>
                    <a:p>
                      <a:pPr algn="just">
                        <a:lnSpc>
                          <a:spcPct val="115000"/>
                        </a:lnSpc>
                        <a:tabLst>
                          <a:tab algn="l" pos="0"/>
                        </a:tabLst>
                      </a:pPr>
                      <a:r>
                        <a:rPr b="1" lang="en-US" sz="1200" strike="noStrike" u="none">
                          <a:solidFill>
                            <a:srgbClr val="000000"/>
                          </a:solidFill>
                          <a:effectLst/>
                          <a:uFillTx/>
                          <a:latin typeface="Calibri"/>
                          <a:ea typeface="Calibri"/>
                        </a:rPr>
                        <a:t>Manejo clínico:</a:t>
                      </a:r>
                      <a:endParaRPr b="0" lang="pt-BR" sz="1200" strike="noStrike" u="none">
                        <a:solidFill>
                          <a:srgbClr val="000000"/>
                        </a:solidFill>
                        <a:effectLst/>
                        <a:uFillTx/>
                        <a:latin typeface="Arial"/>
                      </a:endParaRPr>
                    </a:p>
                    <a:p>
                      <a:pPr algn="just">
                        <a:lnSpc>
                          <a:spcPct val="115000"/>
                        </a:lnSpc>
                        <a:tabLst>
                          <a:tab algn="l" pos="0"/>
                        </a:tabLst>
                      </a:pPr>
                      <a:r>
                        <a:rPr b="0" lang="en-US" sz="1200" strike="noStrike" u="none">
                          <a:solidFill>
                            <a:srgbClr val="000000"/>
                          </a:solidFill>
                          <a:effectLst/>
                          <a:uFillTx/>
                          <a:latin typeface="Calibri"/>
                          <a:ea typeface="Calibri"/>
                        </a:rPr>
                        <a:t>Os cuidados referentes às doenças cardiovasculares passam obrigatoriamente por um intenso esforço no controle de diferentes fatores de risco presentes de maneira associada. Essas ações de controle podem diminuir o risco de evento cardiovascular em aproximadamente 30%.</a:t>
                      </a:r>
                      <a:endParaRPr b="0" lang="pt-BR" sz="1200" strike="noStrike" u="none">
                        <a:solidFill>
                          <a:srgbClr val="000000"/>
                        </a:solidFill>
                        <a:effectLst/>
                        <a:uFillTx/>
                        <a:latin typeface="Arial"/>
                      </a:endParaRPr>
                    </a:p>
                    <a:p>
                      <a:pPr algn="just">
                        <a:lnSpc>
                          <a:spcPct val="115000"/>
                        </a:lnSpc>
                        <a:tabLst>
                          <a:tab algn="l" pos="0"/>
                        </a:tabLst>
                      </a:pPr>
                      <a:endParaRPr b="0" lang="pt-BR" sz="1200" strike="noStrike" u="none">
                        <a:solidFill>
                          <a:srgbClr val="000000"/>
                        </a:solidFill>
                        <a:effectLst/>
                        <a:uFillTx/>
                        <a:latin typeface="Arial"/>
                      </a:endParaRPr>
                    </a:p>
                    <a:p>
                      <a:pPr algn="just">
                        <a:lnSpc>
                          <a:spcPct val="115000"/>
                        </a:lnSpc>
                        <a:tabLst>
                          <a:tab algn="l" pos="0"/>
                        </a:tabLst>
                      </a:pPr>
                      <a:r>
                        <a:rPr b="1" lang="en-US" sz="1200" strike="noStrike" u="none">
                          <a:solidFill>
                            <a:srgbClr val="000000"/>
                          </a:solidFill>
                          <a:effectLst/>
                          <a:uFillTx/>
                          <a:latin typeface="Calibri"/>
                          <a:ea typeface="Calibri"/>
                        </a:rPr>
                        <a:t>Fatores de risco:</a:t>
                      </a:r>
                      <a:endParaRPr b="0" lang="pt-BR" sz="1200" strike="noStrike" u="none">
                        <a:solidFill>
                          <a:srgbClr val="000000"/>
                        </a:solidFill>
                        <a:effectLst/>
                        <a:uFillTx/>
                        <a:latin typeface="Arial"/>
                      </a:endParaRPr>
                    </a:p>
                    <a:p>
                      <a:pPr algn="just">
                        <a:lnSpc>
                          <a:spcPct val="115000"/>
                        </a:lnSpc>
                        <a:tabLst>
                          <a:tab algn="l" pos="0"/>
                        </a:tabLst>
                      </a:pPr>
                      <a:r>
                        <a:rPr b="0" lang="en-US" sz="1200" strike="noStrike" u="none">
                          <a:solidFill>
                            <a:srgbClr val="000000"/>
                          </a:solidFill>
                          <a:effectLst/>
                          <a:uFillTx/>
                          <a:latin typeface="Calibri"/>
                          <a:ea typeface="Calibri"/>
                        </a:rPr>
                        <a:t>Hipertensão;</a:t>
                      </a:r>
                      <a:endParaRPr b="0" lang="pt-BR" sz="1200" strike="noStrike" u="none">
                        <a:solidFill>
                          <a:srgbClr val="000000"/>
                        </a:solidFill>
                        <a:effectLst/>
                        <a:uFillTx/>
                        <a:latin typeface="Arial"/>
                      </a:endParaRPr>
                    </a:p>
                    <a:p>
                      <a:pPr algn="just">
                        <a:lnSpc>
                          <a:spcPct val="115000"/>
                        </a:lnSpc>
                        <a:tabLst>
                          <a:tab algn="l" pos="0"/>
                        </a:tabLst>
                      </a:pPr>
                      <a:r>
                        <a:rPr b="0" lang="en-US" sz="1200" strike="noStrike" u="none">
                          <a:solidFill>
                            <a:srgbClr val="000000"/>
                          </a:solidFill>
                          <a:effectLst/>
                          <a:uFillTx/>
                          <a:latin typeface="Calibri"/>
                          <a:ea typeface="Calibri"/>
                        </a:rPr>
                        <a:t>Tabagismo;</a:t>
                      </a:r>
                      <a:endParaRPr b="0" lang="pt-BR" sz="1200" strike="noStrike" u="none">
                        <a:solidFill>
                          <a:srgbClr val="000000"/>
                        </a:solidFill>
                        <a:effectLst/>
                        <a:uFillTx/>
                        <a:latin typeface="Arial"/>
                      </a:endParaRPr>
                    </a:p>
                    <a:p>
                      <a:pPr algn="just">
                        <a:lnSpc>
                          <a:spcPct val="115000"/>
                        </a:lnSpc>
                        <a:tabLst>
                          <a:tab algn="l" pos="0"/>
                        </a:tabLst>
                      </a:pPr>
                      <a:r>
                        <a:rPr b="0" lang="en-US" sz="1200" strike="noStrike" u="none">
                          <a:solidFill>
                            <a:srgbClr val="000000"/>
                          </a:solidFill>
                          <a:effectLst/>
                          <a:uFillTx/>
                          <a:latin typeface="Calibri"/>
                          <a:ea typeface="Calibri"/>
                        </a:rPr>
                        <a:t>Obesidade (IMC &gt; 30 km/m²) ou obesidade central (circunferência abdominal &gt; 30 cm para mulheres ou &gt; 94 cm para homens);</a:t>
                      </a:r>
                      <a:endParaRPr b="0" lang="pt-BR" sz="1200" strike="noStrike" u="none">
                        <a:solidFill>
                          <a:srgbClr val="000000"/>
                        </a:solidFill>
                        <a:effectLst/>
                        <a:uFillTx/>
                        <a:latin typeface="Arial"/>
                      </a:endParaRPr>
                    </a:p>
                    <a:p>
                      <a:pPr algn="just">
                        <a:lnSpc>
                          <a:spcPct val="115000"/>
                        </a:lnSpc>
                        <a:tabLst>
                          <a:tab algn="l" pos="0"/>
                        </a:tabLst>
                      </a:pPr>
                      <a:r>
                        <a:rPr b="0" lang="en-US" sz="1200" strike="noStrike" u="none">
                          <a:solidFill>
                            <a:srgbClr val="000000"/>
                          </a:solidFill>
                          <a:effectLst/>
                          <a:uFillTx/>
                          <a:latin typeface="Calibri"/>
                          <a:ea typeface="Calibri"/>
                        </a:rPr>
                        <a:t>Infarto do Miocárdio prévio;</a:t>
                      </a:r>
                      <a:endParaRPr b="0" lang="pt-BR" sz="1200" strike="noStrike" u="none">
                        <a:solidFill>
                          <a:srgbClr val="000000"/>
                        </a:solidFill>
                        <a:effectLst/>
                        <a:uFillTx/>
                        <a:latin typeface="Arial"/>
                      </a:endParaRPr>
                    </a:p>
                    <a:p>
                      <a:pPr algn="just">
                        <a:lnSpc>
                          <a:spcPct val="115000"/>
                        </a:lnSpc>
                        <a:tabLst>
                          <a:tab algn="l" pos="0"/>
                        </a:tabLst>
                      </a:pPr>
                      <a:r>
                        <a:rPr b="0" lang="en-US" sz="1200" strike="noStrike" u="none">
                          <a:solidFill>
                            <a:srgbClr val="000000"/>
                          </a:solidFill>
                          <a:effectLst/>
                          <a:uFillTx/>
                          <a:latin typeface="Calibri"/>
                          <a:ea typeface="Calibri"/>
                        </a:rPr>
                        <a:t>Acidente vascular encafálico (AVE) ou ataque isquêmico transitório prévio;</a:t>
                      </a:r>
                      <a:endParaRPr b="0" lang="pt-BR" sz="1200" strike="noStrike" u="none">
                        <a:solidFill>
                          <a:srgbClr val="000000"/>
                        </a:solidFill>
                        <a:effectLst/>
                        <a:uFillTx/>
                        <a:latin typeface="Arial"/>
                      </a:endParaRPr>
                    </a:p>
                    <a:p>
                      <a:pPr algn="just">
                        <a:lnSpc>
                          <a:spcPct val="115000"/>
                        </a:lnSpc>
                        <a:tabLst>
                          <a:tab algn="l" pos="0"/>
                        </a:tabLst>
                      </a:pPr>
                      <a:r>
                        <a:rPr b="0" lang="en-US" sz="1200" strike="noStrike" u="none">
                          <a:solidFill>
                            <a:srgbClr val="000000"/>
                          </a:solidFill>
                          <a:effectLst/>
                          <a:uFillTx/>
                          <a:latin typeface="Calibri"/>
                          <a:ea typeface="Calibri"/>
                        </a:rPr>
                        <a:t>Doença aneurismática de aorta;</a:t>
                      </a:r>
                      <a:endParaRPr b="0" lang="pt-BR" sz="1200" strike="noStrike" u="none">
                        <a:solidFill>
                          <a:srgbClr val="000000"/>
                        </a:solidFill>
                        <a:effectLst/>
                        <a:uFillTx/>
                        <a:latin typeface="Arial"/>
                      </a:endParaRPr>
                    </a:p>
                    <a:p>
                      <a:pPr algn="just">
                        <a:lnSpc>
                          <a:spcPct val="137000"/>
                        </a:lnSpc>
                        <a:tabLst>
                          <a:tab algn="l" pos="0"/>
                        </a:tabLst>
                      </a:pPr>
                      <a:r>
                        <a:rPr b="0" lang="en-US" sz="1200" strike="noStrike" u="none">
                          <a:solidFill>
                            <a:schemeClr val="dk1"/>
                          </a:solidFill>
                          <a:effectLst/>
                          <a:uFillTx/>
                          <a:latin typeface="Calibri"/>
                          <a:ea typeface="Calibri"/>
                        </a:rPr>
                        <a:t>Doença vascular periférica;</a:t>
                      </a:r>
                      <a:endParaRPr b="0" lang="pt-BR" sz="1200" strike="noStrike" u="none">
                        <a:solidFill>
                          <a:srgbClr val="000000"/>
                        </a:solidFill>
                        <a:effectLst/>
                        <a:uFillTx/>
                        <a:latin typeface="Arial"/>
                      </a:endParaRPr>
                    </a:p>
                    <a:p>
                      <a:pPr algn="just">
                        <a:lnSpc>
                          <a:spcPct val="137000"/>
                        </a:lnSpc>
                        <a:tabLst>
                          <a:tab algn="l" pos="0"/>
                        </a:tabLst>
                      </a:pPr>
                      <a:r>
                        <a:rPr b="0" lang="en-US" sz="1200" strike="noStrike" u="none">
                          <a:solidFill>
                            <a:schemeClr val="dk1"/>
                          </a:solidFill>
                          <a:effectLst/>
                          <a:uFillTx/>
                          <a:latin typeface="Calibri"/>
                          <a:ea typeface="Calibri"/>
                        </a:rPr>
                        <a:t>Insuficiência cardíaca congestiva de etiologia isquêmica;</a:t>
                      </a:r>
                      <a:endParaRPr b="0" lang="pt-BR" sz="1200" strike="noStrike" u="none">
                        <a:solidFill>
                          <a:srgbClr val="000000"/>
                        </a:solidFill>
                        <a:effectLst/>
                        <a:uFillTx/>
                        <a:latin typeface="Arial"/>
                      </a:endParaRPr>
                    </a:p>
                    <a:p>
                      <a:pPr algn="just">
                        <a:lnSpc>
                          <a:spcPct val="137000"/>
                        </a:lnSpc>
                        <a:tabLst>
                          <a:tab algn="l" pos="0"/>
                        </a:tabLst>
                      </a:pPr>
                      <a:r>
                        <a:rPr b="0" lang="en-US" sz="1200" strike="noStrike" u="none">
                          <a:solidFill>
                            <a:schemeClr val="dk1"/>
                          </a:solidFill>
                          <a:effectLst/>
                          <a:uFillTx/>
                          <a:latin typeface="Calibri"/>
                          <a:ea typeface="Calibri"/>
                        </a:rPr>
                        <a:t>Angina de peito;</a:t>
                      </a:r>
                      <a:endParaRPr b="0" lang="pt-BR" sz="1200" strike="noStrike" u="none">
                        <a:solidFill>
                          <a:srgbClr val="000000"/>
                        </a:solidFill>
                        <a:effectLst/>
                        <a:uFillTx/>
                        <a:latin typeface="Arial"/>
                      </a:endParaRPr>
                    </a:p>
                    <a:p>
                      <a:pPr algn="just">
                        <a:lnSpc>
                          <a:spcPct val="137000"/>
                        </a:lnSpc>
                        <a:tabLst>
                          <a:tab algn="l" pos="0"/>
                        </a:tabLst>
                      </a:pPr>
                      <a:r>
                        <a:rPr b="0" lang="en-US" sz="1200" strike="noStrike" u="none">
                          <a:solidFill>
                            <a:schemeClr val="dk1"/>
                          </a:solidFill>
                          <a:effectLst/>
                          <a:uFillTx/>
                          <a:latin typeface="Calibri"/>
                          <a:ea typeface="Calibri"/>
                        </a:rPr>
                        <a:t>Manifestações de aterosclerose (sopros arteriais, diminuição ou ausência de pulso periférico);</a:t>
                      </a:r>
                      <a:endParaRPr b="0" lang="pt-BR" sz="1200" strike="noStrike" u="none">
                        <a:solidFill>
                          <a:srgbClr val="000000"/>
                        </a:solidFill>
                        <a:effectLst/>
                        <a:uFillTx/>
                        <a:latin typeface="Arial"/>
                      </a:endParaRPr>
                    </a:p>
                    <a:p>
                      <a:pPr algn="just">
                        <a:lnSpc>
                          <a:spcPct val="137000"/>
                        </a:lnSpc>
                        <a:tabLst>
                          <a:tab algn="l" pos="0"/>
                        </a:tabLst>
                      </a:pPr>
                      <a:r>
                        <a:rPr b="0" lang="en-US" sz="1200" strike="noStrike" u="none">
                          <a:solidFill>
                            <a:schemeClr val="dk1"/>
                          </a:solidFill>
                          <a:effectLst/>
                          <a:uFillTx/>
                          <a:latin typeface="Calibri"/>
                          <a:ea typeface="Calibri"/>
                        </a:rPr>
                        <a:t>Doença renal crônica (proteinúria ou microalbuminúria);</a:t>
                      </a:r>
                      <a:endParaRPr b="0" lang="pt-BR" sz="1200" strike="noStrike" u="none">
                        <a:solidFill>
                          <a:srgbClr val="000000"/>
                        </a:solidFill>
                        <a:effectLst/>
                        <a:uFillTx/>
                        <a:latin typeface="Arial"/>
                      </a:endParaRPr>
                    </a:p>
                    <a:p>
                      <a:pPr algn="just">
                        <a:lnSpc>
                          <a:spcPct val="137000"/>
                        </a:lnSpc>
                        <a:tabLst>
                          <a:tab algn="l" pos="0"/>
                        </a:tabLst>
                      </a:pPr>
                      <a:r>
                        <a:rPr b="0" lang="en-US" sz="1200" strike="noStrike" u="none">
                          <a:solidFill>
                            <a:schemeClr val="dk1"/>
                          </a:solidFill>
                          <a:effectLst/>
                          <a:uFillTx/>
                          <a:latin typeface="Calibri"/>
                          <a:ea typeface="Calibri"/>
                        </a:rPr>
                        <a:t>História familiar de IAM, morte súbita ou AVE em familiares de 1° grau ocorrido antes dos 55 anos para homens e 65 anos para mulheres;</a:t>
                      </a:r>
                      <a:endParaRPr b="0" lang="pt-BR" sz="1200" strike="noStrike" u="none">
                        <a:solidFill>
                          <a:srgbClr val="000000"/>
                        </a:solidFill>
                        <a:effectLst/>
                        <a:uFillTx/>
                        <a:latin typeface="Arial"/>
                      </a:endParaRPr>
                    </a:p>
                    <a:p>
                      <a:pPr algn="just">
                        <a:lnSpc>
                          <a:spcPct val="137000"/>
                        </a:lnSpc>
                        <a:tabLst>
                          <a:tab algn="l" pos="0"/>
                        </a:tabLst>
                      </a:pPr>
                      <a:r>
                        <a:rPr b="0" lang="en-US" sz="1200" strike="noStrike" u="none">
                          <a:solidFill>
                            <a:schemeClr val="dk1"/>
                          </a:solidFill>
                          <a:effectLst/>
                          <a:uFillTx/>
                          <a:latin typeface="Calibri"/>
                          <a:ea typeface="Calibri"/>
                        </a:rPr>
                        <a:t>Diagnóstico prévio de dislipidemia .</a:t>
                      </a:r>
                      <a:endParaRPr b="0" lang="pt-BR" sz="1200" strike="noStrike" u="none">
                        <a:solidFill>
                          <a:srgbClr val="000000"/>
                        </a:solidFill>
                        <a:effectLst/>
                        <a:uFillTx/>
                        <a:latin typeface="Arial"/>
                      </a:endParaRPr>
                    </a:p>
                  </a:txBody>
                  <a:tcPr anchor="ctr" marL="91080" marR="91080" marT="91080" marB="91080">
                    <a:lnL w="9360">
                      <a:solidFill>
                        <a:srgbClr val="9e9e9e"/>
                      </a:solidFill>
                      <a:prstDash val="solid"/>
                    </a:lnL>
                    <a:lnR w="9360">
                      <a:solidFill>
                        <a:srgbClr val="9e9e9e"/>
                      </a:solidFill>
                      <a:prstDash val="solid"/>
                    </a:lnR>
                    <a:lnT w="9360">
                      <a:solidFill>
                        <a:srgbClr val="9e9e9e"/>
                      </a:solidFill>
                      <a:prstDash val="solid"/>
                    </a:lnT>
                    <a:lnB w="9360">
                      <a:solidFill>
                        <a:srgbClr val="9e9e9e"/>
                      </a:solidFill>
                      <a:prstDash val="solid"/>
                    </a:lnB>
                    <a:noFill/>
                  </a:tcPr>
                </a:tc>
              </a:tr>
            </a:tbl>
          </a:graphicData>
        </a:graphic>
      </p:graphicFrame>
    </p:spTree>
  </p:cSld>
  <mc:AlternateContent>
    <mc:Choice Requires="p14">
      <p:transition spd="slow" p14:dur="2000"/>
    </mc:Choice>
    <mc:Fallback>
      <p:transition spd="slow"/>
    </mc:Fallback>
  </mc:AlternateContent>
</p:sld>
</file>

<file path=ppt/slides/slide4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graphicFrame>
        <p:nvGraphicFramePr>
          <p:cNvPr id="500" name="Google Shape;833;p42"/>
          <p:cNvGraphicFramePr/>
          <p:nvPr/>
        </p:nvGraphicFramePr>
        <p:xfrm>
          <a:off x="356040" y="645840"/>
          <a:ext cx="6181920" cy="3327120"/>
        </p:xfrm>
        <a:graphic>
          <a:graphicData uri="http://schemas.openxmlformats.org/drawingml/2006/table">
            <a:tbl>
              <a:tblPr/>
              <a:tblGrid>
                <a:gridCol w="6181920"/>
              </a:tblGrid>
              <a:tr h="3327120">
                <a:tc>
                  <a:txBody>
                    <a:bodyPr lIns="91080" rIns="91080" tIns="91080" bIns="91080" anchor="ctr">
                      <a:noAutofit/>
                    </a:bodyPr>
                    <a:p>
                      <a:pPr algn="just">
                        <a:lnSpc>
                          <a:spcPct val="115000"/>
                        </a:lnSpc>
                        <a:tabLst>
                          <a:tab algn="l" pos="0"/>
                        </a:tabLst>
                      </a:pPr>
                      <a:r>
                        <a:rPr b="0" lang="en-US" sz="1400" strike="noStrike" u="none">
                          <a:solidFill>
                            <a:srgbClr val="000000"/>
                          </a:solidFill>
                          <a:effectLst/>
                          <a:uFillTx/>
                          <a:latin typeface="Calibri"/>
                          <a:ea typeface="Calibri"/>
                        </a:rPr>
                        <a:t>As estatinas são efetivas na prevenção primária e secundária de eventos cardiovasculares em pessoas com DM e devem ser indicadas a pacientes diabéticos com 40 anos ou mais e outros fatores de risco cardiovascular.</a:t>
                      </a:r>
                      <a:endParaRPr b="0" lang="pt-BR" sz="1400" strike="noStrike" u="none">
                        <a:solidFill>
                          <a:srgbClr val="000000"/>
                        </a:solidFill>
                        <a:effectLst/>
                        <a:uFillTx/>
                        <a:latin typeface="Arial"/>
                      </a:endParaRPr>
                    </a:p>
                    <a:p>
                      <a:pPr algn="just">
                        <a:lnSpc>
                          <a:spcPct val="138000"/>
                        </a:lnSpc>
                        <a:tabLst>
                          <a:tab algn="l" pos="0"/>
                        </a:tabLst>
                      </a:pPr>
                      <a:r>
                        <a:rPr b="0" lang="en-US" sz="1400" strike="noStrike" u="none">
                          <a:solidFill>
                            <a:srgbClr val="000000"/>
                          </a:solidFill>
                          <a:effectLst/>
                          <a:uFillTx/>
                          <a:latin typeface="Calibri"/>
                          <a:ea typeface="Calibri"/>
                        </a:rPr>
                        <a:t>O risco individual cardiovascular deve ser levado em consideração para a indicação de ácido acetilsalicílico (AAS). Ele está indicado em usuários de alto e muito alto risco, incluindo aqueles com doença aterosclerótica clínica e eventos cardiovasculares prévios como prevenção secundária.</a:t>
                      </a:r>
                      <a:endParaRPr b="0" lang="pt-BR" sz="1400" strike="noStrike" u="none">
                        <a:solidFill>
                          <a:srgbClr val="000000"/>
                        </a:solidFill>
                        <a:effectLst/>
                        <a:uFillTx/>
                        <a:latin typeface="Arial"/>
                      </a:endParaRPr>
                    </a:p>
                    <a:p>
                      <a:pPr algn="just">
                        <a:lnSpc>
                          <a:spcPct val="138000"/>
                        </a:lnSpc>
                        <a:tabLst>
                          <a:tab algn="l" pos="0"/>
                        </a:tabLst>
                      </a:pPr>
                      <a:r>
                        <a:rPr b="0" lang="en-US" sz="1400" strike="noStrike" u="none">
                          <a:solidFill>
                            <a:srgbClr val="000000"/>
                          </a:solidFill>
                          <a:effectLst/>
                          <a:uFillTx/>
                          <a:latin typeface="Calibri"/>
                          <a:ea typeface="Calibri"/>
                        </a:rPr>
                        <a:t> Em indivíduos diabéticos e sem doença aterosclerótica manifesta classificados na categoria de alto risco, com idade &gt; 65 anos e baixo risco de sangramento o AAS pode ser considerado </a:t>
                      </a:r>
                      <a:r>
                        <a:rPr b="0" lang="en-US" sz="1400" strike="noStrike" u="none">
                          <a:solidFill>
                            <a:srgbClr val="000000"/>
                          </a:solidFill>
                          <a:effectLst/>
                          <a:uFillTx/>
                          <a:latin typeface="Calibri"/>
                          <a:ea typeface="Calibri"/>
                        </a:rPr>
                        <a:t>	</a:t>
                      </a:r>
                      <a:r>
                        <a:rPr b="0" lang="en-US" sz="1400" strike="noStrike" u="none">
                          <a:solidFill>
                            <a:srgbClr val="000000"/>
                          </a:solidFill>
                          <a:effectLst/>
                          <a:uFillTx/>
                          <a:latin typeface="Calibri"/>
                          <a:ea typeface="Calibri"/>
                        </a:rPr>
                        <a:t>individualmente para prevenção primária de doença cardiovascular.</a:t>
                      </a:r>
                      <a:endParaRPr b="0" lang="pt-BR" sz="1400" strike="noStrike" u="none">
                        <a:solidFill>
                          <a:srgbClr val="000000"/>
                        </a:solidFill>
                        <a:effectLst/>
                        <a:uFillTx/>
                        <a:latin typeface="Arial"/>
                      </a:endParaRPr>
                    </a:p>
                  </a:txBody>
                  <a:tcPr anchor="ctr" marL="91080" marR="91080" marT="91080" marB="91080">
                    <a:lnL w="9360">
                      <a:solidFill>
                        <a:srgbClr val="9e9e9e"/>
                      </a:solidFill>
                      <a:prstDash val="solid"/>
                    </a:lnL>
                    <a:lnR w="9360">
                      <a:solidFill>
                        <a:srgbClr val="9e9e9e"/>
                      </a:solidFill>
                      <a:prstDash val="solid"/>
                    </a:lnR>
                    <a:lnT w="9360">
                      <a:solidFill>
                        <a:srgbClr val="9e9e9e"/>
                      </a:solidFill>
                      <a:prstDash val="solid"/>
                    </a:lnT>
                    <a:lnB w="9360">
                      <a:solidFill>
                        <a:srgbClr val="9e9e9e"/>
                      </a:solidFill>
                      <a:prstDash val="solid"/>
                    </a:lnB>
                    <a:noFill/>
                  </a:tcPr>
                </a:tc>
              </a:tr>
            </a:tbl>
          </a:graphicData>
        </a:graphic>
      </p:graphicFrame>
      <p:sp>
        <p:nvSpPr>
          <p:cNvPr id="501" name="Google Shape;834;p42"/>
          <p:cNvSpPr/>
          <p:nvPr/>
        </p:nvSpPr>
        <p:spPr>
          <a:xfrm>
            <a:off x="2329560" y="237240"/>
            <a:ext cx="3626640" cy="40824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502" name="Google Shape;835;p42"/>
          <p:cNvCxnSpPr/>
          <p:nvPr/>
        </p:nvCxnSpPr>
        <p:spPr>
          <a:xfrm flipV="1">
            <a:off x="356040" y="421200"/>
            <a:ext cx="6182280" cy="19440"/>
          </a:xfrm>
          <a:prstGeom prst="straightConnector1">
            <a:avLst/>
          </a:prstGeom>
          <a:ln w="19050">
            <a:solidFill>
              <a:srgbClr val="000000"/>
            </a:solidFill>
            <a:round/>
          </a:ln>
        </p:spPr>
      </p:cxnSp>
      <p:sp>
        <p:nvSpPr>
          <p:cNvPr id="503" name="Google Shape;836;p42"/>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504" name="PlaceHolder 1"/>
          <p:cNvSpPr>
            <a:spLocks noGrp="1"/>
          </p:cNvSpPr>
          <p:nvPr>
            <p:ph type="sldNum" idx="76"/>
          </p:nvPr>
        </p:nvSpPr>
        <p:spPr>
          <a:xfrm>
            <a:off x="4422600" y="13428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4A89DF82-B5BB-417C-875F-675B7F7AAD43}"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sp>
        <p:nvSpPr>
          <p:cNvPr id="505" name="Google Shape;838;p42"/>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graphicFrame>
        <p:nvGraphicFramePr>
          <p:cNvPr id="506" name="Google Shape;839;p42"/>
          <p:cNvGraphicFramePr/>
          <p:nvPr/>
        </p:nvGraphicFramePr>
        <p:xfrm>
          <a:off x="356040" y="4381560"/>
          <a:ext cx="6181920" cy="3549600"/>
        </p:xfrm>
        <a:graphic>
          <a:graphicData uri="http://schemas.openxmlformats.org/drawingml/2006/table">
            <a:tbl>
              <a:tblPr/>
              <a:tblGrid>
                <a:gridCol w="3090960"/>
                <a:gridCol w="3090960"/>
              </a:tblGrid>
              <a:tr h="380880">
                <a:tc>
                  <a:txBody>
                    <a:bodyPr lIns="91080" rIns="91080" tIns="91080" bIns="91080" anchor="t">
                      <a:noAutofit/>
                    </a:bodyPr>
                    <a:p>
                      <a:pPr>
                        <a:lnSpc>
                          <a:spcPct val="115000"/>
                        </a:lnSpc>
                        <a:tabLst>
                          <a:tab algn="l" pos="0"/>
                        </a:tabLst>
                      </a:pPr>
                      <a:r>
                        <a:rPr b="0" lang="en-US" sz="1200" strike="noStrike" u="none">
                          <a:solidFill>
                            <a:schemeClr val="dk1"/>
                          </a:solidFill>
                          <a:effectLst/>
                          <a:uFillTx/>
                          <a:latin typeface="Calibri"/>
                          <a:ea typeface="Calibri"/>
                        </a:rPr>
                        <a:t>2. </a:t>
                      </a:r>
                      <a:r>
                        <a:rPr b="1" lang="en-US" sz="1200" strike="noStrike" u="none">
                          <a:solidFill>
                            <a:schemeClr val="dk1"/>
                          </a:solidFill>
                          <a:effectLst/>
                          <a:uFillTx/>
                          <a:latin typeface="Calibri"/>
                          <a:ea typeface="Calibri"/>
                        </a:rPr>
                        <a:t>Microangiopatia:</a:t>
                      </a:r>
                      <a:endParaRPr b="0" lang="pt-BR" sz="1200" strike="noStrike" u="none">
                        <a:solidFill>
                          <a:srgbClr val="000000"/>
                        </a:solidFill>
                        <a:effectLst/>
                        <a:uFillTx/>
                        <a:latin typeface="Arial"/>
                      </a:endParaRPr>
                    </a:p>
                    <a:p>
                      <a:pPr>
                        <a:lnSpc>
                          <a:spcPct val="115000"/>
                        </a:lnSpc>
                        <a:tabLst>
                          <a:tab algn="l" pos="0"/>
                        </a:tabLst>
                      </a:pPr>
                      <a:endParaRPr b="0" lang="pt-BR" sz="1200" strike="noStrike" u="none">
                        <a:solidFill>
                          <a:srgbClr val="000000"/>
                        </a:solidFill>
                        <a:effectLst/>
                        <a:uFillTx/>
                        <a:latin typeface="Arial"/>
                      </a:endParaRPr>
                    </a:p>
                    <a:p>
                      <a:pPr algn="just">
                        <a:lnSpc>
                          <a:spcPct val="115000"/>
                        </a:lnSpc>
                        <a:tabLst>
                          <a:tab algn="l" pos="0"/>
                        </a:tabLst>
                      </a:pPr>
                      <a:r>
                        <a:rPr b="0" lang="en-US" sz="1200" strike="noStrike" u="none">
                          <a:solidFill>
                            <a:schemeClr val="dk1"/>
                          </a:solidFill>
                          <a:effectLst/>
                          <a:uFillTx/>
                          <a:latin typeface="Calibri"/>
                          <a:ea typeface="Calibri"/>
                        </a:rPr>
                        <a:t>Retinopatia Diabética</a:t>
                      </a:r>
                      <a:r>
                        <a:rPr b="0" i="1" lang="en-US" sz="1200" strike="noStrike" u="none">
                          <a:solidFill>
                            <a:schemeClr val="dk1"/>
                          </a:solidFill>
                          <a:effectLst/>
                          <a:uFillTx/>
                          <a:latin typeface="Calibri"/>
                          <a:ea typeface="Calibri"/>
                        </a:rPr>
                        <a:t> </a:t>
                      </a:r>
                      <a:r>
                        <a:rPr b="0" lang="en-US" sz="1200" strike="noStrike" u="none">
                          <a:solidFill>
                            <a:schemeClr val="dk1"/>
                          </a:solidFill>
                          <a:effectLst/>
                          <a:uFillTx/>
                          <a:latin typeface="Calibri"/>
                          <a:ea typeface="Calibri"/>
                        </a:rPr>
                        <a:t>(RD) é progressiva e assintomática na maioria dos casos. O aparecimento de sintomas decorre de situações como o edema de mácula e o descolamento de retina. Pessoas com diabetes e descolamento de retina podem relatar a percepção de focos luminosos, “moscas volantes”, sombras e escotomas. Já os quadros de glaucoma podem manifestar-se com dor ocular e halos luminosos no campo visual.</a:t>
                      </a:r>
                      <a:endParaRPr b="0" lang="pt-BR" sz="1200" strike="noStrike" u="none">
                        <a:solidFill>
                          <a:srgbClr val="000000"/>
                        </a:solidFill>
                        <a:effectLst/>
                        <a:uFillTx/>
                        <a:latin typeface="Arial"/>
                      </a:endParaRPr>
                    </a:p>
                  </a:txBody>
                  <a:tcPr anchor="t" marL="91080" marR="91080" marT="91080" marB="91080">
                    <a:lnL w="9360">
                      <a:solidFill>
                        <a:srgbClr val="9e9e9e"/>
                      </a:solidFill>
                      <a:prstDash val="solid"/>
                    </a:lnL>
                    <a:lnR w="9360">
                      <a:solidFill>
                        <a:srgbClr val="9e9e9e"/>
                      </a:solidFill>
                      <a:prstDash val="solid"/>
                    </a:lnR>
                    <a:lnT w="9360">
                      <a:solidFill>
                        <a:srgbClr val="9e9e9e"/>
                      </a:solidFill>
                      <a:prstDash val="solid"/>
                    </a:lnT>
                    <a:lnB w="9360">
                      <a:solidFill>
                        <a:srgbClr val="9e9e9e"/>
                      </a:solidFill>
                      <a:prstDash val="solid"/>
                    </a:lnB>
                    <a:noFill/>
                  </a:tcPr>
                </a:tc>
                <a:tc>
                  <a:txBody>
                    <a:bodyPr lIns="91080" rIns="91080" tIns="91080" bIns="91080" anchor="t">
                      <a:noAutofit/>
                    </a:bodyPr>
                    <a:p>
                      <a:pPr algn="just">
                        <a:lnSpc>
                          <a:spcPct val="115000"/>
                        </a:lnSpc>
                        <a:tabLst>
                          <a:tab algn="l" pos="0"/>
                        </a:tabLst>
                      </a:pPr>
                      <a:r>
                        <a:rPr b="1" lang="en-US" sz="1200" strike="noStrike" u="none">
                          <a:solidFill>
                            <a:schemeClr val="dk1"/>
                          </a:solidFill>
                          <a:effectLst/>
                          <a:uFillTx/>
                          <a:latin typeface="Calibri"/>
                          <a:ea typeface="Calibri"/>
                        </a:rPr>
                        <a:t>Manejo clínico:</a:t>
                      </a:r>
                      <a:endParaRPr b="0" lang="pt-BR" sz="1200" strike="noStrike" u="none">
                        <a:solidFill>
                          <a:srgbClr val="000000"/>
                        </a:solidFill>
                        <a:effectLst/>
                        <a:uFillTx/>
                        <a:latin typeface="Arial"/>
                      </a:endParaRPr>
                    </a:p>
                    <a:p>
                      <a:pPr algn="just">
                        <a:lnSpc>
                          <a:spcPct val="115000"/>
                        </a:lnSpc>
                        <a:tabLst>
                          <a:tab algn="l" pos="0"/>
                        </a:tabLst>
                      </a:pPr>
                      <a:endParaRPr b="0" lang="pt-BR" sz="1200" strike="noStrike" u="none">
                        <a:solidFill>
                          <a:srgbClr val="000000"/>
                        </a:solidFill>
                        <a:effectLst/>
                        <a:uFillTx/>
                        <a:latin typeface="Arial"/>
                      </a:endParaRPr>
                    </a:p>
                    <a:p>
                      <a:pPr algn="just">
                        <a:lnSpc>
                          <a:spcPct val="115000"/>
                        </a:lnSpc>
                        <a:tabLst>
                          <a:tab algn="l" pos="0"/>
                        </a:tabLst>
                      </a:pPr>
                      <a:r>
                        <a:rPr b="0" lang="en-US" sz="1200" strike="noStrike" u="none">
                          <a:solidFill>
                            <a:schemeClr val="dk1"/>
                          </a:solidFill>
                          <a:effectLst/>
                          <a:uFillTx/>
                          <a:latin typeface="Calibri"/>
                          <a:ea typeface="Calibri"/>
                        </a:rPr>
                        <a:t>Através do rastreamento periódico, com objetivo de diagnóstico precoce da RD por meio da fundoscopia após dilatação pupilar.</a:t>
                      </a:r>
                      <a:endParaRPr b="0" lang="pt-BR" sz="1200" strike="noStrike" u="none">
                        <a:solidFill>
                          <a:srgbClr val="000000"/>
                        </a:solidFill>
                        <a:effectLst/>
                        <a:uFillTx/>
                        <a:latin typeface="Arial"/>
                      </a:endParaRPr>
                    </a:p>
                    <a:p>
                      <a:pPr algn="just">
                        <a:lnSpc>
                          <a:spcPct val="115000"/>
                        </a:lnSpc>
                        <a:tabLst>
                          <a:tab algn="l" pos="0"/>
                        </a:tabLst>
                      </a:pPr>
                      <a:r>
                        <a:rPr b="1" lang="en-US" sz="1200" strike="noStrike" u="none">
                          <a:solidFill>
                            <a:schemeClr val="dk1"/>
                          </a:solidFill>
                          <a:effectLst/>
                          <a:uFillTx/>
                          <a:latin typeface="Calibri"/>
                          <a:ea typeface="Calibri"/>
                        </a:rPr>
                        <a:t>No DM tipo 1</a:t>
                      </a:r>
                      <a:r>
                        <a:rPr b="0" lang="en-US" sz="1200" strike="noStrike" u="none">
                          <a:solidFill>
                            <a:schemeClr val="dk1"/>
                          </a:solidFill>
                          <a:effectLst/>
                          <a:uFillTx/>
                          <a:latin typeface="Calibri"/>
                          <a:ea typeface="Calibri"/>
                        </a:rPr>
                        <a:t>, o rastreamento deve ser realizado em adultos ou crianças maiores de dez anos após cinco anos de diagnóstico do diabetes.</a:t>
                      </a:r>
                      <a:endParaRPr b="0" lang="pt-BR" sz="1200" strike="noStrike" u="none">
                        <a:solidFill>
                          <a:srgbClr val="000000"/>
                        </a:solidFill>
                        <a:effectLst/>
                        <a:uFillTx/>
                        <a:latin typeface="Arial"/>
                      </a:endParaRPr>
                    </a:p>
                    <a:p>
                      <a:pPr algn="just">
                        <a:lnSpc>
                          <a:spcPct val="115000"/>
                        </a:lnSpc>
                        <a:tabLst>
                          <a:tab algn="l" pos="0"/>
                        </a:tabLst>
                      </a:pPr>
                      <a:r>
                        <a:rPr b="1" lang="en-US" sz="1200" strike="noStrike" u="none">
                          <a:solidFill>
                            <a:schemeClr val="dk1"/>
                          </a:solidFill>
                          <a:effectLst/>
                          <a:uFillTx/>
                          <a:latin typeface="Calibri"/>
                          <a:ea typeface="Calibri"/>
                        </a:rPr>
                        <a:t>No DM tipo 2,</a:t>
                      </a:r>
                      <a:r>
                        <a:rPr b="0" lang="en-US" sz="1200" strike="noStrike" u="none">
                          <a:solidFill>
                            <a:schemeClr val="dk1"/>
                          </a:solidFill>
                          <a:effectLst/>
                          <a:uFillTx/>
                          <a:latin typeface="Calibri"/>
                          <a:ea typeface="Calibri"/>
                        </a:rPr>
                        <a:t> o rastreamento deve iniciar no momento do diagnóstico.</a:t>
                      </a:r>
                      <a:endParaRPr b="0" lang="pt-BR" sz="1200" strike="noStrike" u="none">
                        <a:solidFill>
                          <a:srgbClr val="000000"/>
                        </a:solidFill>
                        <a:effectLst/>
                        <a:uFillTx/>
                        <a:latin typeface="Arial"/>
                      </a:endParaRPr>
                    </a:p>
                    <a:p>
                      <a:pPr algn="just">
                        <a:lnSpc>
                          <a:spcPct val="115000"/>
                        </a:lnSpc>
                        <a:tabLst>
                          <a:tab algn="l" pos="0"/>
                        </a:tabLst>
                      </a:pPr>
                      <a:r>
                        <a:rPr b="0" lang="en-US" sz="1200" strike="noStrike" u="none">
                          <a:solidFill>
                            <a:schemeClr val="dk1"/>
                          </a:solidFill>
                          <a:effectLst/>
                          <a:uFillTx/>
                          <a:latin typeface="Calibri"/>
                          <a:ea typeface="Calibri"/>
                        </a:rPr>
                        <a:t>O intervalo entre exames e anual, podendo ser menor, dependendo do grau de retinopatia ou maculopatia encontrado, ou maior, quando o exame é normal.</a:t>
                      </a:r>
                      <a:endParaRPr b="0" lang="pt-BR" sz="1200" strike="noStrike" u="none">
                        <a:solidFill>
                          <a:srgbClr val="000000"/>
                        </a:solidFill>
                        <a:effectLst/>
                        <a:uFillTx/>
                        <a:latin typeface="Arial"/>
                      </a:endParaRPr>
                    </a:p>
                    <a:p>
                      <a:pPr>
                        <a:lnSpc>
                          <a:spcPct val="100000"/>
                        </a:lnSpc>
                        <a:tabLst>
                          <a:tab algn="l" pos="0"/>
                        </a:tabLst>
                      </a:pPr>
                      <a:endParaRPr b="0" lang="pt-BR" sz="1400" strike="noStrike" u="none">
                        <a:solidFill>
                          <a:srgbClr val="000000"/>
                        </a:solidFill>
                        <a:effectLst/>
                        <a:uFillTx/>
                        <a:latin typeface="Arial"/>
                      </a:endParaRPr>
                    </a:p>
                  </a:txBody>
                  <a:tcPr anchor="t" marL="91080" marR="91080" marT="91080" marB="91080">
                    <a:lnL w="9360">
                      <a:solidFill>
                        <a:srgbClr val="9e9e9e"/>
                      </a:solidFill>
                      <a:prstDash val="solid"/>
                    </a:lnL>
                    <a:lnR w="9360">
                      <a:solidFill>
                        <a:srgbClr val="9e9e9e"/>
                      </a:solidFill>
                      <a:prstDash val="solid"/>
                    </a:lnR>
                    <a:lnT w="9360">
                      <a:solidFill>
                        <a:srgbClr val="9e9e9e"/>
                      </a:solidFill>
                      <a:prstDash val="solid"/>
                    </a:lnT>
                    <a:lnB w="9360">
                      <a:solidFill>
                        <a:srgbClr val="9e9e9e"/>
                      </a:solidFill>
                      <a:prstDash val="solid"/>
                    </a:lnB>
                    <a:noFill/>
                  </a:tcPr>
                </a:tc>
              </a:tr>
            </a:tbl>
          </a:graphicData>
        </a:graphic>
      </p:graphicFrame>
    </p:spTree>
  </p:cSld>
  <mc:AlternateContent>
    <mc:Choice Requires="p14">
      <p:transition spd="slow" p14:dur="2000"/>
    </mc:Choice>
    <mc:Fallback>
      <p:transition spd="slow"/>
    </mc:Fallback>
  </mc:AlternateContent>
</p:sld>
</file>

<file path=ppt/slides/slide4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graphicFrame>
        <p:nvGraphicFramePr>
          <p:cNvPr id="507" name="Google Shape;848;p43"/>
          <p:cNvGraphicFramePr/>
          <p:nvPr/>
        </p:nvGraphicFramePr>
        <p:xfrm>
          <a:off x="304920" y="800280"/>
          <a:ext cx="6248160" cy="7275600"/>
        </p:xfrm>
        <a:graphic>
          <a:graphicData uri="http://schemas.openxmlformats.org/drawingml/2006/table">
            <a:tbl>
              <a:tblPr/>
              <a:tblGrid>
                <a:gridCol w="3124080"/>
                <a:gridCol w="3124080"/>
              </a:tblGrid>
              <a:tr h="2167200">
                <a:tc>
                  <a:txBody>
                    <a:bodyPr lIns="91080" rIns="91080" tIns="91080" bIns="91080" anchor="ctr">
                      <a:noAutofit/>
                    </a:bodyPr>
                    <a:p>
                      <a:pPr>
                        <a:lnSpc>
                          <a:spcPct val="115000"/>
                        </a:lnSpc>
                        <a:tabLst>
                          <a:tab algn="l" pos="0"/>
                        </a:tabLst>
                      </a:pPr>
                      <a:endParaRPr b="0" lang="pt-BR" sz="1200" strike="noStrike" u="none">
                        <a:solidFill>
                          <a:srgbClr val="000000"/>
                        </a:solidFill>
                        <a:effectLst/>
                        <a:uFillTx/>
                        <a:latin typeface="Arial"/>
                      </a:endParaRPr>
                    </a:p>
                    <a:p>
                      <a:pPr algn="just">
                        <a:lnSpc>
                          <a:spcPct val="115000"/>
                        </a:lnSpc>
                        <a:tabLst>
                          <a:tab algn="l" pos="0"/>
                        </a:tabLst>
                      </a:pPr>
                      <a:endParaRPr b="0" lang="pt-BR" sz="1200" strike="noStrike" u="none">
                        <a:solidFill>
                          <a:srgbClr val="000000"/>
                        </a:solidFill>
                        <a:effectLst/>
                        <a:uFillTx/>
                        <a:latin typeface="Arial"/>
                      </a:endParaRPr>
                    </a:p>
                    <a:p>
                      <a:pPr algn="just">
                        <a:lnSpc>
                          <a:spcPct val="115000"/>
                        </a:lnSpc>
                        <a:tabLst>
                          <a:tab algn="l" pos="0"/>
                        </a:tabLst>
                      </a:pPr>
                      <a:endParaRPr b="0" lang="pt-BR" sz="1200" strike="noStrike" u="none">
                        <a:solidFill>
                          <a:srgbClr val="000000"/>
                        </a:solidFill>
                        <a:effectLst/>
                        <a:uFillTx/>
                        <a:latin typeface="Arial"/>
                      </a:endParaRPr>
                    </a:p>
                    <a:p>
                      <a:pPr>
                        <a:lnSpc>
                          <a:spcPct val="115000"/>
                        </a:lnSpc>
                        <a:tabLst>
                          <a:tab algn="l" pos="0"/>
                        </a:tabLst>
                      </a:pPr>
                      <a:endParaRPr b="0" lang="pt-BR" sz="1200" strike="noStrike" u="none">
                        <a:solidFill>
                          <a:srgbClr val="000000"/>
                        </a:solidFill>
                        <a:effectLst/>
                        <a:uFillTx/>
                        <a:latin typeface="Arial"/>
                      </a:endParaRPr>
                    </a:p>
                  </a:txBody>
                  <a:tcPr anchor="ctr" marL="91080" marR="91080" marT="91080" marB="91080">
                    <a:lnL w="9360">
                      <a:solidFill>
                        <a:srgbClr val="9e9e9e"/>
                      </a:solidFill>
                      <a:prstDash val="solid"/>
                    </a:lnL>
                    <a:lnR w="9360">
                      <a:solidFill>
                        <a:srgbClr val="9e9e9e"/>
                      </a:solidFill>
                      <a:prstDash val="solid"/>
                    </a:lnR>
                    <a:lnT w="9360">
                      <a:solidFill>
                        <a:srgbClr val="9e9e9e"/>
                      </a:solidFill>
                      <a:prstDash val="solid"/>
                    </a:lnT>
                    <a:lnB w="9360">
                      <a:solidFill>
                        <a:srgbClr val="9e9e9e"/>
                      </a:solidFill>
                      <a:prstDash val="solid"/>
                    </a:lnB>
                    <a:noFill/>
                  </a:tcPr>
                </a:tc>
                <a:tc>
                  <a:txBody>
                    <a:bodyPr lIns="91080" rIns="91080" tIns="91080" bIns="91080" anchor="ctr">
                      <a:noAutofit/>
                    </a:bodyPr>
                    <a:p>
                      <a:pPr algn="just">
                        <a:lnSpc>
                          <a:spcPct val="115000"/>
                        </a:lnSpc>
                        <a:tabLst>
                          <a:tab algn="l" pos="0"/>
                        </a:tabLst>
                      </a:pPr>
                      <a:endParaRPr b="0" lang="pt-BR" sz="1200" strike="noStrike" u="none">
                        <a:solidFill>
                          <a:srgbClr val="000000"/>
                        </a:solidFill>
                        <a:effectLst/>
                        <a:uFillTx/>
                        <a:latin typeface="Arial"/>
                      </a:endParaRPr>
                    </a:p>
                    <a:p>
                      <a:pPr algn="just">
                        <a:lnSpc>
                          <a:spcPct val="115000"/>
                        </a:lnSpc>
                        <a:tabLst>
                          <a:tab algn="l" pos="0"/>
                        </a:tabLst>
                      </a:pPr>
                      <a:r>
                        <a:rPr b="1" lang="en-US" sz="1200" strike="noStrike" u="none">
                          <a:solidFill>
                            <a:srgbClr val="000000"/>
                          </a:solidFill>
                          <a:effectLst/>
                          <a:uFillTx/>
                          <a:latin typeface="Calibri"/>
                          <a:ea typeface="Calibri"/>
                        </a:rPr>
                        <a:t>Usuários com suspeita de catarata ou glaucoma</a:t>
                      </a:r>
                      <a:r>
                        <a:rPr b="0" lang="en-US" sz="1200" strike="noStrike" u="none">
                          <a:solidFill>
                            <a:srgbClr val="000000"/>
                          </a:solidFill>
                          <a:effectLst/>
                          <a:uFillTx/>
                          <a:latin typeface="Calibri"/>
                          <a:ea typeface="Calibri"/>
                        </a:rPr>
                        <a:t> devem ser encaminhados para o serviço de oftalmologia e reavaliados a cada 6 meses ou conforme a indicação do serviço de oftalmologia.</a:t>
                      </a:r>
                      <a:endParaRPr b="0" lang="pt-BR" sz="1200" strike="noStrike" u="none">
                        <a:solidFill>
                          <a:srgbClr val="000000"/>
                        </a:solidFill>
                        <a:effectLst/>
                        <a:uFillTx/>
                        <a:latin typeface="Arial"/>
                      </a:endParaRPr>
                    </a:p>
                    <a:p>
                      <a:pPr algn="just">
                        <a:lnSpc>
                          <a:spcPct val="115000"/>
                        </a:lnSpc>
                        <a:tabLst>
                          <a:tab algn="l" pos="0"/>
                        </a:tabLst>
                      </a:pPr>
                      <a:r>
                        <a:rPr b="0" lang="en-US" sz="1200" strike="noStrike" u="none">
                          <a:solidFill>
                            <a:srgbClr val="000000"/>
                          </a:solidFill>
                          <a:effectLst/>
                          <a:uFillTx/>
                          <a:latin typeface="Calibri"/>
                          <a:ea typeface="Calibri"/>
                        </a:rPr>
                        <a:t>Na presença de perda súbita de visão uni ou bilateral, dor importante nos olhos, suspeita de descolamento de retina</a:t>
                      </a:r>
                      <a:endParaRPr b="0" lang="pt-BR" sz="1200" strike="noStrike" u="none">
                        <a:solidFill>
                          <a:srgbClr val="000000"/>
                        </a:solidFill>
                        <a:effectLst/>
                        <a:uFillTx/>
                        <a:latin typeface="Arial"/>
                      </a:endParaRPr>
                    </a:p>
                    <a:p>
                      <a:pPr algn="just">
                        <a:lnSpc>
                          <a:spcPct val="115000"/>
                        </a:lnSpc>
                        <a:tabLst>
                          <a:tab algn="l" pos="0"/>
                        </a:tabLst>
                      </a:pPr>
                      <a:r>
                        <a:rPr b="0" lang="en-US" sz="1200" strike="noStrike" u="none">
                          <a:solidFill>
                            <a:srgbClr val="000000"/>
                          </a:solidFill>
                          <a:effectLst/>
                          <a:uFillTx/>
                          <a:latin typeface="Calibri"/>
                          <a:ea typeface="Calibri"/>
                        </a:rPr>
                        <a:t>com percepção de flashes de luz, “moscas volantes” ou sombras e escotomas o usuário deve ser encaminhado imediatamente para serviço de urgência em oftalmologia para avaliação e tratamento de urgência.</a:t>
                      </a:r>
                      <a:endParaRPr b="0" lang="pt-BR" sz="1200" strike="noStrike" u="none">
                        <a:solidFill>
                          <a:srgbClr val="000000"/>
                        </a:solidFill>
                        <a:effectLst/>
                        <a:uFillTx/>
                        <a:latin typeface="Arial"/>
                      </a:endParaRPr>
                    </a:p>
                  </a:txBody>
                  <a:tcPr anchor="ctr" marL="91080" marR="91080" marT="91080" marB="91080">
                    <a:lnL w="9360">
                      <a:solidFill>
                        <a:srgbClr val="9e9e9e"/>
                      </a:solidFill>
                      <a:prstDash val="solid"/>
                    </a:lnL>
                    <a:lnR w="9360">
                      <a:solidFill>
                        <a:srgbClr val="9e9e9e"/>
                      </a:solidFill>
                      <a:prstDash val="solid"/>
                    </a:lnR>
                    <a:lnT w="9360">
                      <a:solidFill>
                        <a:srgbClr val="9e9e9e"/>
                      </a:solidFill>
                      <a:prstDash val="solid"/>
                    </a:lnT>
                    <a:lnB w="9360">
                      <a:solidFill>
                        <a:srgbClr val="9e9e9e"/>
                      </a:solidFill>
                      <a:prstDash val="solid"/>
                    </a:lnB>
                    <a:noFill/>
                  </a:tcPr>
                </a:tc>
              </a:tr>
              <a:tr h="2167200">
                <a:tc>
                  <a:txBody>
                    <a:bodyPr lIns="91080" rIns="91080" tIns="91080" bIns="91080" anchor="ctr">
                      <a:noAutofit/>
                    </a:bodyPr>
                    <a:p>
                      <a:pPr>
                        <a:lnSpc>
                          <a:spcPct val="115000"/>
                        </a:lnSpc>
                        <a:tabLst>
                          <a:tab algn="l" pos="0"/>
                        </a:tabLst>
                      </a:pPr>
                      <a:r>
                        <a:rPr b="1" lang="en-US" sz="1200" strike="noStrike" u="none">
                          <a:solidFill>
                            <a:schemeClr val="dk1"/>
                          </a:solidFill>
                          <a:effectLst/>
                          <a:uFillTx/>
                          <a:latin typeface="Calibri"/>
                          <a:ea typeface="Calibri"/>
                        </a:rPr>
                        <a:t>3. Neuropatia Diabética (ND)</a:t>
                      </a:r>
                      <a:endParaRPr b="0" lang="pt-BR" sz="1200" strike="noStrike" u="none">
                        <a:solidFill>
                          <a:srgbClr val="000000"/>
                        </a:solidFill>
                        <a:effectLst/>
                        <a:uFillTx/>
                        <a:latin typeface="Arial"/>
                      </a:endParaRPr>
                    </a:p>
                    <a:p>
                      <a:pPr>
                        <a:lnSpc>
                          <a:spcPct val="115000"/>
                        </a:lnSpc>
                        <a:tabLst>
                          <a:tab algn="l" pos="0"/>
                        </a:tabLst>
                      </a:pPr>
                      <a:endParaRPr b="0" lang="pt-BR" sz="1200" strike="noStrike" u="none">
                        <a:solidFill>
                          <a:srgbClr val="000000"/>
                        </a:solidFill>
                        <a:effectLst/>
                        <a:uFillTx/>
                        <a:latin typeface="Arial"/>
                      </a:endParaRPr>
                    </a:p>
                    <a:p>
                      <a:pPr algn="just">
                        <a:lnSpc>
                          <a:spcPct val="115000"/>
                        </a:lnSpc>
                        <a:tabLst>
                          <a:tab algn="l" pos="0"/>
                        </a:tabLst>
                      </a:pPr>
                      <a:r>
                        <a:rPr b="0" lang="en-US" sz="1200" strike="noStrike" u="none">
                          <a:solidFill>
                            <a:schemeClr val="dk1"/>
                          </a:solidFill>
                          <a:effectLst/>
                          <a:uFillTx/>
                          <a:latin typeface="Calibri"/>
                          <a:ea typeface="Calibri"/>
                        </a:rPr>
                        <a:t>Neuropatia Diabética (ND) constitui um grupo heterogêneo de manifestações clínicas ou subclínicas, que acometem o sistema nervoso periférico (SNP) somático e/ou do autonômico, após a exclusão de outras causas. Elas contribuem para o surgimento de alterações características como o pé diabético, síndromes dolorosas, parestesias e ainda manifestações clínicas relacionadas com distúrbios cardiovasculares, da sudorese e dos sistemas genitourinário e gastrointestinal. Alterações subclínicas de condução sensitivo-motora neuronal são frequentes após 5 a 10 anos do início do DM e cerca de 20 a 40% das pessoas com diabetes apresentam neuropatia clínica. Sua fisiopatologia assemelha-se ao da retinopatia.</a:t>
                      </a:r>
                      <a:endParaRPr b="0" lang="pt-BR" sz="1200" strike="noStrike" u="none">
                        <a:solidFill>
                          <a:srgbClr val="000000"/>
                        </a:solidFill>
                        <a:effectLst/>
                        <a:uFillTx/>
                        <a:latin typeface="Arial"/>
                      </a:endParaRPr>
                    </a:p>
                  </a:txBody>
                  <a:tcPr anchor="ctr" marL="91080" marR="91080" marT="91080" marB="91080">
                    <a:lnL w="9360">
                      <a:solidFill>
                        <a:srgbClr val="9e9e9e"/>
                      </a:solidFill>
                      <a:prstDash val="solid"/>
                    </a:lnL>
                    <a:lnR w="9360">
                      <a:solidFill>
                        <a:srgbClr val="9e9e9e"/>
                      </a:solidFill>
                      <a:prstDash val="solid"/>
                    </a:lnR>
                    <a:lnT w="9360">
                      <a:solidFill>
                        <a:srgbClr val="9e9e9e"/>
                      </a:solidFill>
                      <a:prstDash val="solid"/>
                    </a:lnT>
                    <a:lnB w="9360">
                      <a:solidFill>
                        <a:srgbClr val="9e9e9e"/>
                      </a:solidFill>
                      <a:prstDash val="solid"/>
                    </a:lnB>
                    <a:noFill/>
                  </a:tcPr>
                </a:tc>
                <a:tc>
                  <a:txBody>
                    <a:bodyPr lIns="91080" rIns="91080" tIns="91080" bIns="91080" anchor="ctr">
                      <a:noAutofit/>
                    </a:bodyPr>
                    <a:p>
                      <a:pPr algn="just">
                        <a:lnSpc>
                          <a:spcPct val="115000"/>
                        </a:lnSpc>
                        <a:tabLst>
                          <a:tab algn="l" pos="0"/>
                        </a:tabLst>
                      </a:pPr>
                      <a:r>
                        <a:rPr b="1" lang="en-US" sz="1200" strike="noStrike" u="none">
                          <a:solidFill>
                            <a:schemeClr val="dk1"/>
                          </a:solidFill>
                          <a:effectLst/>
                          <a:uFillTx/>
                          <a:latin typeface="Calibri"/>
                          <a:ea typeface="Calibri"/>
                        </a:rPr>
                        <a:t>Manejo clínico:</a:t>
                      </a:r>
                      <a:endParaRPr b="0" lang="pt-BR" sz="1200" strike="noStrike" u="none">
                        <a:solidFill>
                          <a:srgbClr val="000000"/>
                        </a:solidFill>
                        <a:effectLst/>
                        <a:uFillTx/>
                        <a:latin typeface="Arial"/>
                      </a:endParaRPr>
                    </a:p>
                    <a:p>
                      <a:pPr algn="just">
                        <a:lnSpc>
                          <a:spcPct val="115000"/>
                        </a:lnSpc>
                        <a:tabLst>
                          <a:tab algn="l" pos="0"/>
                        </a:tabLst>
                      </a:pPr>
                      <a:endParaRPr b="0" lang="pt-BR" sz="1200" strike="noStrike" u="none">
                        <a:solidFill>
                          <a:srgbClr val="000000"/>
                        </a:solidFill>
                        <a:effectLst/>
                        <a:uFillTx/>
                        <a:latin typeface="Arial"/>
                      </a:endParaRPr>
                    </a:p>
                    <a:p>
                      <a:pPr algn="just">
                        <a:lnSpc>
                          <a:spcPct val="115000"/>
                        </a:lnSpc>
                        <a:tabLst>
                          <a:tab algn="l" pos="0"/>
                        </a:tabLst>
                      </a:pPr>
                      <a:r>
                        <a:rPr b="0" lang="en-US" sz="1200" strike="noStrike" u="none">
                          <a:solidFill>
                            <a:schemeClr val="dk1"/>
                          </a:solidFill>
                          <a:effectLst/>
                          <a:uFillTx/>
                          <a:latin typeface="Calibri"/>
                          <a:ea typeface="Calibri"/>
                        </a:rPr>
                        <a:t>A detecção precoce da neuropatia diabética baseia-se no rastreamento periódico realizado em todas as pessoas com DM2 no momento do diagnóstico e anualmente. Se o rastreamento for positivo, indicam-se avaliações mais freqüentes. O Tratamento da neuropatia é na maioria das vezes sintomático. Casos que apresentem muita dor e que não respondem ao controle metabólico podem inicialmente ser manejados com analgésicos não opióides. Antidepressivos tricíclicos também podem ser utilizados, porém devem ser usados com cautela na presença de neuropatia autonômica ou distúrbios de condução cardíaca (a dose recomendada de amitriptilina é de 25 a 100mg/dia), devido aos efeitos anticolinérgicos, como a sedação.</a:t>
                      </a:r>
                      <a:endParaRPr b="0" lang="pt-BR" sz="1200" strike="noStrike" u="none">
                        <a:solidFill>
                          <a:srgbClr val="000000"/>
                        </a:solidFill>
                        <a:effectLst/>
                        <a:uFillTx/>
                        <a:latin typeface="Arial"/>
                      </a:endParaRPr>
                    </a:p>
                  </a:txBody>
                  <a:tcPr anchor="ctr" marL="91080" marR="91080" marT="91080" marB="91080">
                    <a:lnL w="9360">
                      <a:solidFill>
                        <a:srgbClr val="9e9e9e"/>
                      </a:solidFill>
                      <a:prstDash val="solid"/>
                    </a:lnL>
                    <a:lnR w="9360">
                      <a:solidFill>
                        <a:srgbClr val="9e9e9e"/>
                      </a:solidFill>
                      <a:prstDash val="solid"/>
                    </a:lnR>
                    <a:lnT w="9360">
                      <a:solidFill>
                        <a:srgbClr val="9e9e9e"/>
                      </a:solidFill>
                      <a:prstDash val="solid"/>
                    </a:lnT>
                    <a:lnB w="9360">
                      <a:solidFill>
                        <a:srgbClr val="9e9e9e"/>
                      </a:solidFill>
                      <a:prstDash val="solid"/>
                    </a:lnB>
                    <a:noFill/>
                  </a:tcPr>
                </a:tc>
              </a:tr>
            </a:tbl>
          </a:graphicData>
        </a:graphic>
      </p:graphicFrame>
      <p:sp>
        <p:nvSpPr>
          <p:cNvPr id="508" name="Google Shape;849;p43"/>
          <p:cNvSpPr/>
          <p:nvPr/>
        </p:nvSpPr>
        <p:spPr>
          <a:xfrm>
            <a:off x="2329560" y="237240"/>
            <a:ext cx="3626640" cy="40824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509" name="Google Shape;850;p43"/>
          <p:cNvCxnSpPr/>
          <p:nvPr/>
        </p:nvCxnSpPr>
        <p:spPr>
          <a:xfrm flipV="1">
            <a:off x="356040" y="421200"/>
            <a:ext cx="6182280" cy="19440"/>
          </a:xfrm>
          <a:prstGeom prst="straightConnector1">
            <a:avLst/>
          </a:prstGeom>
          <a:ln w="19050">
            <a:solidFill>
              <a:srgbClr val="000000"/>
            </a:solidFill>
            <a:round/>
          </a:ln>
        </p:spPr>
      </p:cxnSp>
      <p:sp>
        <p:nvSpPr>
          <p:cNvPr id="510" name="Google Shape;851;p43"/>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511" name="PlaceHolder 1"/>
          <p:cNvSpPr>
            <a:spLocks noGrp="1"/>
          </p:cNvSpPr>
          <p:nvPr>
            <p:ph type="sldNum" idx="77"/>
          </p:nvPr>
        </p:nvSpPr>
        <p:spPr>
          <a:xfrm>
            <a:off x="4404600" y="13896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C945D55E-55F9-4549-8FB1-A26DFCA30C77}"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sp>
        <p:nvSpPr>
          <p:cNvPr id="512" name="Google Shape;853;p43"/>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
        <p:nvSpPr>
          <p:cNvPr id="513" name="Google Shape;854;p43"/>
          <p:cNvSpPr/>
          <p:nvPr/>
        </p:nvSpPr>
        <p:spPr>
          <a:xfrm>
            <a:off x="304920" y="451080"/>
            <a:ext cx="5638320" cy="338400"/>
          </a:xfrm>
          <a:prstGeom prst="rect">
            <a:avLst/>
          </a:prstGeom>
          <a:noFill/>
          <a:ln w="0">
            <a:noFill/>
          </a:ln>
        </p:spPr>
        <p:style>
          <a:lnRef idx="0"/>
          <a:fillRef idx="0"/>
          <a:effectRef idx="0"/>
          <a:fontRef idx="minor"/>
        </p:style>
        <p:txBody>
          <a:bodyPr tIns="76680" bIns="76680" anchor="t">
            <a:spAutoFit/>
          </a:bodyPr>
          <a:p>
            <a:pPr>
              <a:lnSpc>
                <a:spcPct val="100000"/>
              </a:lnSpc>
              <a:tabLst>
                <a:tab algn="l" pos="0"/>
              </a:tabLst>
            </a:pPr>
            <a:r>
              <a:rPr b="0" lang="en-US" sz="1000" strike="noStrike" u="none">
                <a:solidFill>
                  <a:schemeClr val="dk1"/>
                </a:solidFill>
                <a:effectLst/>
                <a:uFillTx/>
                <a:latin typeface="Calibri"/>
                <a:ea typeface="Calibri"/>
              </a:rPr>
              <a:t>Continuação…</a:t>
            </a:r>
            <a:endParaRPr b="0" lang="pt-BR" sz="1000" strike="noStrike" u="none">
              <a:solidFill>
                <a:srgbClr val="000000"/>
              </a:solidFill>
              <a:effectLst/>
              <a:uFillTx/>
              <a:latin typeface="Arial"/>
            </a:endParaRPr>
          </a:p>
        </p:txBody>
      </p:sp>
      <p:sp>
        <p:nvSpPr>
          <p:cNvPr id="514" name="Google Shape;855;p43"/>
          <p:cNvSpPr/>
          <p:nvPr/>
        </p:nvSpPr>
        <p:spPr>
          <a:xfrm>
            <a:off x="5681160" y="8442000"/>
            <a:ext cx="907560" cy="19188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0" lang="en-US" sz="1250" strike="noStrike" u="none">
                <a:solidFill>
                  <a:srgbClr val="000000"/>
                </a:solidFill>
                <a:effectLst/>
                <a:uFillTx/>
                <a:latin typeface="Calibri"/>
                <a:ea typeface="Calibri"/>
              </a:rPr>
              <a:t>Continua...</a:t>
            </a:r>
            <a:endParaRPr b="0" lang="pt-BR" sz="125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4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graphicFrame>
        <p:nvGraphicFramePr>
          <p:cNvPr id="515" name="Google Shape;864;p44"/>
          <p:cNvGraphicFramePr/>
          <p:nvPr/>
        </p:nvGraphicFramePr>
        <p:xfrm>
          <a:off x="304920" y="1219320"/>
          <a:ext cx="6248160" cy="5018040"/>
        </p:xfrm>
        <a:graphic>
          <a:graphicData uri="http://schemas.openxmlformats.org/drawingml/2006/table">
            <a:tbl>
              <a:tblPr/>
              <a:tblGrid>
                <a:gridCol w="3124080"/>
                <a:gridCol w="3124080"/>
              </a:tblGrid>
              <a:tr h="2474280">
                <a:tc>
                  <a:txBody>
                    <a:bodyPr lIns="91080" rIns="91080" tIns="91080" bIns="91080" anchor="ctr">
                      <a:noAutofit/>
                    </a:bodyPr>
                    <a:p>
                      <a:pPr>
                        <a:lnSpc>
                          <a:spcPct val="115000"/>
                        </a:lnSpc>
                        <a:tabLst>
                          <a:tab algn="l" pos="0"/>
                        </a:tabLst>
                      </a:pPr>
                      <a:r>
                        <a:rPr b="1" lang="en-US" sz="1200" strike="noStrike" u="none">
                          <a:solidFill>
                            <a:srgbClr val="000000"/>
                          </a:solidFill>
                          <a:effectLst/>
                          <a:uFillTx/>
                          <a:latin typeface="Calibri"/>
                          <a:ea typeface="Calibri"/>
                        </a:rPr>
                        <a:t>3. Neuropatia Diabética (ND)</a:t>
                      </a:r>
                      <a:endParaRPr b="0" lang="pt-BR" sz="1200" strike="noStrike" u="none">
                        <a:solidFill>
                          <a:srgbClr val="000000"/>
                        </a:solidFill>
                        <a:effectLst/>
                        <a:uFillTx/>
                        <a:latin typeface="Arial"/>
                      </a:endParaRPr>
                    </a:p>
                    <a:p>
                      <a:pPr algn="just">
                        <a:lnSpc>
                          <a:spcPct val="115000"/>
                        </a:lnSpc>
                        <a:tabLst>
                          <a:tab algn="l" pos="0"/>
                        </a:tabLst>
                      </a:pPr>
                      <a:endParaRPr b="0" lang="pt-BR" sz="1200" strike="noStrike" u="none">
                        <a:solidFill>
                          <a:srgbClr val="000000"/>
                        </a:solidFill>
                        <a:effectLst/>
                        <a:uFillTx/>
                        <a:latin typeface="Arial"/>
                      </a:endParaRPr>
                    </a:p>
                    <a:p>
                      <a:pPr algn="just">
                        <a:lnSpc>
                          <a:spcPct val="115000"/>
                        </a:lnSpc>
                        <a:tabLst>
                          <a:tab algn="l" pos="0"/>
                        </a:tabLst>
                      </a:pPr>
                      <a:r>
                        <a:rPr b="0" lang="en-US" sz="1200" strike="noStrike" u="none">
                          <a:solidFill>
                            <a:srgbClr val="000000"/>
                          </a:solidFill>
                          <a:effectLst/>
                          <a:uFillTx/>
                          <a:latin typeface="Calibri"/>
                          <a:ea typeface="Calibri"/>
                        </a:rPr>
                        <a:t>Medidas de prevenção primária englobam o controle de fatores modificáveis de risco associados a neuropatia diabética, como hiperglicemia, obesidade, fumo, HAS e hipertrigliceridemia. O controle glicêmico intensivo reduziu em 60% a incidência de novos casos de neuropatia em pessoas com DM2 ao longo de 10 anos. </a:t>
                      </a:r>
                      <a:endParaRPr b="0" lang="pt-BR" sz="1200" strike="noStrike" u="none">
                        <a:solidFill>
                          <a:srgbClr val="000000"/>
                        </a:solidFill>
                        <a:effectLst/>
                        <a:uFillTx/>
                        <a:latin typeface="Arial"/>
                      </a:endParaRPr>
                    </a:p>
                    <a:p>
                      <a:pPr algn="just">
                        <a:lnSpc>
                          <a:spcPct val="115000"/>
                        </a:lnSpc>
                        <a:tabLst>
                          <a:tab algn="l" pos="0"/>
                        </a:tabLst>
                      </a:pPr>
                      <a:endParaRPr b="0" lang="pt-BR" sz="1200" strike="noStrike" u="none">
                        <a:solidFill>
                          <a:srgbClr val="000000"/>
                        </a:solidFill>
                        <a:effectLst/>
                        <a:uFillTx/>
                        <a:latin typeface="Arial"/>
                      </a:endParaRPr>
                    </a:p>
                    <a:p>
                      <a:pPr algn="just">
                        <a:lnSpc>
                          <a:spcPct val="115000"/>
                        </a:lnSpc>
                        <a:tabLst>
                          <a:tab algn="l" pos="0"/>
                        </a:tabLst>
                      </a:pPr>
                      <a:r>
                        <a:rPr b="0" lang="en-US" sz="1200" strike="noStrike" u="none">
                          <a:solidFill>
                            <a:schemeClr val="dk1"/>
                          </a:solidFill>
                          <a:effectLst/>
                          <a:uFillTx/>
                          <a:latin typeface="Calibri"/>
                          <a:ea typeface="Calibri"/>
                        </a:rPr>
                        <a:t>Não há evidência, atualmente, quanto a efetividade do controle glicêmico rigoroso na evolução da neuropatia já instalada.</a:t>
                      </a:r>
                      <a:endParaRPr b="0" lang="pt-BR" sz="1200" strike="noStrike" u="none">
                        <a:solidFill>
                          <a:srgbClr val="000000"/>
                        </a:solidFill>
                        <a:effectLst/>
                        <a:uFillTx/>
                        <a:latin typeface="Arial"/>
                      </a:endParaRPr>
                    </a:p>
                    <a:p>
                      <a:pPr algn="just">
                        <a:lnSpc>
                          <a:spcPct val="115000"/>
                        </a:lnSpc>
                        <a:tabLst>
                          <a:tab algn="l" pos="0"/>
                        </a:tabLst>
                      </a:pPr>
                      <a:r>
                        <a:rPr b="0" lang="en-US" sz="1200" strike="noStrike" u="none">
                          <a:solidFill>
                            <a:schemeClr val="dk1"/>
                          </a:solidFill>
                          <a:effectLst/>
                          <a:uFillTx/>
                          <a:latin typeface="Calibri"/>
                          <a:ea typeface="Calibri"/>
                        </a:rPr>
                        <a:t>O comprometimento do SNP é heterogêneo, difuso ou focal, com acometimento de segmentos distais ou proximais e manifestações heterogêneas, variando desde a ausência de sintomas até sintomatologia significativa. Os sintomas podem ser reversíveis ou não, agudos ou crônicos, com comprometimento da qualidade de vida e risco de vida.</a:t>
                      </a:r>
                      <a:endParaRPr b="0" lang="pt-BR" sz="1200" strike="noStrike" u="none">
                        <a:solidFill>
                          <a:srgbClr val="000000"/>
                        </a:solidFill>
                        <a:effectLst/>
                        <a:uFillTx/>
                        <a:latin typeface="Arial"/>
                      </a:endParaRPr>
                    </a:p>
                  </a:txBody>
                  <a:tcPr anchor="ctr" marL="91080" marR="91080" marT="91080" marB="91080">
                    <a:lnL w="9360">
                      <a:solidFill>
                        <a:srgbClr val="9e9e9e"/>
                      </a:solidFill>
                      <a:prstDash val="solid"/>
                    </a:lnL>
                    <a:lnR w="9360">
                      <a:solidFill>
                        <a:srgbClr val="9e9e9e"/>
                      </a:solidFill>
                      <a:prstDash val="solid"/>
                    </a:lnR>
                    <a:lnT w="9360">
                      <a:solidFill>
                        <a:srgbClr val="9e9e9e"/>
                      </a:solidFill>
                      <a:prstDash val="solid"/>
                    </a:lnT>
                    <a:lnB w="9360">
                      <a:solidFill>
                        <a:srgbClr val="9e9e9e"/>
                      </a:solidFill>
                      <a:prstDash val="solid"/>
                    </a:lnB>
                    <a:noFill/>
                  </a:tcPr>
                </a:tc>
                <a:tc>
                  <a:txBody>
                    <a:bodyPr lIns="91080" rIns="91080" tIns="91080" bIns="91080" anchor="ctr">
                      <a:noAutofit/>
                    </a:bodyPr>
                    <a:p>
                      <a:pPr algn="just">
                        <a:lnSpc>
                          <a:spcPct val="115000"/>
                        </a:lnSpc>
                        <a:tabLst>
                          <a:tab algn="l" pos="0"/>
                        </a:tabLst>
                      </a:pPr>
                      <a:r>
                        <a:rPr b="1" lang="en-US" sz="1200" strike="noStrike" u="none">
                          <a:solidFill>
                            <a:srgbClr val="000000"/>
                          </a:solidFill>
                          <a:effectLst/>
                          <a:uFillTx/>
                          <a:latin typeface="Calibri"/>
                          <a:ea typeface="Calibri"/>
                        </a:rPr>
                        <a:t>Manejo clínico:</a:t>
                      </a:r>
                      <a:endParaRPr b="0" lang="pt-BR" sz="1200" strike="noStrike" u="none">
                        <a:solidFill>
                          <a:srgbClr val="000000"/>
                        </a:solidFill>
                        <a:effectLst/>
                        <a:uFillTx/>
                        <a:latin typeface="Arial"/>
                      </a:endParaRPr>
                    </a:p>
                    <a:p>
                      <a:pPr algn="just">
                        <a:lnSpc>
                          <a:spcPct val="115000"/>
                        </a:lnSpc>
                        <a:tabLst>
                          <a:tab algn="l" pos="0"/>
                        </a:tabLst>
                      </a:pPr>
                      <a:endParaRPr b="0" lang="pt-BR" sz="1200" strike="noStrike" u="none">
                        <a:solidFill>
                          <a:srgbClr val="000000"/>
                        </a:solidFill>
                        <a:effectLst/>
                        <a:uFillTx/>
                        <a:latin typeface="Arial"/>
                      </a:endParaRPr>
                    </a:p>
                    <a:p>
                      <a:pPr algn="just">
                        <a:lnSpc>
                          <a:spcPct val="115000"/>
                        </a:lnSpc>
                        <a:tabLst>
                          <a:tab algn="l" pos="0"/>
                        </a:tabLst>
                      </a:pPr>
                      <a:endParaRPr b="0" lang="pt-BR" sz="1200" strike="noStrike" u="none">
                        <a:solidFill>
                          <a:srgbClr val="000000"/>
                        </a:solidFill>
                        <a:effectLst/>
                        <a:uFillTx/>
                        <a:latin typeface="Arial"/>
                      </a:endParaRPr>
                    </a:p>
                    <a:p>
                      <a:pPr algn="just">
                        <a:lnSpc>
                          <a:spcPct val="115000"/>
                        </a:lnSpc>
                        <a:tabLst>
                          <a:tab algn="l" pos="0"/>
                        </a:tabLst>
                      </a:pPr>
                      <a:r>
                        <a:rPr b="0" lang="en-US" sz="1200" strike="noStrike" u="none">
                          <a:solidFill>
                            <a:srgbClr val="000000"/>
                          </a:solidFill>
                          <a:effectLst/>
                          <a:uFillTx/>
                          <a:latin typeface="Calibri"/>
                          <a:ea typeface="Calibri"/>
                        </a:rPr>
                        <a:t>Anticonvulsivantes, como carbamazepina, ácido valpróico e gabapentina, são também efetivos e sua efetividade clínica é semelhante aos antidepressivos tricíclicos. </a:t>
                      </a:r>
                      <a:endParaRPr b="0" lang="pt-BR" sz="1200" strike="noStrike" u="none">
                        <a:solidFill>
                          <a:srgbClr val="000000"/>
                        </a:solidFill>
                        <a:effectLst/>
                        <a:uFillTx/>
                        <a:latin typeface="Arial"/>
                      </a:endParaRPr>
                    </a:p>
                    <a:p>
                      <a:pPr algn="just">
                        <a:lnSpc>
                          <a:spcPct val="115000"/>
                        </a:lnSpc>
                        <a:tabLst>
                          <a:tab algn="l" pos="0"/>
                        </a:tabLst>
                      </a:pPr>
                      <a:endParaRPr b="0" lang="pt-BR" sz="1200" strike="noStrike" u="none">
                        <a:solidFill>
                          <a:srgbClr val="000000"/>
                        </a:solidFill>
                        <a:effectLst/>
                        <a:uFillTx/>
                        <a:latin typeface="Arial"/>
                      </a:endParaRPr>
                    </a:p>
                    <a:p>
                      <a:pPr algn="just">
                        <a:lnSpc>
                          <a:spcPct val="115000"/>
                        </a:lnSpc>
                        <a:tabLst>
                          <a:tab algn="l" pos="0"/>
                        </a:tabLst>
                      </a:pPr>
                      <a:r>
                        <a:rPr b="0" lang="en-US" sz="1200" strike="noStrike" u="none">
                          <a:solidFill>
                            <a:schemeClr val="dk1"/>
                          </a:solidFill>
                          <a:effectLst/>
                          <a:uFillTx/>
                          <a:latin typeface="Calibri"/>
                          <a:ea typeface="Calibri"/>
                        </a:rPr>
                        <a:t>A Carbamazepina pode ser utilizada como primeira escolha ou na falha dos antidepressivos tricíclicos, mas está associada a maior prevalência de efeitos sedativos dos sistema nervoso central.</a:t>
                      </a:r>
                      <a:endParaRPr b="0" lang="pt-BR" sz="1200" strike="noStrike" u="none">
                        <a:solidFill>
                          <a:srgbClr val="000000"/>
                        </a:solidFill>
                        <a:effectLst/>
                        <a:uFillTx/>
                        <a:latin typeface="Arial"/>
                      </a:endParaRPr>
                    </a:p>
                    <a:p>
                      <a:pPr algn="just">
                        <a:lnSpc>
                          <a:spcPct val="115000"/>
                        </a:lnSpc>
                        <a:tabLst>
                          <a:tab algn="l" pos="0"/>
                        </a:tabLst>
                      </a:pPr>
                      <a:r>
                        <a:rPr b="0" lang="en-US" sz="1200" strike="noStrike" u="none">
                          <a:solidFill>
                            <a:schemeClr val="dk1"/>
                          </a:solidFill>
                          <a:effectLst/>
                          <a:uFillTx/>
                          <a:latin typeface="Calibri"/>
                          <a:ea typeface="Calibri"/>
                        </a:rPr>
                        <a:t>Outros métodos como as Práticas Integrativas e Complementares (PICs) podem ser eficazes, como a acupuntura.</a:t>
                      </a:r>
                      <a:endParaRPr b="0" lang="pt-BR" sz="1200" strike="noStrike" u="none">
                        <a:solidFill>
                          <a:srgbClr val="000000"/>
                        </a:solidFill>
                        <a:effectLst/>
                        <a:uFillTx/>
                        <a:latin typeface="Arial"/>
                      </a:endParaRPr>
                    </a:p>
                    <a:p>
                      <a:pPr algn="just">
                        <a:lnSpc>
                          <a:spcPct val="115000"/>
                        </a:lnSpc>
                        <a:tabLst>
                          <a:tab algn="l" pos="0"/>
                        </a:tabLst>
                      </a:pPr>
                      <a:endParaRPr b="0" lang="pt-BR" sz="1200" strike="noStrike" u="none">
                        <a:solidFill>
                          <a:srgbClr val="000000"/>
                        </a:solidFill>
                        <a:effectLst/>
                        <a:uFillTx/>
                        <a:latin typeface="Arial"/>
                      </a:endParaRPr>
                    </a:p>
                    <a:p>
                      <a:pPr algn="just">
                        <a:lnSpc>
                          <a:spcPct val="115000"/>
                        </a:lnSpc>
                        <a:tabLst>
                          <a:tab algn="l" pos="0"/>
                        </a:tabLst>
                      </a:pPr>
                      <a:r>
                        <a:rPr b="0" lang="en-US" sz="1200" strike="noStrike" u="none">
                          <a:solidFill>
                            <a:srgbClr val="000000"/>
                          </a:solidFill>
                          <a:effectLst/>
                          <a:uFillTx/>
                          <a:latin typeface="Calibri"/>
                          <a:ea typeface="Calibri"/>
                        </a:rPr>
                        <a:t>	</a:t>
                      </a:r>
                      <a:endParaRPr b="0" lang="pt-BR" sz="1200" strike="noStrike" u="none">
                        <a:solidFill>
                          <a:srgbClr val="000000"/>
                        </a:solidFill>
                        <a:effectLst/>
                        <a:uFillTx/>
                        <a:latin typeface="Arial"/>
                      </a:endParaRPr>
                    </a:p>
                  </a:txBody>
                  <a:tcPr anchor="ctr" marL="91080" marR="91080" marT="91080" marB="91080">
                    <a:lnL w="9360">
                      <a:solidFill>
                        <a:srgbClr val="9e9e9e"/>
                      </a:solidFill>
                      <a:prstDash val="solid"/>
                    </a:lnL>
                    <a:lnR w="9360">
                      <a:solidFill>
                        <a:srgbClr val="9e9e9e"/>
                      </a:solidFill>
                      <a:prstDash val="solid"/>
                    </a:lnR>
                    <a:lnT w="9360">
                      <a:solidFill>
                        <a:srgbClr val="9e9e9e"/>
                      </a:solidFill>
                      <a:prstDash val="solid"/>
                    </a:lnT>
                    <a:lnB w="9360">
                      <a:solidFill>
                        <a:srgbClr val="9e9e9e"/>
                      </a:solidFill>
                      <a:prstDash val="solid"/>
                    </a:lnB>
                    <a:noFill/>
                  </a:tcPr>
                </a:tc>
              </a:tr>
            </a:tbl>
          </a:graphicData>
        </a:graphic>
      </p:graphicFrame>
      <p:sp>
        <p:nvSpPr>
          <p:cNvPr id="516" name="Google Shape;865;p44"/>
          <p:cNvSpPr/>
          <p:nvPr/>
        </p:nvSpPr>
        <p:spPr>
          <a:xfrm>
            <a:off x="5630400" y="8492760"/>
            <a:ext cx="907560" cy="19188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0" lang="en-US" sz="1250" strike="noStrike" u="none">
                <a:solidFill>
                  <a:srgbClr val="000000"/>
                </a:solidFill>
                <a:effectLst/>
                <a:uFillTx/>
                <a:latin typeface="Calibri"/>
                <a:ea typeface="Calibri"/>
              </a:rPr>
              <a:t>Continua...</a:t>
            </a:r>
            <a:endParaRPr b="0" lang="pt-BR" sz="1250" strike="noStrike" u="none">
              <a:solidFill>
                <a:srgbClr val="000000"/>
              </a:solidFill>
              <a:effectLst/>
              <a:uFillTx/>
              <a:latin typeface="Arial"/>
            </a:endParaRPr>
          </a:p>
        </p:txBody>
      </p:sp>
      <p:cxnSp>
        <p:nvCxnSpPr>
          <p:cNvPr id="517" name="Google Shape;866;p44"/>
          <p:cNvCxnSpPr/>
          <p:nvPr/>
        </p:nvCxnSpPr>
        <p:spPr>
          <a:xfrm flipV="1">
            <a:off x="356040" y="421200"/>
            <a:ext cx="6182280" cy="19440"/>
          </a:xfrm>
          <a:prstGeom prst="straightConnector1">
            <a:avLst/>
          </a:prstGeom>
          <a:ln w="19050">
            <a:solidFill>
              <a:srgbClr val="000000"/>
            </a:solidFill>
            <a:round/>
          </a:ln>
        </p:spPr>
      </p:cxnSp>
      <p:sp>
        <p:nvSpPr>
          <p:cNvPr id="518" name="Google Shape;867;p44"/>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519" name="PlaceHolder 1"/>
          <p:cNvSpPr>
            <a:spLocks noGrp="1"/>
          </p:cNvSpPr>
          <p:nvPr>
            <p:ph type="sldNum" idx="78"/>
          </p:nvPr>
        </p:nvSpPr>
        <p:spPr>
          <a:xfrm>
            <a:off x="4404600" y="13248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407FB5F3-69D2-44B8-970A-01D261CA38F9}"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sp>
        <p:nvSpPr>
          <p:cNvPr id="520" name="Google Shape;869;p44"/>
          <p:cNvSpPr/>
          <p:nvPr/>
        </p:nvSpPr>
        <p:spPr>
          <a:xfrm>
            <a:off x="493200" y="580320"/>
            <a:ext cx="1261440" cy="21492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0" lang="en-US" sz="1400" strike="noStrike" u="none">
                <a:solidFill>
                  <a:srgbClr val="000000"/>
                </a:solidFill>
                <a:effectLst/>
                <a:uFillTx/>
                <a:latin typeface="Calibri"/>
                <a:ea typeface="Calibri"/>
              </a:rPr>
              <a:t>Continuação...</a:t>
            </a:r>
            <a:endParaRPr b="0" lang="pt-BR" sz="1400" strike="noStrike" u="none">
              <a:solidFill>
                <a:srgbClr val="000000"/>
              </a:solidFill>
              <a:effectLst/>
              <a:uFillTx/>
              <a:latin typeface="Arial"/>
            </a:endParaRPr>
          </a:p>
        </p:txBody>
      </p:sp>
      <p:sp>
        <p:nvSpPr>
          <p:cNvPr id="521" name="Google Shape;870;p44"/>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4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graphicFrame>
        <p:nvGraphicFramePr>
          <p:cNvPr id="522" name="Google Shape;879;p46"/>
          <p:cNvGraphicFramePr/>
          <p:nvPr/>
        </p:nvGraphicFramePr>
        <p:xfrm>
          <a:off x="304920" y="898560"/>
          <a:ext cx="6248160" cy="6514920"/>
        </p:xfrm>
        <a:graphic>
          <a:graphicData uri="http://schemas.openxmlformats.org/drawingml/2006/table">
            <a:tbl>
              <a:tblPr/>
              <a:tblGrid>
                <a:gridCol w="3124080"/>
                <a:gridCol w="3124080"/>
              </a:tblGrid>
              <a:tr h="6514920">
                <a:tc>
                  <a:txBody>
                    <a:bodyPr lIns="91080" rIns="91080" tIns="91080" bIns="91080" anchor="ctr">
                      <a:noAutofit/>
                    </a:bodyPr>
                    <a:p>
                      <a:pPr>
                        <a:lnSpc>
                          <a:spcPct val="115000"/>
                        </a:lnSpc>
                        <a:tabLst>
                          <a:tab algn="l" pos="0"/>
                        </a:tabLst>
                      </a:pPr>
                      <a:r>
                        <a:rPr b="1" lang="en-US" sz="1200" strike="noStrike" u="none">
                          <a:solidFill>
                            <a:srgbClr val="000000"/>
                          </a:solidFill>
                          <a:effectLst/>
                          <a:uFillTx/>
                          <a:latin typeface="Calibri"/>
                          <a:ea typeface="Calibri"/>
                        </a:rPr>
                        <a:t>4. Doença renal do diabetes:</a:t>
                      </a:r>
                      <a:endParaRPr b="0" lang="pt-BR" sz="1200" strike="noStrike" u="none">
                        <a:solidFill>
                          <a:srgbClr val="000000"/>
                        </a:solidFill>
                        <a:effectLst/>
                        <a:uFillTx/>
                        <a:latin typeface="Arial"/>
                      </a:endParaRPr>
                    </a:p>
                    <a:p>
                      <a:pPr>
                        <a:lnSpc>
                          <a:spcPct val="115000"/>
                        </a:lnSpc>
                        <a:tabLst>
                          <a:tab algn="l" pos="0"/>
                        </a:tabLst>
                      </a:pPr>
                      <a:endParaRPr b="0" lang="pt-BR" sz="1200" strike="noStrike" u="none">
                        <a:solidFill>
                          <a:srgbClr val="000000"/>
                        </a:solidFill>
                        <a:effectLst/>
                        <a:uFillTx/>
                        <a:latin typeface="Arial"/>
                      </a:endParaRPr>
                    </a:p>
                    <a:p>
                      <a:pPr algn="just">
                        <a:lnSpc>
                          <a:spcPct val="115000"/>
                        </a:lnSpc>
                        <a:tabLst>
                          <a:tab algn="l" pos="0"/>
                        </a:tabLst>
                      </a:pPr>
                      <a:r>
                        <a:rPr b="0" lang="en-US" sz="1200" strike="noStrike" u="none">
                          <a:solidFill>
                            <a:srgbClr val="000000"/>
                          </a:solidFill>
                          <a:effectLst/>
                          <a:uFillTx/>
                          <a:latin typeface="Calibri"/>
                          <a:ea typeface="Calibri"/>
                        </a:rPr>
                        <a:t>A classificação atual de Doença Renal Crônica (DRC), independentemente da etiologia, é baseada na taxa de filtração glomerular (TFG) e na excreção urinária de albumina. Dessa maneira, tem havido uma ampliação do espectro de apresentações clínicas da doença renal do diabetes (DRD), sendo cada vez mais reconhecido o fenótipo da doença renal não albuminúrica, caracterizada por redução isolada da TFG. O termo “nefropatia diabética” deve ser atualmente, portanto, reservado somente para pacientes com proteinúria detectável persistente, em geral associada a uma elevação da pressão arterial (PA).</a:t>
                      </a:r>
                      <a:endParaRPr b="0" lang="pt-BR" sz="1200" strike="noStrike" u="none">
                        <a:solidFill>
                          <a:srgbClr val="000000"/>
                        </a:solidFill>
                        <a:effectLst/>
                        <a:uFillTx/>
                        <a:latin typeface="Arial"/>
                      </a:endParaRPr>
                    </a:p>
                    <a:p>
                      <a:pPr algn="just">
                        <a:lnSpc>
                          <a:spcPct val="115000"/>
                        </a:lnSpc>
                        <a:tabLst>
                          <a:tab algn="l" pos="0"/>
                        </a:tabLst>
                      </a:pPr>
                      <a:r>
                        <a:rPr b="0" lang="en-US" sz="1200" strike="noStrike" u="none">
                          <a:solidFill>
                            <a:srgbClr val="000000"/>
                          </a:solidFill>
                          <a:effectLst/>
                          <a:uFillTx/>
                          <a:latin typeface="Calibri"/>
                          <a:ea typeface="Calibri"/>
                        </a:rPr>
                        <a:t>A doença renal do diabetes é classificada em três fases: normoalbuminúria, albuminúria aumentada (&gt;30mg/g) e albuminúria muito aumentada (&gt;300mg/g)</a:t>
                      </a:r>
                      <a:endParaRPr b="0" lang="pt-BR" sz="1200" strike="noStrike" u="none">
                        <a:solidFill>
                          <a:srgbClr val="000000"/>
                        </a:solidFill>
                        <a:effectLst/>
                        <a:uFillTx/>
                        <a:latin typeface="Arial"/>
                      </a:endParaRPr>
                    </a:p>
                    <a:p>
                      <a:pPr algn="just">
                        <a:lnSpc>
                          <a:spcPct val="115000"/>
                        </a:lnSpc>
                        <a:tabLst>
                          <a:tab algn="l" pos="0"/>
                        </a:tabLst>
                      </a:pPr>
                      <a:endParaRPr b="0" lang="pt-BR" sz="1200" strike="noStrike" u="none">
                        <a:solidFill>
                          <a:srgbClr val="000000"/>
                        </a:solidFill>
                        <a:effectLst/>
                        <a:uFillTx/>
                        <a:latin typeface="Arial"/>
                      </a:endParaRPr>
                    </a:p>
                    <a:p>
                      <a:pPr>
                        <a:lnSpc>
                          <a:spcPct val="115000"/>
                        </a:lnSpc>
                        <a:tabLst>
                          <a:tab algn="l" pos="0"/>
                        </a:tabLst>
                      </a:pPr>
                      <a:endParaRPr b="0" lang="pt-BR" sz="1200" strike="noStrike" u="none">
                        <a:solidFill>
                          <a:srgbClr val="000000"/>
                        </a:solidFill>
                        <a:effectLst/>
                        <a:uFillTx/>
                        <a:latin typeface="Arial"/>
                      </a:endParaRPr>
                    </a:p>
                  </a:txBody>
                  <a:tcPr anchor="ctr" marL="91080" marR="91080" marT="91080" marB="91080">
                    <a:lnL w="9360">
                      <a:solidFill>
                        <a:srgbClr val="9e9e9e"/>
                      </a:solidFill>
                      <a:prstDash val="solid"/>
                    </a:lnL>
                    <a:lnR w="9360">
                      <a:solidFill>
                        <a:srgbClr val="9e9e9e"/>
                      </a:solidFill>
                      <a:prstDash val="solid"/>
                    </a:lnR>
                    <a:lnT w="9360">
                      <a:solidFill>
                        <a:srgbClr val="9e9e9e"/>
                      </a:solidFill>
                      <a:prstDash val="solid"/>
                    </a:lnT>
                    <a:lnB w="9360">
                      <a:solidFill>
                        <a:srgbClr val="9e9e9e"/>
                      </a:solidFill>
                      <a:prstDash val="solid"/>
                    </a:lnB>
                    <a:noFill/>
                  </a:tcPr>
                </a:tc>
                <a:tc>
                  <a:txBody>
                    <a:bodyPr lIns="91080" rIns="91080" tIns="91080" bIns="91080" anchor="ctr">
                      <a:noAutofit/>
                    </a:bodyPr>
                    <a:p>
                      <a:pPr algn="just">
                        <a:lnSpc>
                          <a:spcPct val="115000"/>
                        </a:lnSpc>
                        <a:tabLst>
                          <a:tab algn="l" pos="0"/>
                        </a:tabLst>
                      </a:pPr>
                      <a:r>
                        <a:rPr b="1" lang="en-US" sz="1200" strike="noStrike" u="none">
                          <a:solidFill>
                            <a:srgbClr val="000000"/>
                          </a:solidFill>
                          <a:effectLst/>
                          <a:uFillTx/>
                          <a:latin typeface="Calibri"/>
                          <a:ea typeface="Calibri"/>
                        </a:rPr>
                        <a:t>Manejo:</a:t>
                      </a:r>
                      <a:endParaRPr b="0" lang="pt-BR" sz="1200" strike="noStrike" u="none">
                        <a:solidFill>
                          <a:srgbClr val="000000"/>
                        </a:solidFill>
                        <a:effectLst/>
                        <a:uFillTx/>
                        <a:latin typeface="Arial"/>
                      </a:endParaRPr>
                    </a:p>
                    <a:p>
                      <a:pPr algn="just">
                        <a:lnSpc>
                          <a:spcPct val="115000"/>
                        </a:lnSpc>
                        <a:tabLst>
                          <a:tab algn="l" pos="0"/>
                        </a:tabLst>
                      </a:pPr>
                      <a:r>
                        <a:rPr b="0" lang="en-US" sz="1200" strike="noStrike" u="none">
                          <a:solidFill>
                            <a:srgbClr val="000000"/>
                          </a:solidFill>
                          <a:effectLst/>
                          <a:uFillTx/>
                          <a:latin typeface="Calibri"/>
                          <a:ea typeface="Calibri"/>
                        </a:rPr>
                        <a:t>O rastreamento de nefropatia diabética deve ser feito em todas as pessoas com DM tipo 2 no momento do diagnóstico e para pessoas com DM tipo 1 cinco anos após o diagnóstico. </a:t>
                      </a:r>
                      <a:endParaRPr b="0" lang="pt-BR" sz="1200" strike="noStrike" u="none">
                        <a:solidFill>
                          <a:srgbClr val="000000"/>
                        </a:solidFill>
                        <a:effectLst/>
                        <a:uFillTx/>
                        <a:latin typeface="Arial"/>
                      </a:endParaRPr>
                    </a:p>
                    <a:p>
                      <a:pPr algn="just">
                        <a:lnSpc>
                          <a:spcPct val="115000"/>
                        </a:lnSpc>
                        <a:tabLst>
                          <a:tab algn="l" pos="0"/>
                        </a:tabLst>
                      </a:pPr>
                      <a:r>
                        <a:rPr b="0" lang="en-US" sz="1200" strike="noStrike" u="none">
                          <a:solidFill>
                            <a:srgbClr val="000000"/>
                          </a:solidFill>
                          <a:effectLst/>
                          <a:uFillTx/>
                          <a:latin typeface="Calibri"/>
                          <a:ea typeface="Calibri"/>
                        </a:rPr>
                        <a:t>O rastreamento precisa ser anual e baseado na medida da albuminúria em amostra e na estimativa da TFG.</a:t>
                      </a:r>
                      <a:endParaRPr b="0" lang="pt-BR" sz="1200" strike="noStrike" u="none">
                        <a:solidFill>
                          <a:srgbClr val="000000"/>
                        </a:solidFill>
                        <a:effectLst/>
                        <a:uFillTx/>
                        <a:latin typeface="Arial"/>
                      </a:endParaRPr>
                    </a:p>
                    <a:p>
                      <a:pPr>
                        <a:lnSpc>
                          <a:spcPct val="115000"/>
                        </a:lnSpc>
                        <a:tabLst>
                          <a:tab algn="l" pos="0"/>
                        </a:tabLst>
                      </a:pPr>
                      <a:endParaRPr b="0" lang="pt-BR" sz="1200" strike="noStrike" u="none">
                        <a:solidFill>
                          <a:srgbClr val="000000"/>
                        </a:solidFill>
                        <a:effectLst/>
                        <a:uFillTx/>
                        <a:latin typeface="Arial"/>
                      </a:endParaRPr>
                    </a:p>
                  </a:txBody>
                  <a:tcPr anchor="ctr" marL="91080" marR="91080" marT="91080" marB="91080">
                    <a:lnL w="9360">
                      <a:solidFill>
                        <a:srgbClr val="9e9e9e"/>
                      </a:solidFill>
                      <a:prstDash val="solid"/>
                    </a:lnL>
                    <a:lnR w="9360">
                      <a:solidFill>
                        <a:srgbClr val="9e9e9e"/>
                      </a:solidFill>
                      <a:prstDash val="solid"/>
                    </a:lnR>
                    <a:lnT w="9360">
                      <a:solidFill>
                        <a:srgbClr val="9e9e9e"/>
                      </a:solidFill>
                      <a:prstDash val="solid"/>
                    </a:lnT>
                    <a:lnB w="9360">
                      <a:solidFill>
                        <a:srgbClr val="9e9e9e"/>
                      </a:solidFill>
                      <a:prstDash val="solid"/>
                    </a:lnB>
                    <a:noFill/>
                  </a:tcPr>
                </a:tc>
              </a:tr>
            </a:tbl>
          </a:graphicData>
        </a:graphic>
      </p:graphicFrame>
      <p:sp>
        <p:nvSpPr>
          <p:cNvPr id="523" name="Google Shape;880;p46"/>
          <p:cNvSpPr/>
          <p:nvPr/>
        </p:nvSpPr>
        <p:spPr>
          <a:xfrm>
            <a:off x="2329560" y="237240"/>
            <a:ext cx="3626640" cy="40824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524" name="Google Shape;881;p46"/>
          <p:cNvCxnSpPr/>
          <p:nvPr/>
        </p:nvCxnSpPr>
        <p:spPr>
          <a:xfrm flipV="1">
            <a:off x="356040" y="421200"/>
            <a:ext cx="6182280" cy="19440"/>
          </a:xfrm>
          <a:prstGeom prst="straightConnector1">
            <a:avLst/>
          </a:prstGeom>
          <a:ln w="19050">
            <a:solidFill>
              <a:srgbClr val="000000"/>
            </a:solidFill>
            <a:round/>
          </a:ln>
        </p:spPr>
      </p:cxnSp>
      <p:sp>
        <p:nvSpPr>
          <p:cNvPr id="525" name="Google Shape;882;p46"/>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526" name="PlaceHolder 1"/>
          <p:cNvSpPr>
            <a:spLocks noGrp="1"/>
          </p:cNvSpPr>
          <p:nvPr>
            <p:ph type="sldNum" idx="79"/>
          </p:nvPr>
        </p:nvSpPr>
        <p:spPr>
          <a:xfrm>
            <a:off x="4404600" y="15156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9F4F07C2-A218-4589-96E8-A8E12237BFAD}"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sp>
        <p:nvSpPr>
          <p:cNvPr id="527" name="Google Shape;884;p46"/>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4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28" name="Google Shape;893;p47"/>
          <p:cNvSpPr/>
          <p:nvPr/>
        </p:nvSpPr>
        <p:spPr>
          <a:xfrm>
            <a:off x="351720" y="585000"/>
            <a:ext cx="3627000" cy="27684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1" lang="en-US" sz="1800" strike="noStrike" u="none">
                <a:solidFill>
                  <a:srgbClr val="000000"/>
                </a:solidFill>
                <a:effectLst/>
                <a:uFillTx/>
                <a:latin typeface="Calibri"/>
                <a:ea typeface="Calibri"/>
              </a:rPr>
              <a:t>14. PÉ DIABÉTICO</a:t>
            </a:r>
            <a:r>
              <a:rPr b="1" lang="en-US" sz="1800" strike="noStrike" u="none">
                <a:solidFill>
                  <a:srgbClr val="ffffff"/>
                </a:solidFill>
                <a:effectLst/>
                <a:uFillTx/>
                <a:latin typeface="Calibri"/>
                <a:ea typeface="Calibri"/>
              </a:rPr>
              <a:t>VIGEP </a:t>
            </a:r>
            <a:endParaRPr b="0" lang="pt-BR" sz="1800" strike="noStrike" u="none">
              <a:solidFill>
                <a:srgbClr val="000000"/>
              </a:solidFill>
              <a:effectLst/>
              <a:uFillTx/>
              <a:latin typeface="Arial"/>
            </a:endParaRPr>
          </a:p>
        </p:txBody>
      </p:sp>
      <p:sp>
        <p:nvSpPr>
          <p:cNvPr id="529" name="Google Shape;894;p47"/>
          <p:cNvSpPr/>
          <p:nvPr/>
        </p:nvSpPr>
        <p:spPr>
          <a:xfrm>
            <a:off x="351720" y="888120"/>
            <a:ext cx="6172560" cy="1683360"/>
          </a:xfrm>
          <a:prstGeom prst="rect">
            <a:avLst/>
          </a:prstGeom>
          <a:noFill/>
          <a:ln w="0">
            <a:noFill/>
          </a:ln>
        </p:spPr>
        <p:style>
          <a:lnRef idx="0"/>
          <a:fillRef idx="0"/>
          <a:effectRef idx="0"/>
          <a:fontRef idx="minor"/>
        </p:style>
        <p:txBody>
          <a:bodyPr lIns="0" rIns="0" tIns="0" bIns="0" anchor="ctr">
            <a:noAutofit/>
          </a:bodyPr>
          <a:p>
            <a:pPr algn="just">
              <a:lnSpc>
                <a:spcPct val="120000"/>
              </a:lnSpc>
              <a:tabLst>
                <a:tab algn="l" pos="0"/>
              </a:tabLst>
            </a:pPr>
            <a:r>
              <a:rPr b="0" lang="en-US" sz="1350" strike="noStrike" u="none">
                <a:solidFill>
                  <a:srgbClr val="000000"/>
                </a:solidFill>
                <a:effectLst/>
                <a:uFillTx/>
                <a:latin typeface="Calibri"/>
                <a:ea typeface="Calibri"/>
              </a:rPr>
              <a:t>Entre as complicações crônicas do DM, as úlceras de pés (também conhecido como pé diabético) e a amputação de extremidades são as mais graves e de maior impacto socioeconômico. A prevenção, por meio do exame frequente dos pés de pessoas com DM, realizado pelo médico ou pelo enfermeiro da AP, é de vital importância para a redução das complicações. </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Durante a consulta, alguns aspectos são essenciais para avaliação e identificação das pessoas de maior risco para ulceração dos pés: </a:t>
            </a:r>
            <a:endParaRPr b="0" lang="pt-BR" sz="1350" strike="noStrike" u="none">
              <a:solidFill>
                <a:srgbClr val="000000"/>
              </a:solidFill>
              <a:effectLst/>
              <a:uFillTx/>
              <a:latin typeface="Arial"/>
            </a:endParaRPr>
          </a:p>
        </p:txBody>
      </p:sp>
      <p:sp>
        <p:nvSpPr>
          <p:cNvPr id="530" name="Google Shape;895;p47"/>
          <p:cNvSpPr/>
          <p:nvPr/>
        </p:nvSpPr>
        <p:spPr>
          <a:xfrm>
            <a:off x="326880" y="8615160"/>
            <a:ext cx="6081120" cy="15372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1" lang="en-US" sz="1000" strike="noStrike" u="none">
                <a:solidFill>
                  <a:srgbClr val="000000"/>
                </a:solidFill>
                <a:effectLst/>
                <a:uFillTx/>
                <a:latin typeface="Calibri"/>
                <a:ea typeface="Calibri"/>
              </a:rPr>
              <a:t>Fonte:</a:t>
            </a:r>
            <a:r>
              <a:rPr b="0" lang="en-US" sz="1000" strike="noStrike" u="none">
                <a:solidFill>
                  <a:srgbClr val="000000"/>
                </a:solidFill>
                <a:effectLst/>
                <a:uFillTx/>
                <a:latin typeface="Calibri"/>
                <a:ea typeface="Calibri"/>
              </a:rPr>
              <a:t> Linha guia de Diabetes Mellitus. Secretaria de Estado da Saúde do Paraná, 2018.</a:t>
            </a:r>
            <a:endParaRPr b="0" lang="pt-BR" sz="1000" strike="noStrike" u="none">
              <a:solidFill>
                <a:srgbClr val="000000"/>
              </a:solidFill>
              <a:effectLst/>
              <a:uFillTx/>
              <a:latin typeface="Arial"/>
            </a:endParaRPr>
          </a:p>
        </p:txBody>
      </p:sp>
      <p:graphicFrame>
        <p:nvGraphicFramePr>
          <p:cNvPr id="531" name="Google Shape;896;p47"/>
          <p:cNvGraphicFramePr/>
          <p:nvPr/>
        </p:nvGraphicFramePr>
        <p:xfrm>
          <a:off x="326880" y="2647800"/>
          <a:ext cx="6197400" cy="6237360"/>
        </p:xfrm>
        <a:graphic>
          <a:graphicData uri="http://schemas.openxmlformats.org/drawingml/2006/table">
            <a:tbl>
              <a:tblPr/>
              <a:tblGrid>
                <a:gridCol w="1506240"/>
                <a:gridCol w="2406240"/>
                <a:gridCol w="2284920"/>
              </a:tblGrid>
              <a:tr h="243000">
                <a:tc>
                  <a:txBody>
                    <a:bodyPr tIns="91440" bIns="91440" anchor="ctr">
                      <a:noAutofit/>
                    </a:bodyPr>
                    <a:p>
                      <a:pPr algn="ctr">
                        <a:lnSpc>
                          <a:spcPct val="120000"/>
                        </a:lnSpc>
                        <a:tabLst>
                          <a:tab algn="l" pos="0"/>
                        </a:tabLst>
                      </a:pPr>
                      <a:r>
                        <a:rPr b="1" lang="en-US" sz="1050" strike="noStrike" u="none">
                          <a:solidFill>
                            <a:srgbClr val="ffffff"/>
                          </a:solidFill>
                          <a:effectLst/>
                          <a:uFillTx/>
                          <a:latin typeface="Calibri"/>
                          <a:ea typeface="Calibri"/>
                        </a:rPr>
                        <a:t>ROTEIRO                                          </a:t>
                      </a:r>
                      <a:endParaRPr b="0" lang="pt-BR" sz="10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solidFill>
                      <a:srgbClr val="7ed957"/>
                    </a:solidFill>
                  </a:tcPr>
                </a:tc>
                <a:tc>
                  <a:txBody>
                    <a:bodyPr tIns="91440" bIns="91440" anchor="ctr">
                      <a:noAutofit/>
                    </a:bodyPr>
                    <a:p>
                      <a:pPr algn="ctr">
                        <a:lnSpc>
                          <a:spcPct val="120000"/>
                        </a:lnSpc>
                        <a:tabLst>
                          <a:tab algn="l" pos="0"/>
                        </a:tabLst>
                      </a:pPr>
                      <a:r>
                        <a:rPr b="1" lang="en-US" sz="1050" strike="noStrike" u="none">
                          <a:solidFill>
                            <a:srgbClr val="ffffff"/>
                          </a:solidFill>
                          <a:effectLst/>
                          <a:uFillTx/>
                          <a:latin typeface="Calibri"/>
                          <a:ea typeface="Calibri"/>
                        </a:rPr>
                        <a:t>AÇÃO </a:t>
                      </a:r>
                      <a:endParaRPr b="0" lang="pt-BR" sz="10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solidFill>
                      <a:srgbClr val="7ed957"/>
                    </a:solidFill>
                  </a:tcPr>
                </a:tc>
                <a:tc>
                  <a:txBody>
                    <a:bodyPr tIns="91440" bIns="91440" anchor="ctr">
                      <a:noAutofit/>
                    </a:bodyPr>
                    <a:p>
                      <a:pPr algn="ctr">
                        <a:lnSpc>
                          <a:spcPct val="120000"/>
                        </a:lnSpc>
                        <a:tabLst>
                          <a:tab algn="l" pos="0"/>
                        </a:tabLst>
                      </a:pPr>
                      <a:r>
                        <a:rPr b="1" lang="en-US" sz="1050" strike="noStrike" u="none">
                          <a:solidFill>
                            <a:srgbClr val="ffffff"/>
                          </a:solidFill>
                          <a:effectLst/>
                          <a:uFillTx/>
                          <a:latin typeface="Calibri"/>
                          <a:ea typeface="Calibri"/>
                        </a:rPr>
                        <a:t>CONDUTA</a:t>
                      </a:r>
                      <a:endParaRPr b="0" lang="pt-BR" sz="10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solidFill>
                      <a:srgbClr val="7ed957"/>
                    </a:solidFill>
                  </a:tcPr>
                </a:tc>
              </a:tr>
              <a:tr h="906120">
                <a:tc>
                  <a:txBody>
                    <a:bodyPr tIns="91440" bIns="91440" anchor="ctr">
                      <a:noAutofit/>
                    </a:bodyPr>
                    <a:p>
                      <a:pPr>
                        <a:lnSpc>
                          <a:spcPct val="120000"/>
                        </a:lnSpc>
                        <a:tabLst>
                          <a:tab algn="l" pos="0"/>
                        </a:tabLst>
                      </a:pPr>
                      <a:r>
                        <a:rPr b="0" lang="en-US" sz="1050" strike="noStrike" u="none">
                          <a:solidFill>
                            <a:srgbClr val="000000"/>
                          </a:solidFill>
                          <a:effectLst/>
                          <a:uFillTx/>
                          <a:latin typeface="Calibri"/>
                          <a:ea typeface="Calibri"/>
                        </a:rPr>
                        <a:t>História prévia de lesão no pé</a:t>
                      </a:r>
                      <a:endParaRPr b="0" lang="pt-BR" sz="10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c>
                  <a:txBody>
                    <a:bodyPr tIns="91440" bIns="91440" anchor="ctr">
                      <a:noAutofit/>
                    </a:bodyPr>
                    <a:p>
                      <a:pPr>
                        <a:lnSpc>
                          <a:spcPct val="120000"/>
                        </a:lnSpc>
                        <a:tabLst>
                          <a:tab algn="l" pos="0"/>
                        </a:tabLst>
                      </a:pPr>
                      <a:r>
                        <a:rPr b="0" lang="en-US" sz="1050" strike="noStrike" u="none">
                          <a:solidFill>
                            <a:srgbClr val="000000"/>
                          </a:solidFill>
                          <a:effectLst/>
                          <a:uFillTx/>
                          <a:latin typeface="Calibri"/>
                          <a:ea typeface="Calibri"/>
                        </a:rPr>
                        <a:t>Perguntar se teve úlceras, bolhas, fez algum procedimento vascular no pé ou teve alguma amputação</a:t>
                      </a:r>
                      <a:endParaRPr b="0" lang="pt-BR" sz="10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c>
                  <a:txBody>
                    <a:bodyPr tIns="91440" bIns="91440" anchor="ctr">
                      <a:noAutofit/>
                    </a:bodyPr>
                    <a:p>
                      <a:pPr>
                        <a:lnSpc>
                          <a:spcPct val="120000"/>
                        </a:lnSpc>
                        <a:tabLst>
                          <a:tab algn="l" pos="0"/>
                        </a:tabLst>
                      </a:pPr>
                      <a:r>
                        <a:rPr b="0" lang="en-US" sz="1050" strike="noStrike" u="none">
                          <a:solidFill>
                            <a:srgbClr val="000000"/>
                          </a:solidFill>
                          <a:effectLst/>
                          <a:uFillTx/>
                          <a:latin typeface="Calibri"/>
                          <a:ea typeface="Calibri"/>
                        </a:rPr>
                        <a:t>Antecedentes positivos - pé de alto risco, encaminhar/fazer avaliação detalhada.</a:t>
                      </a:r>
                      <a:endParaRPr b="0" lang="pt-BR" sz="10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r>
              <a:tr h="1035720">
                <a:tc>
                  <a:txBody>
                    <a:bodyPr tIns="91440" bIns="91440" anchor="ctr">
                      <a:noAutofit/>
                    </a:bodyPr>
                    <a:p>
                      <a:pPr>
                        <a:lnSpc>
                          <a:spcPct val="120000"/>
                        </a:lnSpc>
                        <a:tabLst>
                          <a:tab algn="l" pos="0"/>
                        </a:tabLst>
                      </a:pPr>
                      <a:r>
                        <a:rPr b="0" lang="en-US" sz="1050" strike="noStrike" u="none">
                          <a:solidFill>
                            <a:srgbClr val="000000"/>
                          </a:solidFill>
                          <a:effectLst/>
                          <a:uFillTx/>
                          <a:latin typeface="Calibri"/>
                          <a:ea typeface="Calibri"/>
                        </a:rPr>
                        <a:t>Presença de úlceras, edema,</a:t>
                      </a:r>
                      <a:endParaRPr b="0" lang="pt-BR" sz="1050" strike="noStrike" u="none">
                        <a:solidFill>
                          <a:srgbClr val="000000"/>
                        </a:solidFill>
                        <a:effectLst/>
                        <a:uFillTx/>
                        <a:latin typeface="Arial"/>
                      </a:endParaRPr>
                    </a:p>
                    <a:p>
                      <a:pPr>
                        <a:lnSpc>
                          <a:spcPct val="120000"/>
                        </a:lnSpc>
                        <a:tabLst>
                          <a:tab algn="l" pos="0"/>
                        </a:tabLst>
                      </a:pPr>
                      <a:r>
                        <a:rPr b="0" lang="en-US" sz="1050" strike="noStrike" u="none">
                          <a:solidFill>
                            <a:srgbClr val="000000"/>
                          </a:solidFill>
                          <a:effectLst/>
                          <a:uFillTx/>
                          <a:latin typeface="Calibri"/>
                          <a:ea typeface="Calibri"/>
                        </a:rPr>
                        <a:t>descoloração,</a:t>
                      </a:r>
                      <a:endParaRPr b="0" lang="pt-BR" sz="1050" strike="noStrike" u="none">
                        <a:solidFill>
                          <a:srgbClr val="000000"/>
                        </a:solidFill>
                        <a:effectLst/>
                        <a:uFillTx/>
                        <a:latin typeface="Arial"/>
                      </a:endParaRPr>
                    </a:p>
                    <a:p>
                      <a:pPr>
                        <a:lnSpc>
                          <a:spcPct val="120000"/>
                        </a:lnSpc>
                        <a:tabLst>
                          <a:tab algn="l" pos="0"/>
                        </a:tabLst>
                      </a:pPr>
                      <a:r>
                        <a:rPr b="0" lang="en-US" sz="1050" strike="noStrike" u="none">
                          <a:solidFill>
                            <a:srgbClr val="000000"/>
                          </a:solidFill>
                          <a:effectLst/>
                          <a:uFillTx/>
                          <a:latin typeface="Calibri"/>
                          <a:ea typeface="Calibri"/>
                        </a:rPr>
                        <a:t>necrose ou infecção</a:t>
                      </a:r>
                      <a:endParaRPr b="0" lang="pt-BR" sz="10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c>
                  <a:txBody>
                    <a:bodyPr tIns="91440" bIns="91440" anchor="ctr">
                      <a:noAutofit/>
                    </a:bodyPr>
                    <a:p>
                      <a:pPr>
                        <a:lnSpc>
                          <a:spcPct val="120000"/>
                        </a:lnSpc>
                        <a:tabLst>
                          <a:tab algn="l" pos="0"/>
                        </a:tabLst>
                      </a:pPr>
                      <a:r>
                        <a:rPr b="0" lang="en-US" sz="1050" strike="noStrike" u="none">
                          <a:solidFill>
                            <a:srgbClr val="000000"/>
                          </a:solidFill>
                          <a:effectLst/>
                          <a:uFillTx/>
                          <a:latin typeface="Calibri"/>
                          <a:ea typeface="Calibri"/>
                        </a:rPr>
                        <a:t>Investigar tempo de lesão, tratamento instituído, acompanhamento periódico, novas lesões</a:t>
                      </a:r>
                      <a:endParaRPr b="0" lang="pt-BR" sz="10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c>
                  <a:txBody>
                    <a:bodyPr tIns="91440" bIns="91440" anchor="ctr">
                      <a:noAutofit/>
                    </a:bodyPr>
                    <a:p>
                      <a:pPr>
                        <a:lnSpc>
                          <a:spcPct val="120000"/>
                        </a:lnSpc>
                        <a:tabLst>
                          <a:tab algn="l" pos="0"/>
                        </a:tabLst>
                      </a:pPr>
                      <a:r>
                        <a:rPr b="0" lang="en-US" sz="1050" strike="noStrike" u="none">
                          <a:solidFill>
                            <a:srgbClr val="000000"/>
                          </a:solidFill>
                          <a:effectLst/>
                          <a:uFillTx/>
                          <a:latin typeface="Calibri"/>
                          <a:ea typeface="Calibri"/>
                        </a:rPr>
                        <a:t>Classificado como pé com ulceração/lesão - encaminhar/fazer avaliação detalhada; nova ulceração, edema, descoloração, infecção ou</a:t>
                      </a:r>
                      <a:endParaRPr b="0" lang="pt-BR" sz="1050" strike="noStrike" u="none">
                        <a:solidFill>
                          <a:srgbClr val="000000"/>
                        </a:solidFill>
                        <a:effectLst/>
                        <a:uFillTx/>
                        <a:latin typeface="Arial"/>
                      </a:endParaRPr>
                    </a:p>
                    <a:p>
                      <a:pPr>
                        <a:lnSpc>
                          <a:spcPct val="120000"/>
                        </a:lnSpc>
                        <a:tabLst>
                          <a:tab algn="l" pos="0"/>
                        </a:tabLst>
                      </a:pPr>
                      <a:r>
                        <a:rPr b="0" lang="en-US" sz="1050" strike="noStrike" u="none">
                          <a:solidFill>
                            <a:srgbClr val="000000"/>
                          </a:solidFill>
                          <a:effectLst/>
                          <a:uFillTx/>
                          <a:latin typeface="Calibri"/>
                          <a:ea typeface="Calibri"/>
                        </a:rPr>
                        <a:t>necrose caracterizam emergência.</a:t>
                      </a:r>
                      <a:endParaRPr b="0" lang="pt-BR" sz="10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r>
              <a:tr h="1342440">
                <a:tc>
                  <a:txBody>
                    <a:bodyPr tIns="91440" bIns="91440" anchor="ctr">
                      <a:noAutofit/>
                    </a:bodyPr>
                    <a:p>
                      <a:pPr>
                        <a:lnSpc>
                          <a:spcPct val="120000"/>
                        </a:lnSpc>
                        <a:tabLst>
                          <a:tab algn="l" pos="0"/>
                        </a:tabLst>
                      </a:pPr>
                      <a:r>
                        <a:rPr b="0" lang="en-US" sz="1050" strike="noStrike" u="none">
                          <a:solidFill>
                            <a:srgbClr val="000000"/>
                          </a:solidFill>
                          <a:effectLst/>
                          <a:uFillTx/>
                          <a:latin typeface="Calibri"/>
                          <a:ea typeface="Calibri"/>
                        </a:rPr>
                        <a:t>Avaliação de pulsos</a:t>
                      </a:r>
                      <a:endParaRPr b="0" lang="pt-BR" sz="10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c>
                  <a:txBody>
                    <a:bodyPr tIns="91440" bIns="91440" anchor="ctr">
                      <a:noAutofit/>
                    </a:bodyPr>
                    <a:p>
                      <a:pPr>
                        <a:lnSpc>
                          <a:spcPct val="120000"/>
                        </a:lnSpc>
                        <a:tabLst>
                          <a:tab algn="l" pos="0"/>
                        </a:tabLst>
                      </a:pPr>
                      <a:r>
                        <a:rPr b="0" lang="en-US" sz="1050" strike="noStrike" u="none">
                          <a:solidFill>
                            <a:srgbClr val="000000"/>
                          </a:solidFill>
                          <a:effectLst/>
                          <a:uFillTx/>
                          <a:latin typeface="Calibri"/>
                          <a:ea typeface="Calibri"/>
                        </a:rPr>
                        <a:t>Palpar pulso tibial posterior e pulso pedioso</a:t>
                      </a:r>
                      <a:endParaRPr b="0" lang="pt-BR" sz="10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c>
                  <a:txBody>
                    <a:bodyPr tIns="91440" bIns="91440" anchor="ctr">
                      <a:noAutofit/>
                    </a:bodyPr>
                    <a:p>
                      <a:pPr>
                        <a:lnSpc>
                          <a:spcPct val="120000"/>
                        </a:lnSpc>
                        <a:tabLst>
                          <a:tab algn="l" pos="0"/>
                        </a:tabLst>
                      </a:pPr>
                      <a:r>
                        <a:rPr b="0" lang="en-US" sz="1050" strike="noStrike" u="none">
                          <a:solidFill>
                            <a:srgbClr val="000000"/>
                          </a:solidFill>
                          <a:effectLst/>
                          <a:uFillTx/>
                          <a:latin typeface="Calibri"/>
                          <a:ea typeface="Calibri"/>
                        </a:rPr>
                        <a:t>Pulsos ausentes, diminuídos ou assimétricos - pé de risco moderado ou alto*, encaminhar/fazer avaliação detalhada, pesquisar sintomas e sinais de doença vascular.</a:t>
                      </a:r>
                      <a:endParaRPr b="0" lang="pt-BR" sz="10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r>
              <a:tr h="1188360">
                <a:tc>
                  <a:txBody>
                    <a:bodyPr tIns="91440" bIns="91440" anchor="ctr">
                      <a:noAutofit/>
                    </a:bodyPr>
                    <a:p>
                      <a:pPr>
                        <a:lnSpc>
                          <a:spcPct val="120000"/>
                        </a:lnSpc>
                        <a:tabLst>
                          <a:tab algn="l" pos="0"/>
                        </a:tabLst>
                      </a:pPr>
                      <a:r>
                        <a:rPr b="0" lang="en-US" sz="1050" strike="noStrike" u="none">
                          <a:solidFill>
                            <a:srgbClr val="000000"/>
                          </a:solidFill>
                          <a:effectLst/>
                          <a:uFillTx/>
                          <a:latin typeface="Calibri"/>
                          <a:ea typeface="Calibri"/>
                        </a:rPr>
                        <a:t>Sensibilidade</a:t>
                      </a:r>
                      <a:endParaRPr b="0" lang="pt-BR" sz="10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c>
                  <a:txBody>
                    <a:bodyPr tIns="91440" bIns="91440" anchor="ctr">
                      <a:noAutofit/>
                    </a:bodyPr>
                    <a:p>
                      <a:pPr>
                        <a:lnSpc>
                          <a:spcPct val="120000"/>
                        </a:lnSpc>
                        <a:tabLst>
                          <a:tab algn="l" pos="0"/>
                        </a:tabLst>
                      </a:pPr>
                      <a:r>
                        <a:rPr b="0" lang="en-US" sz="1050" strike="noStrike" u="none">
                          <a:solidFill>
                            <a:srgbClr val="000000"/>
                          </a:solidFill>
                          <a:effectLst/>
                          <a:uFillTx/>
                          <a:latin typeface="Calibri"/>
                          <a:ea typeface="Calibri"/>
                        </a:rPr>
                        <a:t>Pesquisar sensibilidade vibratória (diapasão) e protetora plantar (monofilamento)</a:t>
                      </a:r>
                      <a:endParaRPr b="0" lang="pt-BR" sz="10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c>
                  <a:txBody>
                    <a:bodyPr tIns="91440" bIns="91440" anchor="ctr">
                      <a:noAutofit/>
                    </a:bodyPr>
                    <a:p>
                      <a:pPr>
                        <a:lnSpc>
                          <a:spcPct val="120000"/>
                        </a:lnSpc>
                        <a:tabLst>
                          <a:tab algn="l" pos="0"/>
                        </a:tabLst>
                      </a:pPr>
                      <a:r>
                        <a:rPr b="0" lang="en-US" sz="1050" strike="noStrike" u="none">
                          <a:solidFill>
                            <a:srgbClr val="000000"/>
                          </a:solidFill>
                          <a:effectLst/>
                          <a:uFillTx/>
                          <a:latin typeface="Calibri"/>
                          <a:ea typeface="Calibri"/>
                        </a:rPr>
                        <a:t>Hesitação nas respostas - repetir o teste nas próximas visitas ou considerar risco moderado Exame alterado - classificado como pé de risco moderado ou alto,</a:t>
                      </a:r>
                      <a:endParaRPr b="0" lang="pt-BR" sz="1050" strike="noStrike" u="none">
                        <a:solidFill>
                          <a:srgbClr val="000000"/>
                        </a:solidFill>
                        <a:effectLst/>
                        <a:uFillTx/>
                        <a:latin typeface="Arial"/>
                      </a:endParaRPr>
                    </a:p>
                    <a:p>
                      <a:pPr>
                        <a:lnSpc>
                          <a:spcPct val="120000"/>
                        </a:lnSpc>
                        <a:tabLst>
                          <a:tab algn="l" pos="0"/>
                        </a:tabLst>
                      </a:pPr>
                      <a:r>
                        <a:rPr b="0" lang="en-US" sz="1050" strike="noStrike" u="none">
                          <a:solidFill>
                            <a:srgbClr val="000000"/>
                          </a:solidFill>
                          <a:effectLst/>
                          <a:uFillTx/>
                          <a:latin typeface="Calibri"/>
                          <a:ea typeface="Calibri"/>
                        </a:rPr>
                        <a:t>encaminhar/fazer avaliação detalhada</a:t>
                      </a:r>
                      <a:endParaRPr b="0" lang="pt-BR" sz="10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r>
              <a:tr h="881640">
                <a:tc>
                  <a:txBody>
                    <a:bodyPr tIns="91440" bIns="91440" anchor="ctr">
                      <a:noAutofit/>
                    </a:bodyPr>
                    <a:p>
                      <a:pPr>
                        <a:lnSpc>
                          <a:spcPct val="120000"/>
                        </a:lnSpc>
                        <a:tabLst>
                          <a:tab algn="l" pos="0"/>
                        </a:tabLst>
                      </a:pPr>
                      <a:r>
                        <a:rPr b="0" lang="en-US" sz="1050" strike="noStrike" u="none">
                          <a:solidFill>
                            <a:srgbClr val="000000"/>
                          </a:solidFill>
                          <a:effectLst/>
                          <a:uFillTx/>
                          <a:latin typeface="Calibri"/>
                          <a:ea typeface="Calibri"/>
                        </a:rPr>
                        <a:t>Deformidades</a:t>
                      </a:r>
                      <a:endParaRPr b="0" lang="pt-BR" sz="10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c>
                  <a:txBody>
                    <a:bodyPr tIns="91440" bIns="91440" anchor="ctr">
                      <a:noAutofit/>
                    </a:bodyPr>
                    <a:p>
                      <a:pPr>
                        <a:lnSpc>
                          <a:spcPct val="120000"/>
                        </a:lnSpc>
                        <a:tabLst>
                          <a:tab algn="l" pos="0"/>
                        </a:tabLst>
                      </a:pPr>
                      <a:r>
                        <a:rPr b="0" lang="en-US" sz="1050" strike="noStrike" u="none">
                          <a:solidFill>
                            <a:srgbClr val="000000"/>
                          </a:solidFill>
                          <a:effectLst/>
                          <a:uFillTx/>
                          <a:latin typeface="Calibri"/>
                          <a:ea typeface="Calibri"/>
                        </a:rPr>
                        <a:t>Observe deformidades como cabeça de</a:t>
                      </a:r>
                      <a:endParaRPr b="0" lang="pt-BR" sz="1050" strike="noStrike" u="none">
                        <a:solidFill>
                          <a:srgbClr val="000000"/>
                        </a:solidFill>
                        <a:effectLst/>
                        <a:uFillTx/>
                        <a:latin typeface="Arial"/>
                      </a:endParaRPr>
                    </a:p>
                    <a:p>
                      <a:pPr>
                        <a:lnSpc>
                          <a:spcPct val="120000"/>
                        </a:lnSpc>
                        <a:tabLst>
                          <a:tab algn="l" pos="0"/>
                        </a:tabLst>
                      </a:pPr>
                      <a:r>
                        <a:rPr b="0" lang="en-US" sz="1050" strike="noStrike" u="none">
                          <a:solidFill>
                            <a:srgbClr val="000000"/>
                          </a:solidFill>
                          <a:effectLst/>
                          <a:uFillTx/>
                          <a:latin typeface="Calibri"/>
                          <a:ea typeface="Calibri"/>
                        </a:rPr>
                        <a:t>metatarsos proeminentes, dedos em garra, hálux valgo e amputações parciais</a:t>
                      </a:r>
                      <a:endParaRPr b="0" lang="pt-BR" sz="10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c>
                  <a:txBody>
                    <a:bodyPr tIns="91440" bIns="91440" anchor="ctr">
                      <a:noAutofit/>
                    </a:bodyPr>
                    <a:p>
                      <a:pPr>
                        <a:lnSpc>
                          <a:spcPct val="120000"/>
                        </a:lnSpc>
                        <a:tabLst>
                          <a:tab algn="l" pos="0"/>
                        </a:tabLst>
                      </a:pPr>
                      <a:r>
                        <a:rPr b="0" lang="en-US" sz="1050" strike="noStrike" u="none">
                          <a:solidFill>
                            <a:srgbClr val="000000"/>
                          </a:solidFill>
                          <a:effectLst/>
                          <a:uFillTx/>
                          <a:latin typeface="Calibri"/>
                          <a:ea typeface="Calibri"/>
                        </a:rPr>
                        <a:t>Presença de deformidades - alto risco, encaminhar/fazer avaliação detalhada.</a:t>
                      </a:r>
                      <a:endParaRPr b="0" lang="pt-BR" sz="1050" strike="noStrike" u="none">
                        <a:solidFill>
                          <a:srgbClr val="000000"/>
                        </a:solidFill>
                        <a:effectLst/>
                        <a:uFillTx/>
                        <a:latin typeface="Arial"/>
                      </a:endParaRPr>
                    </a:p>
                    <a:p>
                      <a:pPr>
                        <a:lnSpc>
                          <a:spcPct val="120000"/>
                        </a:lnSpc>
                        <a:tabLst>
                          <a:tab algn="l" pos="0"/>
                        </a:tabLst>
                      </a:pPr>
                      <a:r>
                        <a:rPr b="0" lang="en-US" sz="1050" strike="noStrike" u="none">
                          <a:solidFill>
                            <a:srgbClr val="000000"/>
                          </a:solidFill>
                          <a:effectLst/>
                          <a:uFillTx/>
                          <a:latin typeface="Calibri"/>
                          <a:ea typeface="Calibri"/>
                        </a:rPr>
                        <a:t>Orientar uso de calçado apropriado mesmo na ausência de neuropatia.</a:t>
                      </a:r>
                      <a:endParaRPr b="0" lang="pt-BR" sz="10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r>
            </a:tbl>
          </a:graphicData>
        </a:graphic>
      </p:graphicFrame>
      <p:sp>
        <p:nvSpPr>
          <p:cNvPr id="532" name="Google Shape;897;p47"/>
          <p:cNvSpPr/>
          <p:nvPr/>
        </p:nvSpPr>
        <p:spPr>
          <a:xfrm>
            <a:off x="2329560" y="237240"/>
            <a:ext cx="3626640" cy="40824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533" name="Google Shape;898;p47"/>
          <p:cNvCxnSpPr/>
          <p:nvPr/>
        </p:nvCxnSpPr>
        <p:spPr>
          <a:xfrm flipV="1">
            <a:off x="356040" y="421200"/>
            <a:ext cx="6182280" cy="19440"/>
          </a:xfrm>
          <a:prstGeom prst="straightConnector1">
            <a:avLst/>
          </a:prstGeom>
          <a:ln w="19050">
            <a:solidFill>
              <a:srgbClr val="000000"/>
            </a:solidFill>
            <a:round/>
          </a:ln>
        </p:spPr>
      </p:cxnSp>
      <p:sp>
        <p:nvSpPr>
          <p:cNvPr id="534" name="Google Shape;899;p47"/>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535" name="PlaceHolder 1"/>
          <p:cNvSpPr>
            <a:spLocks noGrp="1"/>
          </p:cNvSpPr>
          <p:nvPr>
            <p:ph type="sldNum" idx="80"/>
          </p:nvPr>
        </p:nvSpPr>
        <p:spPr>
          <a:xfrm>
            <a:off x="4404600" y="13896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0975EEAD-3A7E-4CDA-9204-290A7BE1EA11}" type="slidenum">
              <a:rPr b="0" lang="en-US" sz="1200" strike="noStrike" u="none">
                <a:solidFill>
                  <a:srgbClr val="888888"/>
                </a:solidFill>
                <a:effectLst/>
                <a:uFillTx/>
                <a:latin typeface="Calibri"/>
                <a:ea typeface="Calibri"/>
              </a:rPr>
              <a:t>5</a:t>
            </a:fld>
            <a:endParaRPr b="0" lang="pt-BR" sz="1200" strike="noStrike" u="none">
              <a:solidFill>
                <a:srgbClr val="000000"/>
              </a:solidFill>
              <a:effectLst/>
              <a:uFillTx/>
              <a:latin typeface="Times New Roman"/>
            </a:endParaRPr>
          </a:p>
        </p:txBody>
      </p:sp>
      <p:sp>
        <p:nvSpPr>
          <p:cNvPr id="536" name="Google Shape;901;p47"/>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4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37" name="Google Shape;910;p48"/>
          <p:cNvSpPr/>
          <p:nvPr/>
        </p:nvSpPr>
        <p:spPr>
          <a:xfrm>
            <a:off x="344520" y="700560"/>
            <a:ext cx="6162120" cy="195768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0" lang="en-US" sz="1200" strike="noStrike" u="none">
                <a:solidFill>
                  <a:srgbClr val="000000"/>
                </a:solidFill>
                <a:effectLst/>
                <a:uFillTx/>
                <a:latin typeface="Calibri"/>
                <a:ea typeface="Calibri"/>
              </a:rPr>
              <a:t>A classificação do pé diabético de acordo com o grau de risco para ulcerações possibilita a organização da atenção nos serviços de saúde para a prevenção das mesmas.</a:t>
            </a:r>
            <a:endParaRPr b="0" lang="pt-BR" sz="1200" strike="noStrike" u="none">
              <a:solidFill>
                <a:srgbClr val="000000"/>
              </a:solidFill>
              <a:effectLst/>
              <a:uFillTx/>
              <a:latin typeface="Arial"/>
            </a:endParaRPr>
          </a:p>
          <a:p>
            <a:pPr algn="just">
              <a:lnSpc>
                <a:spcPct val="120000"/>
              </a:lnSpc>
              <a:tabLst>
                <a:tab algn="l" pos="0"/>
              </a:tabLst>
            </a:pPr>
            <a:r>
              <a:rPr b="0" lang="en-US" sz="1200" strike="noStrike" u="none">
                <a:solidFill>
                  <a:srgbClr val="000000"/>
                </a:solidFill>
                <a:effectLst/>
                <a:uFillTx/>
                <a:latin typeface="Calibri"/>
                <a:ea typeface="Calibri"/>
              </a:rPr>
              <a:t>Se o usuário não tem história de lesão prévia nos pés, tem sensibilidade preservada em todos os pontos, tem pulso palpável em ambos os pés e não tem deformidades, o pé é classificado como de </a:t>
            </a:r>
            <a:r>
              <a:rPr b="0" i="1" lang="en-US" sz="1200" strike="noStrike" u="none">
                <a:solidFill>
                  <a:srgbClr val="000000"/>
                </a:solidFill>
                <a:effectLst/>
                <a:uFillTx/>
                <a:latin typeface="Calibri"/>
                <a:ea typeface="Calibri"/>
              </a:rPr>
              <a:t>BAIXO RISCO</a:t>
            </a:r>
            <a:r>
              <a:rPr b="0" lang="en-US" sz="1200" strike="noStrike" u="none">
                <a:solidFill>
                  <a:srgbClr val="000000"/>
                </a:solidFill>
                <a:effectLst/>
                <a:uFillTx/>
                <a:latin typeface="Calibri"/>
                <a:ea typeface="Calibri"/>
              </a:rPr>
              <a:t> e a avaliação pode ser repetida em 1 ano ou menos se apresentar queixa. </a:t>
            </a:r>
            <a:endParaRPr b="0" lang="pt-BR" sz="1200" strike="noStrike" u="none">
              <a:solidFill>
                <a:srgbClr val="000000"/>
              </a:solidFill>
              <a:effectLst/>
              <a:uFillTx/>
              <a:latin typeface="Arial"/>
            </a:endParaRPr>
          </a:p>
          <a:p>
            <a:pPr algn="just">
              <a:lnSpc>
                <a:spcPct val="120000"/>
              </a:lnSpc>
              <a:tabLst>
                <a:tab algn="l" pos="0"/>
              </a:tabLst>
            </a:pPr>
            <a:r>
              <a:rPr b="0" lang="en-US" sz="1200" strike="noStrike" u="none">
                <a:solidFill>
                  <a:srgbClr val="000000"/>
                </a:solidFill>
                <a:effectLst/>
                <a:uFillTx/>
                <a:latin typeface="Calibri"/>
                <a:ea typeface="Calibri"/>
              </a:rPr>
              <a:t>Na presença de antecedentes de lesão nos pés, alteração de sensibilidade, ausência ou diminuição de pulsos ou deformidades, o pé é classificado como de</a:t>
            </a:r>
            <a:r>
              <a:rPr b="0" lang="en-US" sz="1200" strike="noStrike" u="none">
                <a:solidFill>
                  <a:srgbClr val="ff0000"/>
                </a:solidFill>
                <a:effectLst/>
                <a:uFillTx/>
                <a:latin typeface="Calibri"/>
                <a:ea typeface="Calibri"/>
              </a:rPr>
              <a:t> RISCO MODERADO OU ALTO </a:t>
            </a:r>
            <a:r>
              <a:rPr b="0" lang="en-US" sz="1200" strike="noStrike" u="none">
                <a:solidFill>
                  <a:srgbClr val="000000"/>
                </a:solidFill>
                <a:effectLst/>
                <a:uFillTx/>
                <a:latin typeface="Calibri"/>
                <a:ea typeface="Calibri"/>
              </a:rPr>
              <a:t>e o usuário deve ser acompanhado com maior periodicidade. O pé com nova ULCERAÇÃO / LESÃO deve ser avaliado imediatamente.</a:t>
            </a:r>
            <a:endParaRPr b="0" lang="pt-BR" sz="1200" strike="noStrike" u="none">
              <a:solidFill>
                <a:srgbClr val="000000"/>
              </a:solidFill>
              <a:effectLst/>
              <a:uFillTx/>
              <a:latin typeface="Arial"/>
            </a:endParaRPr>
          </a:p>
        </p:txBody>
      </p:sp>
      <p:sp>
        <p:nvSpPr>
          <p:cNvPr id="538" name="Google Shape;911;p48"/>
          <p:cNvSpPr/>
          <p:nvPr/>
        </p:nvSpPr>
        <p:spPr>
          <a:xfrm>
            <a:off x="370080" y="8345160"/>
            <a:ext cx="5836680" cy="153720"/>
          </a:xfrm>
          <a:prstGeom prst="rect">
            <a:avLst/>
          </a:prstGeom>
          <a:noFill/>
          <a:ln w="0">
            <a:noFill/>
          </a:ln>
        </p:spPr>
        <p:style>
          <a:lnRef idx="0"/>
          <a:fillRef idx="0"/>
          <a:effectRef idx="0"/>
          <a:fontRef idx="minor"/>
        </p:style>
        <p:txBody>
          <a:bodyPr lIns="0" rIns="0" tIns="0" bIns="0" anchor="t">
            <a:normAutofit fontScale="92500" lnSpcReduction="9999"/>
          </a:bodyPr>
          <a:p>
            <a:pPr>
              <a:lnSpc>
                <a:spcPct val="120000"/>
              </a:lnSpc>
              <a:tabLst>
                <a:tab algn="l" pos="0"/>
              </a:tabLst>
            </a:pPr>
            <a:r>
              <a:rPr b="0" lang="en-US" sz="1000" strike="noStrike" u="none">
                <a:solidFill>
                  <a:srgbClr val="000000"/>
                </a:solidFill>
                <a:effectLst/>
                <a:uFillTx/>
                <a:latin typeface="Calibri"/>
                <a:ea typeface="Calibri"/>
              </a:rPr>
              <a:t> Adaptado de  Linha guia de Diabetes Mellitus. Secretaria de Estado da Saúde do Paraná, 2018.</a:t>
            </a:r>
            <a:endParaRPr b="0" lang="pt-BR" sz="1000" strike="noStrike" u="none">
              <a:solidFill>
                <a:srgbClr val="000000"/>
              </a:solidFill>
              <a:effectLst/>
              <a:uFillTx/>
              <a:latin typeface="Arial"/>
            </a:endParaRPr>
          </a:p>
        </p:txBody>
      </p:sp>
      <p:graphicFrame>
        <p:nvGraphicFramePr>
          <p:cNvPr id="539" name="Google Shape;912;p48"/>
          <p:cNvGraphicFramePr/>
          <p:nvPr/>
        </p:nvGraphicFramePr>
        <p:xfrm>
          <a:off x="386640" y="2854800"/>
          <a:ext cx="6121080" cy="5514480"/>
        </p:xfrm>
        <a:graphic>
          <a:graphicData uri="http://schemas.openxmlformats.org/drawingml/2006/table">
            <a:tbl>
              <a:tblPr/>
              <a:tblGrid>
                <a:gridCol w="1017360"/>
                <a:gridCol w="3323160"/>
                <a:gridCol w="1780200"/>
              </a:tblGrid>
              <a:tr h="457920">
                <a:tc>
                  <a:txBody>
                    <a:bodyPr tIns="91440" bIns="91440" anchor="ctr">
                      <a:noAutofit/>
                    </a:bodyPr>
                    <a:p>
                      <a:pPr algn="ctr">
                        <a:lnSpc>
                          <a:spcPct val="119000"/>
                        </a:lnSpc>
                        <a:tabLst>
                          <a:tab algn="l" pos="0"/>
                        </a:tabLst>
                      </a:pPr>
                      <a:r>
                        <a:rPr b="1" lang="en-US" sz="1200" strike="noStrike" u="none">
                          <a:solidFill>
                            <a:srgbClr val="ffffff"/>
                          </a:solidFill>
                          <a:effectLst/>
                          <a:uFillTx/>
                          <a:latin typeface="Calibri"/>
                          <a:ea typeface="Calibri"/>
                        </a:rPr>
                        <a:t>RISCO</a:t>
                      </a:r>
                      <a:endParaRPr b="0" lang="pt-BR" sz="120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solidFill>
                      <a:srgbClr val="c5e0b4"/>
                    </a:solidFill>
                  </a:tcPr>
                </a:tc>
                <a:tc>
                  <a:txBody>
                    <a:bodyPr tIns="91440" bIns="91440" anchor="ctr">
                      <a:noAutofit/>
                    </a:bodyPr>
                    <a:p>
                      <a:pPr algn="ctr">
                        <a:lnSpc>
                          <a:spcPct val="119000"/>
                        </a:lnSpc>
                        <a:tabLst>
                          <a:tab algn="l" pos="0"/>
                        </a:tabLst>
                      </a:pPr>
                      <a:r>
                        <a:rPr b="1" lang="en-US" sz="1200" strike="noStrike" u="none">
                          <a:solidFill>
                            <a:srgbClr val="ffffff"/>
                          </a:solidFill>
                          <a:effectLst/>
                          <a:uFillTx/>
                          <a:latin typeface="Calibri"/>
                          <a:ea typeface="Calibri"/>
                        </a:rPr>
                        <a:t>CARACTERÍSTICA</a:t>
                      </a:r>
                      <a:endParaRPr b="0" lang="pt-BR" sz="120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solidFill>
                      <a:srgbClr val="c5e0b4"/>
                    </a:solidFill>
                  </a:tcPr>
                </a:tc>
                <a:tc>
                  <a:txBody>
                    <a:bodyPr tIns="91440" bIns="91440" anchor="ctr">
                      <a:noAutofit/>
                    </a:bodyPr>
                    <a:p>
                      <a:pPr algn="ctr">
                        <a:lnSpc>
                          <a:spcPct val="119000"/>
                        </a:lnSpc>
                        <a:tabLst>
                          <a:tab algn="l" pos="0"/>
                        </a:tabLst>
                      </a:pPr>
                      <a:r>
                        <a:rPr b="1" lang="en-US" sz="1200" strike="noStrike" u="none">
                          <a:solidFill>
                            <a:srgbClr val="ffffff"/>
                          </a:solidFill>
                          <a:effectLst/>
                          <a:uFillTx/>
                          <a:latin typeface="Calibri"/>
                          <a:ea typeface="Calibri"/>
                        </a:rPr>
                        <a:t>FREQUÊNCIA DE AVALIAÇÃO</a:t>
                      </a:r>
                      <a:endParaRPr b="0" lang="pt-BR" sz="120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solidFill>
                      <a:srgbClr val="c5e0b4"/>
                    </a:solidFill>
                  </a:tcPr>
                </a:tc>
              </a:tr>
              <a:tr h="874080">
                <a:tc>
                  <a:txBody>
                    <a:bodyPr tIns="91440" bIns="91440" anchor="ctr">
                      <a:noAutofit/>
                    </a:bodyPr>
                    <a:p>
                      <a:pPr algn="ctr">
                        <a:lnSpc>
                          <a:spcPct val="120000"/>
                        </a:lnSpc>
                        <a:tabLst>
                          <a:tab algn="l" pos="0"/>
                        </a:tabLst>
                      </a:pPr>
                      <a:r>
                        <a:rPr b="1" lang="en-US" sz="1150" strike="noStrike" u="none">
                          <a:solidFill>
                            <a:srgbClr val="000000"/>
                          </a:solidFill>
                          <a:effectLst/>
                          <a:uFillTx/>
                          <a:latin typeface="Calibri"/>
                          <a:ea typeface="Calibri"/>
                        </a:rPr>
                        <a:t>BAIXO</a:t>
                      </a:r>
                      <a:endParaRPr b="0" lang="pt-BR" sz="11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c>
                  <a:txBody>
                    <a:bodyPr tIns="91440" bIns="91440" anchor="ctr">
                      <a:noAutofit/>
                    </a:bodyPr>
                    <a:p>
                      <a:pPr algn="just">
                        <a:lnSpc>
                          <a:spcPct val="120000"/>
                        </a:lnSpc>
                        <a:tabLst>
                          <a:tab algn="l" pos="0"/>
                        </a:tabLst>
                      </a:pPr>
                      <a:r>
                        <a:rPr b="0" lang="en-US" sz="1150" strike="noStrike" u="none">
                          <a:solidFill>
                            <a:srgbClr val="000000"/>
                          </a:solidFill>
                          <a:effectLst/>
                          <a:uFillTx/>
                          <a:latin typeface="Calibri"/>
                          <a:ea typeface="Calibri"/>
                        </a:rPr>
                        <a:t>Sem história prévia nem atual de úlceras e deformidades, pulsos palpáveis e testes</a:t>
                      </a:r>
                      <a:endParaRPr b="0" lang="pt-BR" sz="1150" strike="noStrike" u="none">
                        <a:solidFill>
                          <a:srgbClr val="000000"/>
                        </a:solidFill>
                        <a:effectLst/>
                        <a:uFillTx/>
                        <a:latin typeface="Arial"/>
                      </a:endParaRPr>
                    </a:p>
                    <a:p>
                      <a:pPr algn="just">
                        <a:lnSpc>
                          <a:spcPct val="120000"/>
                        </a:lnSpc>
                        <a:tabLst>
                          <a:tab algn="l" pos="0"/>
                        </a:tabLst>
                      </a:pPr>
                      <a:r>
                        <a:rPr b="0" lang="en-US" sz="1150" strike="noStrike" u="none">
                          <a:solidFill>
                            <a:srgbClr val="000000"/>
                          </a:solidFill>
                          <a:effectLst/>
                          <a:uFillTx/>
                          <a:latin typeface="Calibri"/>
                          <a:ea typeface="Calibri"/>
                        </a:rPr>
                        <a:t>neurológicos normais</a:t>
                      </a:r>
                      <a:endParaRPr b="0" lang="pt-BR" sz="11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c>
                  <a:txBody>
                    <a:bodyPr tIns="91440" bIns="91440" anchor="ctr">
                      <a:noAutofit/>
                    </a:bodyPr>
                    <a:p>
                      <a:pPr algn="just">
                        <a:lnSpc>
                          <a:spcPct val="120000"/>
                        </a:lnSpc>
                        <a:tabLst>
                          <a:tab algn="l" pos="0"/>
                        </a:tabLst>
                      </a:pPr>
                      <a:r>
                        <a:rPr b="0" lang="en-US" sz="1150" strike="noStrike" u="none">
                          <a:solidFill>
                            <a:srgbClr val="000000"/>
                          </a:solidFill>
                          <a:effectLst/>
                          <a:uFillTx/>
                          <a:latin typeface="Calibri"/>
                          <a:ea typeface="Calibri"/>
                        </a:rPr>
                        <a:t>Anualmente</a:t>
                      </a:r>
                      <a:endParaRPr b="0" lang="pt-BR" sz="11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r>
              <a:tr h="667800">
                <a:tc>
                  <a:txBody>
                    <a:bodyPr tIns="91440" bIns="91440" anchor="ctr">
                      <a:noAutofit/>
                    </a:bodyPr>
                    <a:p>
                      <a:pPr algn="ctr">
                        <a:lnSpc>
                          <a:spcPct val="120000"/>
                        </a:lnSpc>
                        <a:tabLst>
                          <a:tab algn="l" pos="0"/>
                        </a:tabLst>
                      </a:pPr>
                      <a:r>
                        <a:rPr b="1" lang="en-US" sz="1150" strike="noStrike" u="none">
                          <a:solidFill>
                            <a:srgbClr val="000000"/>
                          </a:solidFill>
                          <a:effectLst/>
                          <a:uFillTx/>
                          <a:latin typeface="Calibri"/>
                          <a:ea typeface="Calibri"/>
                        </a:rPr>
                        <a:t>MODERADO </a:t>
                      </a:r>
                      <a:endParaRPr b="0" lang="pt-BR" sz="11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c>
                  <a:txBody>
                    <a:bodyPr tIns="91440" bIns="91440" anchor="ctr">
                      <a:noAutofit/>
                    </a:bodyPr>
                    <a:p>
                      <a:pPr algn="just">
                        <a:lnSpc>
                          <a:spcPct val="120000"/>
                        </a:lnSpc>
                        <a:tabLst>
                          <a:tab algn="l" pos="0"/>
                        </a:tabLst>
                      </a:pPr>
                      <a:r>
                        <a:rPr b="0" lang="en-US" sz="1150" strike="noStrike" u="none">
                          <a:solidFill>
                            <a:srgbClr val="000000"/>
                          </a:solidFill>
                          <a:effectLst/>
                          <a:uFillTx/>
                          <a:latin typeface="Calibri"/>
                          <a:ea typeface="Calibri"/>
                        </a:rPr>
                        <a:t>Neuropatia ou ausência de pulsos mas sem história prévia nem atual de úlceras e deformidades</a:t>
                      </a:r>
                      <a:endParaRPr b="0" lang="pt-BR" sz="11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c>
                  <a:txBody>
                    <a:bodyPr tIns="91440" bIns="91440" anchor="ctr">
                      <a:noAutofit/>
                    </a:bodyPr>
                    <a:p>
                      <a:pPr algn="just">
                        <a:lnSpc>
                          <a:spcPct val="120000"/>
                        </a:lnSpc>
                        <a:tabLst>
                          <a:tab algn="l" pos="0"/>
                        </a:tabLst>
                      </a:pPr>
                      <a:r>
                        <a:rPr b="0" lang="en-US" sz="1150" strike="noStrike" u="none">
                          <a:solidFill>
                            <a:srgbClr val="000000"/>
                          </a:solidFill>
                          <a:effectLst/>
                          <a:uFillTx/>
                          <a:latin typeface="Calibri"/>
                          <a:ea typeface="Calibri"/>
                        </a:rPr>
                        <a:t>3 a 6 meses</a:t>
                      </a:r>
                      <a:endParaRPr b="0" lang="pt-BR" sz="11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r>
              <a:tr h="1213920">
                <a:tc>
                  <a:txBody>
                    <a:bodyPr tIns="91440" bIns="91440" anchor="ctr">
                      <a:noAutofit/>
                    </a:bodyPr>
                    <a:p>
                      <a:pPr algn="ctr">
                        <a:lnSpc>
                          <a:spcPct val="120000"/>
                        </a:lnSpc>
                        <a:tabLst>
                          <a:tab algn="l" pos="0"/>
                        </a:tabLst>
                      </a:pPr>
                      <a:r>
                        <a:rPr b="1" lang="en-US" sz="1150" strike="noStrike" u="none">
                          <a:solidFill>
                            <a:srgbClr val="000000"/>
                          </a:solidFill>
                          <a:effectLst/>
                          <a:uFillTx/>
                          <a:latin typeface="Calibri"/>
                          <a:ea typeface="Calibri"/>
                        </a:rPr>
                        <a:t>ALTO</a:t>
                      </a:r>
                      <a:endParaRPr b="0" lang="pt-BR" sz="11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c>
                  <a:txBody>
                    <a:bodyPr tIns="91440" bIns="91440" anchor="ctr">
                      <a:noAutofit/>
                    </a:bodyPr>
                    <a:p>
                      <a:pPr algn="just">
                        <a:lnSpc>
                          <a:spcPct val="120000"/>
                        </a:lnSpc>
                        <a:tabLst>
                          <a:tab algn="l" pos="0"/>
                        </a:tabLst>
                      </a:pPr>
                      <a:r>
                        <a:rPr b="0" lang="en-US" sz="1150" strike="noStrike" u="none">
                          <a:solidFill>
                            <a:srgbClr val="000000"/>
                          </a:solidFill>
                          <a:effectLst/>
                          <a:uFillTx/>
                          <a:latin typeface="Calibri"/>
                          <a:ea typeface="Calibri"/>
                        </a:rPr>
                        <a:t>História prévia de úlceras</a:t>
                      </a:r>
                      <a:endParaRPr b="0" lang="pt-BR" sz="1150" strike="noStrike" u="none">
                        <a:solidFill>
                          <a:srgbClr val="000000"/>
                        </a:solidFill>
                        <a:effectLst/>
                        <a:uFillTx/>
                        <a:latin typeface="Arial"/>
                      </a:endParaRPr>
                    </a:p>
                    <a:p>
                      <a:pPr algn="just">
                        <a:lnSpc>
                          <a:spcPct val="120000"/>
                        </a:lnSpc>
                        <a:tabLst>
                          <a:tab algn="l" pos="0"/>
                        </a:tabLst>
                      </a:pPr>
                      <a:r>
                        <a:rPr b="0" lang="en-US" sz="1150" strike="noStrike" u="none">
                          <a:solidFill>
                            <a:srgbClr val="000000"/>
                          </a:solidFill>
                          <a:effectLst/>
                          <a:uFillTx/>
                          <a:latin typeface="Calibri"/>
                          <a:ea typeface="Calibri"/>
                        </a:rPr>
                        <a:t>Presença de deformidades</a:t>
                      </a:r>
                      <a:endParaRPr b="0" lang="pt-BR" sz="1150" strike="noStrike" u="none">
                        <a:solidFill>
                          <a:srgbClr val="000000"/>
                        </a:solidFill>
                        <a:effectLst/>
                        <a:uFillTx/>
                        <a:latin typeface="Arial"/>
                      </a:endParaRPr>
                    </a:p>
                    <a:p>
                      <a:pPr algn="just">
                        <a:lnSpc>
                          <a:spcPct val="120000"/>
                        </a:lnSpc>
                        <a:tabLst>
                          <a:tab algn="l" pos="0"/>
                        </a:tabLst>
                      </a:pPr>
                      <a:r>
                        <a:rPr b="0" lang="en-US" sz="1150" strike="noStrike" u="none">
                          <a:solidFill>
                            <a:srgbClr val="000000"/>
                          </a:solidFill>
                          <a:effectLst/>
                          <a:uFillTx/>
                          <a:latin typeface="Calibri"/>
                          <a:ea typeface="Calibri"/>
                        </a:rPr>
                        <a:t>Neuropatia ou ausência de pulsos associado a alterações de pele e/ ou história prévia de úlceras e/ou deformidades</a:t>
                      </a:r>
                      <a:endParaRPr b="0" lang="pt-BR" sz="11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c>
                  <a:txBody>
                    <a:bodyPr tIns="91440" bIns="91440" anchor="ctr">
                      <a:noAutofit/>
                    </a:bodyPr>
                    <a:p>
                      <a:pPr algn="just">
                        <a:lnSpc>
                          <a:spcPct val="120000"/>
                        </a:lnSpc>
                        <a:tabLst>
                          <a:tab algn="l" pos="0"/>
                        </a:tabLst>
                      </a:pPr>
                      <a:r>
                        <a:rPr b="0" lang="en-US" sz="1150" strike="noStrike" u="none">
                          <a:solidFill>
                            <a:srgbClr val="000000"/>
                          </a:solidFill>
                          <a:effectLst/>
                          <a:uFillTx/>
                          <a:latin typeface="Calibri"/>
                          <a:ea typeface="Calibri"/>
                        </a:rPr>
                        <a:t>1 a 3 meses</a:t>
                      </a:r>
                      <a:endParaRPr b="0" lang="pt-BR" sz="11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r>
              <a:tr h="667800">
                <a:tc>
                  <a:txBody>
                    <a:bodyPr tIns="91440" bIns="91440" anchor="ctr">
                      <a:noAutofit/>
                    </a:bodyPr>
                    <a:p>
                      <a:pPr algn="ctr">
                        <a:lnSpc>
                          <a:spcPct val="120000"/>
                        </a:lnSpc>
                        <a:tabLst>
                          <a:tab algn="l" pos="0"/>
                        </a:tabLst>
                      </a:pPr>
                      <a:r>
                        <a:rPr b="1" lang="en-US" sz="1150" strike="noStrike" u="none">
                          <a:solidFill>
                            <a:srgbClr val="000000"/>
                          </a:solidFill>
                          <a:effectLst/>
                          <a:uFillTx/>
                          <a:latin typeface="Calibri"/>
                          <a:ea typeface="Calibri"/>
                        </a:rPr>
                        <a:t>ULCERAÇÃO/</a:t>
                      </a:r>
                      <a:endParaRPr b="0" lang="pt-BR" sz="1150" strike="noStrike" u="none">
                        <a:solidFill>
                          <a:srgbClr val="000000"/>
                        </a:solidFill>
                        <a:effectLst/>
                        <a:uFillTx/>
                        <a:latin typeface="Arial"/>
                      </a:endParaRPr>
                    </a:p>
                    <a:p>
                      <a:pPr algn="ctr">
                        <a:lnSpc>
                          <a:spcPct val="120000"/>
                        </a:lnSpc>
                        <a:tabLst>
                          <a:tab algn="l" pos="0"/>
                        </a:tabLst>
                      </a:pPr>
                      <a:r>
                        <a:rPr b="1" lang="en-US" sz="1150" strike="noStrike" u="none">
                          <a:solidFill>
                            <a:srgbClr val="000000"/>
                          </a:solidFill>
                          <a:effectLst/>
                          <a:uFillTx/>
                          <a:latin typeface="Calibri"/>
                          <a:ea typeface="Calibri"/>
                        </a:rPr>
                        <a:t>LESÃO</a:t>
                      </a:r>
                      <a:endParaRPr b="0" lang="pt-BR" sz="11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c>
                  <a:txBody>
                    <a:bodyPr tIns="91440" bIns="91440" anchor="ctr">
                      <a:noAutofit/>
                    </a:bodyPr>
                    <a:p>
                      <a:pPr algn="just">
                        <a:lnSpc>
                          <a:spcPct val="120000"/>
                        </a:lnSpc>
                        <a:tabLst>
                          <a:tab algn="l" pos="0"/>
                        </a:tabLst>
                      </a:pPr>
                      <a:r>
                        <a:rPr b="0" lang="en-US" sz="1150" strike="noStrike" u="none">
                          <a:solidFill>
                            <a:srgbClr val="000000"/>
                          </a:solidFill>
                          <a:effectLst/>
                          <a:uFillTx/>
                          <a:latin typeface="Calibri"/>
                          <a:ea typeface="Calibri"/>
                        </a:rPr>
                        <a:t>Presença de ulceração, bolha,</a:t>
                      </a:r>
                      <a:endParaRPr b="0" lang="pt-BR" sz="1150" strike="noStrike" u="none">
                        <a:solidFill>
                          <a:srgbClr val="000000"/>
                        </a:solidFill>
                        <a:effectLst/>
                        <a:uFillTx/>
                        <a:latin typeface="Arial"/>
                      </a:endParaRPr>
                    </a:p>
                    <a:p>
                      <a:pPr algn="just">
                        <a:lnSpc>
                          <a:spcPct val="120000"/>
                        </a:lnSpc>
                        <a:tabLst>
                          <a:tab algn="l" pos="0"/>
                        </a:tabLst>
                      </a:pPr>
                      <a:r>
                        <a:rPr b="0" lang="en-US" sz="1150" strike="noStrike" u="none">
                          <a:solidFill>
                            <a:srgbClr val="000000"/>
                          </a:solidFill>
                          <a:effectLst/>
                          <a:uFillTx/>
                          <a:latin typeface="Calibri"/>
                          <a:ea typeface="Calibri"/>
                        </a:rPr>
                        <a:t>descoloração, edema, infecção ou necrose</a:t>
                      </a:r>
                      <a:endParaRPr b="0" lang="pt-BR" sz="11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c>
                  <a:txBody>
                    <a:bodyPr tIns="91440" bIns="91440" anchor="ctr">
                      <a:noAutofit/>
                    </a:bodyPr>
                    <a:p>
                      <a:pPr algn="just">
                        <a:lnSpc>
                          <a:spcPct val="120000"/>
                        </a:lnSpc>
                        <a:tabLst>
                          <a:tab algn="l" pos="0"/>
                        </a:tabLst>
                      </a:pPr>
                      <a:r>
                        <a:rPr b="0" lang="en-US" sz="1150" strike="noStrike" u="none">
                          <a:solidFill>
                            <a:srgbClr val="000000"/>
                          </a:solidFill>
                          <a:effectLst/>
                          <a:uFillTx/>
                          <a:latin typeface="Calibri"/>
                          <a:ea typeface="Calibri"/>
                        </a:rPr>
                        <a:t>De acordo com a necessidade</a:t>
                      </a:r>
                      <a:endParaRPr b="0" lang="pt-BR" sz="11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r>
              <a:tr h="487440">
                <a:tc>
                  <a:txBody>
                    <a:bodyPr tIns="91440" bIns="91440" anchor="ctr">
                      <a:noAutofit/>
                    </a:bodyPr>
                    <a:p>
                      <a:pPr algn="ctr">
                        <a:lnSpc>
                          <a:spcPct val="120000"/>
                        </a:lnSpc>
                        <a:tabLst>
                          <a:tab algn="l" pos="0"/>
                        </a:tabLst>
                      </a:pPr>
                      <a:r>
                        <a:rPr b="1" lang="en-US" sz="1150" strike="noStrike" u="none">
                          <a:solidFill>
                            <a:srgbClr val="000000"/>
                          </a:solidFill>
                          <a:effectLst/>
                          <a:uFillTx/>
                          <a:latin typeface="Calibri"/>
                          <a:ea typeface="Calibri"/>
                        </a:rPr>
                        <a:t>EMERGÊNCIA</a:t>
                      </a:r>
                      <a:endParaRPr b="0" lang="pt-BR" sz="11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c>
                  <a:txBody>
                    <a:bodyPr tIns="91440" bIns="91440" anchor="ctr">
                      <a:noAutofit/>
                    </a:bodyPr>
                    <a:p>
                      <a:pPr algn="just">
                        <a:lnSpc>
                          <a:spcPct val="120000"/>
                        </a:lnSpc>
                        <a:tabLst>
                          <a:tab algn="l" pos="0"/>
                        </a:tabLst>
                      </a:pPr>
                      <a:r>
                        <a:rPr b="0" lang="en-US" sz="1150" strike="noStrike" u="none">
                          <a:solidFill>
                            <a:srgbClr val="000000"/>
                          </a:solidFill>
                          <a:effectLst/>
                          <a:uFillTx/>
                          <a:latin typeface="Calibri"/>
                          <a:ea typeface="Calibri"/>
                        </a:rPr>
                        <a:t>Nova ulceração, descoloração, infecção, necrose e/ou edema</a:t>
                      </a:r>
                      <a:endParaRPr b="0" lang="pt-BR" sz="11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c>
                  <a:txBody>
                    <a:bodyPr tIns="91440" bIns="91440" anchor="ctr">
                      <a:noAutofit/>
                    </a:bodyPr>
                    <a:p>
                      <a:pPr algn="just">
                        <a:lnSpc>
                          <a:spcPct val="120000"/>
                        </a:lnSpc>
                        <a:tabLst>
                          <a:tab algn="l" pos="0"/>
                        </a:tabLst>
                      </a:pPr>
                      <a:r>
                        <a:rPr b="0" lang="en-US" sz="1150" strike="noStrike" u="none">
                          <a:solidFill>
                            <a:srgbClr val="000000"/>
                          </a:solidFill>
                          <a:effectLst/>
                          <a:uFillTx/>
                          <a:latin typeface="Calibri"/>
                          <a:ea typeface="Calibri"/>
                        </a:rPr>
                        <a:t>Avaliação imediata pelo médico</a:t>
                      </a:r>
                      <a:endParaRPr b="0" lang="pt-BR" sz="11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r>
              <a:tr h="848520">
                <a:tc>
                  <a:txBody>
                    <a:bodyPr tIns="91440" bIns="91440" anchor="ctr">
                      <a:noAutofit/>
                    </a:bodyPr>
                    <a:p>
                      <a:pPr algn="ctr">
                        <a:lnSpc>
                          <a:spcPct val="120000"/>
                        </a:lnSpc>
                        <a:tabLst>
                          <a:tab algn="l" pos="0"/>
                        </a:tabLst>
                      </a:pPr>
                      <a:r>
                        <a:rPr b="1" lang="en-US" sz="1150" strike="noStrike" u="none">
                          <a:solidFill>
                            <a:srgbClr val="000000"/>
                          </a:solidFill>
                          <a:effectLst/>
                          <a:uFillTx/>
                          <a:latin typeface="Calibri"/>
                          <a:ea typeface="Calibri"/>
                        </a:rPr>
                        <a:t>RISCO SOCIAL</a:t>
                      </a:r>
                      <a:endParaRPr b="0" lang="pt-BR" sz="11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c>
                  <a:txBody>
                    <a:bodyPr tIns="91440" bIns="91440" anchor="ctr">
                      <a:noAutofit/>
                    </a:bodyPr>
                    <a:p>
                      <a:pPr algn="just">
                        <a:lnSpc>
                          <a:spcPct val="120000"/>
                        </a:lnSpc>
                        <a:tabLst>
                          <a:tab algn="l" pos="0"/>
                        </a:tabLst>
                      </a:pPr>
                      <a:r>
                        <a:rPr b="0" lang="en-US" sz="1150" strike="noStrike" u="none">
                          <a:solidFill>
                            <a:srgbClr val="000000"/>
                          </a:solidFill>
                          <a:effectLst/>
                          <a:uFillTx/>
                          <a:latin typeface="Calibri"/>
                          <a:ea typeface="Calibri"/>
                        </a:rPr>
                        <a:t>Isolamento social, péssimas condições de higiene, limitações físicas ou cognitivas para o autocuidado, Instituição de Longa Permanência</a:t>
                      </a:r>
                      <a:endParaRPr b="0" lang="pt-BR" sz="11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c>
                  <a:txBody>
                    <a:bodyPr tIns="91440" bIns="91440" anchor="ctr">
                      <a:noAutofit/>
                    </a:bodyPr>
                    <a:p>
                      <a:pPr algn="just">
                        <a:lnSpc>
                          <a:spcPct val="120000"/>
                        </a:lnSpc>
                        <a:tabLst>
                          <a:tab algn="l" pos="0"/>
                        </a:tabLst>
                      </a:pPr>
                      <a:r>
                        <a:rPr b="0" lang="en-US" sz="1150" strike="noStrike" u="none">
                          <a:solidFill>
                            <a:srgbClr val="000000"/>
                          </a:solidFill>
                          <a:effectLst/>
                          <a:uFillTx/>
                          <a:latin typeface="Calibri"/>
                          <a:ea typeface="Calibri"/>
                        </a:rPr>
                        <a:t>Monitoramento mais frequente pode  ser  necessário</a:t>
                      </a:r>
                      <a:endParaRPr b="0" lang="pt-BR" sz="115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r>
            </a:tbl>
          </a:graphicData>
        </a:graphic>
      </p:graphicFrame>
      <p:sp>
        <p:nvSpPr>
          <p:cNvPr id="540" name="Google Shape;913;p48"/>
          <p:cNvSpPr/>
          <p:nvPr/>
        </p:nvSpPr>
        <p:spPr>
          <a:xfrm>
            <a:off x="2329560" y="237240"/>
            <a:ext cx="3626640" cy="40824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541" name="Google Shape;914;p48"/>
          <p:cNvCxnSpPr/>
          <p:nvPr/>
        </p:nvCxnSpPr>
        <p:spPr>
          <a:xfrm flipV="1">
            <a:off x="356040" y="421200"/>
            <a:ext cx="6182280" cy="19440"/>
          </a:xfrm>
          <a:prstGeom prst="straightConnector1">
            <a:avLst/>
          </a:prstGeom>
          <a:ln w="19050">
            <a:solidFill>
              <a:srgbClr val="000000"/>
            </a:solidFill>
            <a:round/>
          </a:ln>
        </p:spPr>
      </p:cxnSp>
      <p:sp>
        <p:nvSpPr>
          <p:cNvPr id="542" name="Google Shape;915;p48"/>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543" name="PlaceHolder 1"/>
          <p:cNvSpPr>
            <a:spLocks noGrp="1"/>
          </p:cNvSpPr>
          <p:nvPr>
            <p:ph type="sldNum" idx="81"/>
          </p:nvPr>
        </p:nvSpPr>
        <p:spPr>
          <a:xfrm>
            <a:off x="4404600" y="13896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F89E9AEA-F687-4CBC-B188-69C9CBA19B88}" type="slidenum">
              <a:rPr b="0" lang="en-US" sz="1200" strike="noStrike" u="none">
                <a:solidFill>
                  <a:srgbClr val="888888"/>
                </a:solidFill>
                <a:effectLst/>
                <a:uFillTx/>
                <a:latin typeface="Calibri"/>
                <a:ea typeface="Calibri"/>
              </a:rPr>
              <a:t>46</a:t>
            </a:fld>
            <a:endParaRPr b="0" lang="pt-BR" sz="1200" strike="noStrike" u="none">
              <a:solidFill>
                <a:srgbClr val="000000"/>
              </a:solidFill>
              <a:effectLst/>
              <a:uFillTx/>
              <a:latin typeface="Times New Roman"/>
            </a:endParaRPr>
          </a:p>
        </p:txBody>
      </p:sp>
      <p:sp>
        <p:nvSpPr>
          <p:cNvPr id="544" name="Google Shape;917;p48"/>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4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grpSp>
        <p:nvGrpSpPr>
          <p:cNvPr id="545" name="Google Shape;926;p49"/>
          <p:cNvGrpSpPr/>
          <p:nvPr/>
        </p:nvGrpSpPr>
        <p:grpSpPr>
          <a:xfrm>
            <a:off x="290520" y="1649160"/>
            <a:ext cx="6312960" cy="1771200"/>
            <a:chOff x="290520" y="1649160"/>
            <a:chExt cx="6312960" cy="1771200"/>
          </a:xfrm>
        </p:grpSpPr>
        <p:sp>
          <p:nvSpPr>
            <p:cNvPr id="546" name="Google Shape;927;p49"/>
            <p:cNvSpPr/>
            <p:nvPr/>
          </p:nvSpPr>
          <p:spPr>
            <a:xfrm>
              <a:off x="295200" y="1654200"/>
              <a:ext cx="6303600" cy="1761840"/>
            </a:xfrm>
            <a:custGeom>
              <a:avLst/>
              <a:gdLst>
                <a:gd name="textAreaLeft" fmla="*/ 0 w 6303600"/>
                <a:gd name="textAreaRight" fmla="*/ 6303960 w 6303600"/>
                <a:gd name="textAreaTop" fmla="*/ 0 h 1761840"/>
                <a:gd name="textAreaBottom" fmla="*/ 1762200 h 1761840"/>
              </a:gdLst>
              <a:ahLst/>
              <a:cxnLst/>
              <a:rect l="textAreaLeft" t="textAreaTop" r="textAreaRight" b="textAreaBottom"/>
              <a:pathLst>
                <a:path w="8405241" h="2349500">
                  <a:moveTo>
                    <a:pt x="0" y="391541"/>
                  </a:moveTo>
                  <a:cubicBezTo>
                    <a:pt x="0" y="175260"/>
                    <a:pt x="176022" y="0"/>
                    <a:pt x="393065" y="0"/>
                  </a:cubicBezTo>
                  <a:lnTo>
                    <a:pt x="8012176" y="0"/>
                  </a:lnTo>
                  <a:cubicBezTo>
                    <a:pt x="8229346" y="0"/>
                    <a:pt x="8405241" y="175260"/>
                    <a:pt x="8405241" y="391541"/>
                  </a:cubicBezTo>
                  <a:lnTo>
                    <a:pt x="8405241" y="1957959"/>
                  </a:lnTo>
                  <a:cubicBezTo>
                    <a:pt x="8405241" y="2174240"/>
                    <a:pt x="8229219" y="2349500"/>
                    <a:pt x="8012176" y="2349500"/>
                  </a:cubicBezTo>
                  <a:lnTo>
                    <a:pt x="393065" y="2349500"/>
                  </a:lnTo>
                  <a:cubicBezTo>
                    <a:pt x="176022" y="2349500"/>
                    <a:pt x="0" y="2174240"/>
                    <a:pt x="0" y="1957959"/>
                  </a:cubicBezTo>
                  <a:close/>
                </a:path>
              </a:pathLst>
            </a:custGeom>
            <a:gradFill rotWithShape="0">
              <a:gsLst>
                <a:gs pos="0">
                  <a:srgbClr val="ffffff"/>
                </a:gs>
                <a:gs pos="100000">
                  <a:srgbClr val="b3b3b3"/>
                </a:gs>
              </a:gsLst>
              <a:lin ang="5400000"/>
            </a:gradFill>
            <a:ln w="0">
              <a:noFill/>
            </a:ln>
          </p:spPr>
          <p:style>
            <a:lnRef idx="0"/>
            <a:fillRef idx="0"/>
            <a:effectRef idx="0"/>
            <a:fontRef idx="minor"/>
          </p:style>
          <p:txBody>
            <a:bodyPr tIns="91440" bIns="91440" anchor="ctr">
              <a:noAutofit/>
            </a:bodyPr>
            <a:p>
              <a:pPr>
                <a:lnSpc>
                  <a:spcPct val="100000"/>
                </a:lnSpc>
                <a:tabLst>
                  <a:tab algn="l" pos="0"/>
                </a:tabLst>
              </a:pPr>
              <a:endParaRPr b="0" lang="pt-BR" sz="1400" strike="noStrike" u="none">
                <a:solidFill>
                  <a:srgbClr val="000000"/>
                </a:solidFill>
                <a:effectLst/>
                <a:uFillTx/>
                <a:latin typeface="Arial"/>
              </a:endParaRPr>
            </a:p>
          </p:txBody>
        </p:sp>
        <p:sp>
          <p:nvSpPr>
            <p:cNvPr id="547" name="Google Shape;928;p49"/>
            <p:cNvSpPr/>
            <p:nvPr/>
          </p:nvSpPr>
          <p:spPr>
            <a:xfrm>
              <a:off x="290520" y="1649160"/>
              <a:ext cx="6312960" cy="1771200"/>
            </a:xfrm>
            <a:custGeom>
              <a:avLst/>
              <a:gdLst>
                <a:gd name="textAreaLeft" fmla="*/ 0 w 6312960"/>
                <a:gd name="textAreaRight" fmla="*/ 6313320 w 6312960"/>
                <a:gd name="textAreaTop" fmla="*/ 0 h 1771200"/>
                <a:gd name="textAreaBottom" fmla="*/ 1771560 h 1771200"/>
              </a:gdLst>
              <a:ahLst/>
              <a:cxnLst/>
              <a:rect l="textAreaLeft" t="textAreaTop" r="textAreaRight" b="textAreaBottom"/>
              <a:pathLst>
                <a:path w="8417941" h="2362200">
                  <a:moveTo>
                    <a:pt x="0" y="397891"/>
                  </a:moveTo>
                  <a:cubicBezTo>
                    <a:pt x="0" y="178181"/>
                    <a:pt x="178816" y="0"/>
                    <a:pt x="399415" y="0"/>
                  </a:cubicBezTo>
                  <a:lnTo>
                    <a:pt x="8018526" y="0"/>
                  </a:lnTo>
                  <a:lnTo>
                    <a:pt x="8018526" y="6350"/>
                  </a:lnTo>
                  <a:lnTo>
                    <a:pt x="8018526" y="0"/>
                  </a:lnTo>
                  <a:cubicBezTo>
                    <a:pt x="8239125" y="0"/>
                    <a:pt x="8417941" y="178181"/>
                    <a:pt x="8417941" y="397891"/>
                  </a:cubicBezTo>
                  <a:lnTo>
                    <a:pt x="8411591" y="397891"/>
                  </a:lnTo>
                  <a:lnTo>
                    <a:pt x="8417941" y="397891"/>
                  </a:lnTo>
                  <a:lnTo>
                    <a:pt x="8417941" y="1964309"/>
                  </a:lnTo>
                  <a:lnTo>
                    <a:pt x="8411591" y="1964309"/>
                  </a:lnTo>
                  <a:lnTo>
                    <a:pt x="8417941" y="1964309"/>
                  </a:lnTo>
                  <a:cubicBezTo>
                    <a:pt x="8417941" y="2184146"/>
                    <a:pt x="8239125" y="2362200"/>
                    <a:pt x="8018526" y="2362200"/>
                  </a:cubicBezTo>
                  <a:lnTo>
                    <a:pt x="8018526" y="2355850"/>
                  </a:lnTo>
                  <a:lnTo>
                    <a:pt x="8018526" y="2362200"/>
                  </a:lnTo>
                  <a:lnTo>
                    <a:pt x="399415" y="2362200"/>
                  </a:lnTo>
                  <a:lnTo>
                    <a:pt x="399415" y="2355850"/>
                  </a:lnTo>
                  <a:lnTo>
                    <a:pt x="399415" y="2362200"/>
                  </a:lnTo>
                  <a:cubicBezTo>
                    <a:pt x="178816" y="2362200"/>
                    <a:pt x="0" y="2184019"/>
                    <a:pt x="0" y="1964309"/>
                  </a:cubicBezTo>
                  <a:lnTo>
                    <a:pt x="0" y="397891"/>
                  </a:lnTo>
                  <a:lnTo>
                    <a:pt x="6350" y="397891"/>
                  </a:lnTo>
                  <a:lnTo>
                    <a:pt x="0" y="397891"/>
                  </a:lnTo>
                  <a:moveTo>
                    <a:pt x="12700" y="397891"/>
                  </a:moveTo>
                  <a:lnTo>
                    <a:pt x="12700" y="1964309"/>
                  </a:lnTo>
                  <a:lnTo>
                    <a:pt x="6350" y="1964309"/>
                  </a:lnTo>
                  <a:lnTo>
                    <a:pt x="12700" y="1964309"/>
                  </a:lnTo>
                  <a:cubicBezTo>
                    <a:pt x="12700" y="2177034"/>
                    <a:pt x="185801" y="2349500"/>
                    <a:pt x="399415" y="2349500"/>
                  </a:cubicBezTo>
                  <a:lnTo>
                    <a:pt x="8018526" y="2349500"/>
                  </a:lnTo>
                  <a:cubicBezTo>
                    <a:pt x="8232140" y="2349500"/>
                    <a:pt x="8405241" y="2177034"/>
                    <a:pt x="8405241" y="1964309"/>
                  </a:cubicBezTo>
                  <a:lnTo>
                    <a:pt x="8405241" y="397891"/>
                  </a:lnTo>
                  <a:cubicBezTo>
                    <a:pt x="8405241" y="185166"/>
                    <a:pt x="8232140" y="12700"/>
                    <a:pt x="8018526" y="12700"/>
                  </a:cubicBezTo>
                  <a:lnTo>
                    <a:pt x="399415" y="12700"/>
                  </a:lnTo>
                  <a:lnTo>
                    <a:pt x="399415" y="6350"/>
                  </a:lnTo>
                  <a:lnTo>
                    <a:pt x="399415" y="12700"/>
                  </a:lnTo>
                  <a:cubicBezTo>
                    <a:pt x="185801" y="12700"/>
                    <a:pt x="12700" y="185166"/>
                    <a:pt x="12700" y="397891"/>
                  </a:cubicBezTo>
                  <a:close/>
                </a:path>
              </a:pathLst>
            </a:custGeom>
            <a:gradFill rotWithShape="0">
              <a:gsLst>
                <a:gs pos="0">
                  <a:srgbClr val="ffffff"/>
                </a:gs>
                <a:gs pos="100000">
                  <a:srgbClr val="b3b3b3"/>
                </a:gs>
              </a:gsLst>
              <a:lin ang="5400000"/>
            </a:gradFill>
            <a:ln w="0">
              <a:noFill/>
            </a:ln>
          </p:spPr>
          <p:style>
            <a:lnRef idx="0"/>
            <a:fillRef idx="0"/>
            <a:effectRef idx="0"/>
            <a:fontRef idx="minor"/>
          </p:style>
          <p:txBody>
            <a:bodyPr tIns="91440" bIns="91440" anchor="ctr">
              <a:noAutofit/>
            </a:bodyPr>
            <a:p>
              <a:pPr algn="ctr">
                <a:lnSpc>
                  <a:spcPct val="120000"/>
                </a:lnSpc>
                <a:tabLst>
                  <a:tab algn="l" pos="0"/>
                </a:tabLst>
              </a:pPr>
              <a:r>
                <a:rPr b="1" lang="en-US" sz="1300" strike="noStrike" u="none">
                  <a:solidFill>
                    <a:schemeClr val="dk1"/>
                  </a:solidFill>
                  <a:effectLst/>
                  <a:uFillTx/>
                  <a:latin typeface="Calibri"/>
                  <a:ea typeface="Calibri"/>
                </a:rPr>
                <a:t>Autoavaliação dos pés</a:t>
              </a:r>
              <a:endParaRPr b="0" lang="pt-BR" sz="1300" strike="noStrike" u="none">
                <a:solidFill>
                  <a:srgbClr val="000000"/>
                </a:solidFill>
                <a:effectLst/>
                <a:uFillTx/>
                <a:latin typeface="Arial"/>
              </a:endParaRPr>
            </a:p>
            <a:p>
              <a:pPr algn="ctr">
                <a:lnSpc>
                  <a:spcPct val="120000"/>
                </a:lnSpc>
                <a:tabLst>
                  <a:tab algn="l" pos="0"/>
                </a:tabLst>
              </a:pPr>
              <a:endParaRPr b="0" lang="pt-BR" sz="1300" strike="noStrike" u="none">
                <a:solidFill>
                  <a:srgbClr val="000000"/>
                </a:solidFill>
                <a:effectLst/>
                <a:uFillTx/>
                <a:latin typeface="Arial"/>
              </a:endParaRPr>
            </a:p>
            <a:p>
              <a:pPr lvl="1" marL="162720" indent="-82440" algn="just">
                <a:lnSpc>
                  <a:spcPct val="120000"/>
                </a:lnSpc>
                <a:buClr>
                  <a:srgbClr val="000000"/>
                </a:buClr>
                <a:buFont typeface="Calibri"/>
                <a:buChar char="•"/>
                <a:tabLst>
                  <a:tab algn="l" pos="0"/>
                </a:tabLst>
              </a:pPr>
              <a:r>
                <a:rPr b="0" lang="en-US" sz="1300" strike="noStrike" u="none">
                  <a:solidFill>
                    <a:schemeClr val="dk1"/>
                  </a:solidFill>
                  <a:effectLst/>
                  <a:uFillTx/>
                  <a:latin typeface="Calibri"/>
                  <a:ea typeface="Calibri"/>
                </a:rPr>
                <a:t> Explicar os achados de exame na avaliação;</a:t>
              </a:r>
              <a:endParaRPr b="0" lang="pt-BR" sz="1300" strike="noStrike" u="none">
                <a:solidFill>
                  <a:srgbClr val="000000"/>
                </a:solidFill>
                <a:effectLst/>
                <a:uFillTx/>
                <a:latin typeface="Arial"/>
              </a:endParaRPr>
            </a:p>
            <a:p>
              <a:pPr lvl="1" marL="162720" indent="-82440" algn="just">
                <a:lnSpc>
                  <a:spcPct val="120000"/>
                </a:lnSpc>
                <a:buClr>
                  <a:srgbClr val="000000"/>
                </a:buClr>
                <a:buFont typeface="Calibri"/>
                <a:buChar char="•"/>
                <a:tabLst>
                  <a:tab algn="l" pos="0"/>
                </a:tabLst>
              </a:pPr>
              <a:r>
                <a:rPr b="0" lang="en-US" sz="1300" strike="noStrike" u="none">
                  <a:solidFill>
                    <a:schemeClr val="dk1"/>
                  </a:solidFill>
                  <a:effectLst/>
                  <a:uFillTx/>
                  <a:latin typeface="Calibri"/>
                  <a:ea typeface="Calibri"/>
                </a:rPr>
                <a:t> Orientar a autoavaliação diária dos pés;</a:t>
              </a:r>
              <a:endParaRPr b="0" lang="pt-BR" sz="1300" strike="noStrike" u="none">
                <a:solidFill>
                  <a:srgbClr val="000000"/>
                </a:solidFill>
                <a:effectLst/>
                <a:uFillTx/>
                <a:latin typeface="Arial"/>
              </a:endParaRPr>
            </a:p>
            <a:p>
              <a:pPr lvl="1" marL="162720" indent="-82440" algn="just">
                <a:lnSpc>
                  <a:spcPct val="120000"/>
                </a:lnSpc>
                <a:buClr>
                  <a:srgbClr val="000000"/>
                </a:buClr>
                <a:buFont typeface="Calibri"/>
                <a:buChar char="•"/>
                <a:tabLst>
                  <a:tab algn="l" pos="0"/>
                </a:tabLst>
              </a:pPr>
              <a:r>
                <a:rPr b="0" lang="en-US" sz="1300" strike="noStrike" u="none">
                  <a:solidFill>
                    <a:schemeClr val="dk1"/>
                  </a:solidFill>
                  <a:effectLst/>
                  <a:uFillTx/>
                  <a:latin typeface="Calibri"/>
                  <a:ea typeface="Calibri"/>
                </a:rPr>
                <a:t> Orientar para procurar a equipe de saúde na presença de edema, fissuras, unhas encravadas, bolhas, calos, micose, dor, alterações na coloração da pele, úlceras, infecções, calor local e formigamento (parestesia).</a:t>
              </a:r>
              <a:endParaRPr b="0" lang="pt-BR" sz="1300" strike="noStrike" u="none">
                <a:solidFill>
                  <a:srgbClr val="000000"/>
                </a:solidFill>
                <a:effectLst/>
                <a:uFillTx/>
                <a:latin typeface="Arial"/>
              </a:endParaRPr>
            </a:p>
          </p:txBody>
        </p:sp>
      </p:grpSp>
      <p:sp>
        <p:nvSpPr>
          <p:cNvPr id="548" name="Google Shape;929;p49"/>
          <p:cNvSpPr/>
          <p:nvPr/>
        </p:nvSpPr>
        <p:spPr>
          <a:xfrm>
            <a:off x="364320" y="744840"/>
            <a:ext cx="6066720" cy="70632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0" lang="en-US" sz="1350" strike="noStrike" u="none">
                <a:solidFill>
                  <a:srgbClr val="000000"/>
                </a:solidFill>
                <a:effectLst/>
                <a:uFillTx/>
                <a:latin typeface="Calibri"/>
                <a:ea typeface="Calibri"/>
              </a:rPr>
              <a:t>Além do exame físico minucioso dos pés do usuário diabético é importante avaliar e orientar o uso de calçados e meias apropriados, sendo estes ajustados e confortáveis aos pés da pessoa.</a:t>
            </a:r>
            <a:endParaRPr b="0" lang="pt-BR" sz="1350" strike="noStrike" u="none">
              <a:solidFill>
                <a:srgbClr val="000000"/>
              </a:solidFill>
              <a:effectLst/>
              <a:uFillTx/>
              <a:latin typeface="Arial"/>
            </a:endParaRPr>
          </a:p>
        </p:txBody>
      </p:sp>
      <p:sp>
        <p:nvSpPr>
          <p:cNvPr id="549" name="Google Shape;930;p49"/>
          <p:cNvSpPr/>
          <p:nvPr/>
        </p:nvSpPr>
        <p:spPr>
          <a:xfrm>
            <a:off x="222120" y="6551640"/>
            <a:ext cx="6413040" cy="2128320"/>
          </a:xfrm>
          <a:custGeom>
            <a:avLst/>
            <a:gdLst>
              <a:gd name="textAreaLeft" fmla="*/ 0 w 6413040"/>
              <a:gd name="textAreaRight" fmla="*/ 6413400 w 6413040"/>
              <a:gd name="textAreaTop" fmla="*/ 0 h 2128320"/>
              <a:gd name="textAreaBottom" fmla="*/ 2128680 h 2128320"/>
            </a:gdLst>
            <a:ahLst/>
            <a:cxnLst/>
            <a:rect l="textAreaLeft" t="textAreaTop" r="textAreaRight" b="textAreaBottom"/>
            <a:pathLst>
              <a:path w="8551290" h="2838450">
                <a:moveTo>
                  <a:pt x="0" y="473075"/>
                </a:moveTo>
                <a:cubicBezTo>
                  <a:pt x="0" y="211836"/>
                  <a:pt x="212471" y="0"/>
                  <a:pt x="474472" y="0"/>
                </a:cubicBezTo>
                <a:lnTo>
                  <a:pt x="8076819" y="0"/>
                </a:lnTo>
                <a:cubicBezTo>
                  <a:pt x="8338820" y="0"/>
                  <a:pt x="8551290" y="211836"/>
                  <a:pt x="8551290" y="473075"/>
                </a:cubicBezTo>
                <a:lnTo>
                  <a:pt x="8551290" y="2365375"/>
                </a:lnTo>
                <a:cubicBezTo>
                  <a:pt x="8551290" y="2626614"/>
                  <a:pt x="8338820" y="2838450"/>
                  <a:pt x="8076819" y="2838450"/>
                </a:cubicBezTo>
                <a:lnTo>
                  <a:pt x="474472" y="2838450"/>
                </a:lnTo>
                <a:cubicBezTo>
                  <a:pt x="212471" y="2838450"/>
                  <a:pt x="0" y="2626614"/>
                  <a:pt x="0" y="2365375"/>
                </a:cubicBezTo>
                <a:close/>
              </a:path>
            </a:pathLst>
          </a:custGeom>
          <a:gradFill rotWithShape="0">
            <a:gsLst>
              <a:gs pos="0">
                <a:srgbClr val="ffffff"/>
              </a:gs>
              <a:gs pos="100000">
                <a:srgbClr val="b3b3b3"/>
              </a:gs>
            </a:gsLst>
            <a:lin ang="5400000"/>
          </a:gradFill>
          <a:ln w="0">
            <a:noFill/>
          </a:ln>
        </p:spPr>
        <p:style>
          <a:lnRef idx="0"/>
          <a:fillRef idx="0"/>
          <a:effectRef idx="0"/>
          <a:fontRef idx="minor"/>
        </p:style>
        <p:txBody>
          <a:bodyPr tIns="91440" bIns="91440" anchor="ctr">
            <a:noAutofit/>
          </a:bodyPr>
          <a:p>
            <a:pPr marL="162720" indent="-81360" algn="ctr">
              <a:lnSpc>
                <a:spcPct val="120000"/>
              </a:lnSpc>
              <a:tabLst>
                <a:tab algn="l" pos="0"/>
              </a:tabLst>
            </a:pPr>
            <a:r>
              <a:rPr b="1" lang="en-US" sz="1250" strike="noStrike" u="none">
                <a:solidFill>
                  <a:schemeClr val="dk1"/>
                </a:solidFill>
                <a:effectLst/>
                <a:uFillTx/>
                <a:latin typeface="Calibri"/>
                <a:ea typeface="Calibri"/>
              </a:rPr>
              <a:t>Cuidados com meias e calçados</a:t>
            </a:r>
            <a:endParaRPr b="0" lang="pt-BR" sz="1250" strike="noStrike" u="none">
              <a:solidFill>
                <a:srgbClr val="000000"/>
              </a:solidFill>
              <a:effectLst/>
              <a:uFillTx/>
              <a:latin typeface="Arial"/>
            </a:endParaRPr>
          </a:p>
          <a:p>
            <a:pPr marL="162720" indent="-81360" algn="ctr">
              <a:lnSpc>
                <a:spcPct val="120000"/>
              </a:lnSpc>
              <a:tabLst>
                <a:tab algn="l" pos="0"/>
              </a:tabLst>
            </a:pPr>
            <a:endParaRPr b="0" lang="pt-BR" sz="1250" strike="noStrike" u="none">
              <a:solidFill>
                <a:srgbClr val="000000"/>
              </a:solidFill>
              <a:effectLst/>
              <a:uFillTx/>
              <a:latin typeface="Arial"/>
            </a:endParaRPr>
          </a:p>
          <a:p>
            <a:pPr lvl="1" marL="162720" indent="-79200" algn="just">
              <a:lnSpc>
                <a:spcPct val="120000"/>
              </a:lnSpc>
              <a:buClr>
                <a:srgbClr val="000000"/>
              </a:buClr>
              <a:buFont typeface="Arial"/>
              <a:buChar char="•"/>
              <a:tabLst>
                <a:tab algn="l" pos="0"/>
              </a:tabLst>
            </a:pPr>
            <a:r>
              <a:rPr b="1" lang="en-US" sz="1250" strike="noStrike" u="none">
                <a:solidFill>
                  <a:schemeClr val="dk1"/>
                </a:solidFill>
                <a:effectLst/>
                <a:uFillTx/>
                <a:latin typeface="Calibri"/>
                <a:ea typeface="Calibri"/>
              </a:rPr>
              <a:t> </a:t>
            </a:r>
            <a:r>
              <a:rPr b="0" lang="en-US" sz="1250" strike="noStrike" u="none">
                <a:solidFill>
                  <a:schemeClr val="dk1"/>
                </a:solidFill>
                <a:effectLst/>
                <a:uFillTx/>
                <a:latin typeface="Calibri"/>
                <a:ea typeface="Calibri"/>
              </a:rPr>
              <a:t>Não andar descalço em qualquer lugar (casa, jardim, praia, areia);</a:t>
            </a:r>
            <a:endParaRPr b="0" lang="pt-BR" sz="1250" strike="noStrike" u="none">
              <a:solidFill>
                <a:srgbClr val="000000"/>
              </a:solidFill>
              <a:effectLst/>
              <a:uFillTx/>
              <a:latin typeface="Arial"/>
            </a:endParaRPr>
          </a:p>
          <a:p>
            <a:pPr lvl="1" marL="162720" indent="-79200" algn="just">
              <a:lnSpc>
                <a:spcPct val="120000"/>
              </a:lnSpc>
              <a:buClr>
                <a:srgbClr val="000000"/>
              </a:buClr>
              <a:buFont typeface="Calibri"/>
              <a:buChar char="•"/>
              <a:tabLst>
                <a:tab algn="l" pos="0"/>
              </a:tabLst>
            </a:pPr>
            <a:r>
              <a:rPr b="0" lang="en-US" sz="1250" strike="noStrike" u="none">
                <a:solidFill>
                  <a:schemeClr val="dk1"/>
                </a:solidFill>
                <a:effectLst/>
                <a:uFillTx/>
                <a:latin typeface="Calibri"/>
                <a:ea typeface="Calibri"/>
              </a:rPr>
              <a:t> Olhar os sapatos para verificar se há corpos estranhos (pedras, pregos ou qualquer outro objeto) ou palmilhas deformadas para evitar ferir os pés;</a:t>
            </a:r>
            <a:endParaRPr b="0" lang="pt-BR" sz="1250" strike="noStrike" u="none">
              <a:solidFill>
                <a:srgbClr val="000000"/>
              </a:solidFill>
              <a:effectLst/>
              <a:uFillTx/>
              <a:latin typeface="Arial"/>
            </a:endParaRPr>
          </a:p>
          <a:p>
            <a:pPr lvl="1" marL="162720" indent="-79200" algn="just">
              <a:lnSpc>
                <a:spcPct val="120000"/>
              </a:lnSpc>
              <a:buClr>
                <a:srgbClr val="000000"/>
              </a:buClr>
              <a:buFont typeface="Calibri"/>
              <a:buChar char="•"/>
              <a:tabLst>
                <a:tab algn="l" pos="0"/>
              </a:tabLst>
            </a:pPr>
            <a:r>
              <a:rPr b="0" lang="en-US" sz="1250" strike="noStrike" u="none">
                <a:solidFill>
                  <a:schemeClr val="dk1"/>
                </a:solidFill>
                <a:effectLst/>
                <a:uFillTx/>
                <a:latin typeface="Calibri"/>
                <a:ea typeface="Calibri"/>
              </a:rPr>
              <a:t> Não usar sapatos apertados ou sem meias;</a:t>
            </a:r>
            <a:endParaRPr b="0" lang="pt-BR" sz="1250" strike="noStrike" u="none">
              <a:solidFill>
                <a:srgbClr val="000000"/>
              </a:solidFill>
              <a:effectLst/>
              <a:uFillTx/>
              <a:latin typeface="Arial"/>
            </a:endParaRPr>
          </a:p>
          <a:p>
            <a:pPr lvl="1" marL="162720" indent="-79200" algn="just">
              <a:lnSpc>
                <a:spcPct val="120000"/>
              </a:lnSpc>
              <a:buClr>
                <a:srgbClr val="000000"/>
              </a:buClr>
              <a:buFont typeface="Calibri"/>
              <a:buChar char="•"/>
              <a:tabLst>
                <a:tab algn="l" pos="0"/>
              </a:tabLst>
            </a:pPr>
            <a:r>
              <a:rPr b="0" lang="en-US" sz="1250" strike="noStrike" u="none">
                <a:solidFill>
                  <a:schemeClr val="dk1"/>
                </a:solidFill>
                <a:effectLst/>
                <a:uFillTx/>
                <a:latin typeface="Calibri"/>
                <a:ea typeface="Calibri"/>
              </a:rPr>
              <a:t> Usar meias limpas e folgadas. Preferir meias de algodão e de cor clara;</a:t>
            </a:r>
            <a:endParaRPr b="0" lang="pt-BR" sz="1250" strike="noStrike" u="none">
              <a:solidFill>
                <a:srgbClr val="000000"/>
              </a:solidFill>
              <a:effectLst/>
              <a:uFillTx/>
              <a:latin typeface="Arial"/>
            </a:endParaRPr>
          </a:p>
          <a:p>
            <a:pPr lvl="1" marL="162720" indent="-79200" algn="just">
              <a:lnSpc>
                <a:spcPct val="120000"/>
              </a:lnSpc>
              <a:buClr>
                <a:srgbClr val="000000"/>
              </a:buClr>
              <a:buFont typeface="Calibri"/>
              <a:buChar char="•"/>
              <a:tabLst>
                <a:tab algn="l" pos="0"/>
              </a:tabLst>
            </a:pPr>
            <a:r>
              <a:rPr b="0" lang="en-US" sz="1250" strike="noStrike" u="none">
                <a:solidFill>
                  <a:schemeClr val="dk1"/>
                </a:solidFill>
                <a:effectLst/>
                <a:uFillTx/>
                <a:latin typeface="Calibri"/>
                <a:ea typeface="Calibri"/>
              </a:rPr>
              <a:t> Usar sapatos novos por pouco tempo e aumentar o uso progressivamente até que se moldem aos pés.</a:t>
            </a:r>
            <a:endParaRPr b="0" lang="pt-BR" sz="1250" strike="noStrike" u="none">
              <a:solidFill>
                <a:srgbClr val="000000"/>
              </a:solidFill>
              <a:effectLst/>
              <a:uFillTx/>
              <a:latin typeface="Arial"/>
            </a:endParaRPr>
          </a:p>
        </p:txBody>
      </p:sp>
      <p:sp>
        <p:nvSpPr>
          <p:cNvPr id="550" name="Google Shape;931;p49"/>
          <p:cNvSpPr/>
          <p:nvPr/>
        </p:nvSpPr>
        <p:spPr>
          <a:xfrm>
            <a:off x="212760" y="3628080"/>
            <a:ext cx="6468840" cy="2715840"/>
          </a:xfrm>
          <a:custGeom>
            <a:avLst/>
            <a:gdLst>
              <a:gd name="textAreaLeft" fmla="*/ 0 w 6468840"/>
              <a:gd name="textAreaRight" fmla="*/ 6469200 w 6468840"/>
              <a:gd name="textAreaTop" fmla="*/ 0 h 2715840"/>
              <a:gd name="textAreaBottom" fmla="*/ 2716200 h 2715840"/>
            </a:gdLst>
            <a:ahLst/>
            <a:cxnLst/>
            <a:rect l="textAreaLeft" t="textAreaTop" r="textAreaRight" b="textAreaBottom"/>
            <a:pathLst>
              <a:path w="8625459" h="3621659">
                <a:moveTo>
                  <a:pt x="0" y="603631"/>
                </a:moveTo>
                <a:cubicBezTo>
                  <a:pt x="0" y="270256"/>
                  <a:pt x="270764" y="0"/>
                  <a:pt x="604901" y="0"/>
                </a:cubicBezTo>
                <a:lnTo>
                  <a:pt x="8020558" y="0"/>
                </a:lnTo>
                <a:cubicBezTo>
                  <a:pt x="8354568" y="0"/>
                  <a:pt x="8625459" y="270256"/>
                  <a:pt x="8625459" y="603631"/>
                </a:cubicBezTo>
                <a:lnTo>
                  <a:pt x="8625459" y="3018028"/>
                </a:lnTo>
                <a:cubicBezTo>
                  <a:pt x="8625459" y="3351403"/>
                  <a:pt x="8354695" y="3621659"/>
                  <a:pt x="8020558" y="3621659"/>
                </a:cubicBezTo>
                <a:lnTo>
                  <a:pt x="604901" y="3621659"/>
                </a:lnTo>
                <a:cubicBezTo>
                  <a:pt x="270764" y="3621659"/>
                  <a:pt x="0" y="3351403"/>
                  <a:pt x="0" y="3018028"/>
                </a:cubicBezTo>
                <a:close/>
              </a:path>
            </a:pathLst>
          </a:custGeom>
          <a:gradFill rotWithShape="0">
            <a:gsLst>
              <a:gs pos="0">
                <a:srgbClr val="ffffff"/>
              </a:gs>
              <a:gs pos="100000">
                <a:srgbClr val="b3b3b3"/>
              </a:gs>
            </a:gsLst>
            <a:lin ang="5400000"/>
          </a:gradFill>
          <a:ln w="0">
            <a:noFill/>
          </a:ln>
        </p:spPr>
        <p:style>
          <a:lnRef idx="0"/>
          <a:fillRef idx="0"/>
          <a:effectRef idx="0"/>
          <a:fontRef idx="minor"/>
        </p:style>
        <p:txBody>
          <a:bodyPr tIns="91440" bIns="91440" anchor="ctr">
            <a:noAutofit/>
          </a:bodyPr>
          <a:p>
            <a:pPr marL="162720" indent="-81360" algn="ctr">
              <a:lnSpc>
                <a:spcPct val="120000"/>
              </a:lnSpc>
              <a:tabLst>
                <a:tab algn="l" pos="0"/>
              </a:tabLst>
            </a:pPr>
            <a:r>
              <a:rPr b="1" lang="en-US" sz="1300" strike="noStrike" u="none">
                <a:solidFill>
                  <a:schemeClr val="dk1"/>
                </a:solidFill>
                <a:effectLst/>
                <a:uFillTx/>
                <a:latin typeface="Calibri"/>
                <a:ea typeface="Calibri"/>
              </a:rPr>
              <a:t>Cuidados com os pés</a:t>
            </a:r>
            <a:endParaRPr b="0" lang="pt-BR" sz="1300" strike="noStrike" u="none">
              <a:solidFill>
                <a:srgbClr val="000000"/>
              </a:solidFill>
              <a:effectLst/>
              <a:uFillTx/>
              <a:latin typeface="Arial"/>
            </a:endParaRPr>
          </a:p>
          <a:p>
            <a:pPr marL="162720" indent="-81360" algn="ctr">
              <a:lnSpc>
                <a:spcPct val="120000"/>
              </a:lnSpc>
              <a:tabLst>
                <a:tab algn="l" pos="0"/>
              </a:tabLst>
            </a:pPr>
            <a:endParaRPr b="0" lang="pt-BR" sz="1300" strike="noStrike" u="none">
              <a:solidFill>
                <a:srgbClr val="000000"/>
              </a:solidFill>
              <a:effectLst/>
              <a:uFillTx/>
              <a:latin typeface="Arial"/>
            </a:endParaRPr>
          </a:p>
          <a:p>
            <a:pPr lvl="1" marL="162720" indent="-82440" algn="just">
              <a:lnSpc>
                <a:spcPct val="120000"/>
              </a:lnSpc>
              <a:buClr>
                <a:srgbClr val="000000"/>
              </a:buClr>
              <a:buFont typeface="Calibri"/>
              <a:buChar char="•"/>
              <a:tabLst>
                <a:tab algn="l" pos="0"/>
              </a:tabLst>
            </a:pPr>
            <a:r>
              <a:rPr b="0" lang="en-US" sz="1300" strike="noStrike" u="none">
                <a:solidFill>
                  <a:schemeClr val="dk1"/>
                </a:solidFill>
                <a:effectLst/>
                <a:uFillTx/>
                <a:latin typeface="Calibri"/>
                <a:ea typeface="Calibri"/>
              </a:rPr>
              <a:t>  Lavar os pés diariamente com água e sabão, usando água morna;</a:t>
            </a:r>
            <a:endParaRPr b="0" lang="pt-BR" sz="1300" strike="noStrike" u="none">
              <a:solidFill>
                <a:srgbClr val="000000"/>
              </a:solidFill>
              <a:effectLst/>
              <a:uFillTx/>
              <a:latin typeface="Arial"/>
            </a:endParaRPr>
          </a:p>
          <a:p>
            <a:pPr lvl="1" marL="162720" indent="-82440" algn="just">
              <a:lnSpc>
                <a:spcPct val="120000"/>
              </a:lnSpc>
              <a:buClr>
                <a:srgbClr val="000000"/>
              </a:buClr>
              <a:buFont typeface="Calibri"/>
              <a:buChar char="•"/>
              <a:tabLst>
                <a:tab algn="l" pos="0"/>
              </a:tabLst>
            </a:pPr>
            <a:r>
              <a:rPr b="0" lang="en-US" sz="1300" strike="noStrike" u="none">
                <a:solidFill>
                  <a:schemeClr val="dk1"/>
                </a:solidFill>
                <a:effectLst/>
                <a:uFillTx/>
                <a:latin typeface="Calibri"/>
                <a:ea typeface="Calibri"/>
              </a:rPr>
              <a:t>Cortar as unhas em ângulo reto e lixar após o corte. Nunca cortar os cantos;</a:t>
            </a:r>
            <a:endParaRPr b="0" lang="pt-BR" sz="1300" strike="noStrike" u="none">
              <a:solidFill>
                <a:srgbClr val="000000"/>
              </a:solidFill>
              <a:effectLst/>
              <a:uFillTx/>
              <a:latin typeface="Arial"/>
            </a:endParaRPr>
          </a:p>
          <a:p>
            <a:pPr lvl="1" marL="162720" indent="-82440" algn="just">
              <a:lnSpc>
                <a:spcPct val="120000"/>
              </a:lnSpc>
              <a:buClr>
                <a:srgbClr val="000000"/>
              </a:buClr>
              <a:buFont typeface="Calibri"/>
              <a:buChar char="•"/>
              <a:tabLst>
                <a:tab algn="l" pos="0"/>
              </a:tabLst>
            </a:pPr>
            <a:r>
              <a:rPr b="0" lang="en-US" sz="1300" strike="noStrike" u="none">
                <a:solidFill>
                  <a:schemeClr val="dk1"/>
                </a:solidFill>
                <a:effectLst/>
                <a:uFillTx/>
                <a:latin typeface="Calibri"/>
                <a:ea typeface="Calibri"/>
              </a:rPr>
              <a:t> Secar bem os pés, com tecido macio, principalmente entre os dedos;</a:t>
            </a:r>
            <a:endParaRPr b="0" lang="pt-BR" sz="1300" strike="noStrike" u="none">
              <a:solidFill>
                <a:srgbClr val="000000"/>
              </a:solidFill>
              <a:effectLst/>
              <a:uFillTx/>
              <a:latin typeface="Arial"/>
            </a:endParaRPr>
          </a:p>
          <a:p>
            <a:pPr lvl="1" marL="162720" indent="-82440" algn="just">
              <a:lnSpc>
                <a:spcPct val="120000"/>
              </a:lnSpc>
              <a:buClr>
                <a:srgbClr val="000000"/>
              </a:buClr>
              <a:buFont typeface="Calibri"/>
              <a:buChar char="•"/>
              <a:tabLst>
                <a:tab algn="l" pos="0"/>
              </a:tabLst>
            </a:pPr>
            <a:r>
              <a:rPr b="0" lang="en-US" sz="1300" strike="noStrike" u="none">
                <a:solidFill>
                  <a:schemeClr val="dk1"/>
                </a:solidFill>
                <a:effectLst/>
                <a:uFillTx/>
                <a:latin typeface="Calibri"/>
                <a:ea typeface="Calibri"/>
              </a:rPr>
              <a:t> Usar hidratantes diariamente, principalmente se a pele for seca, não passando o creme entre os dedos;</a:t>
            </a:r>
            <a:endParaRPr b="0" lang="pt-BR" sz="1300" strike="noStrike" u="none">
              <a:solidFill>
                <a:srgbClr val="000000"/>
              </a:solidFill>
              <a:effectLst/>
              <a:uFillTx/>
              <a:latin typeface="Arial"/>
            </a:endParaRPr>
          </a:p>
          <a:p>
            <a:pPr lvl="1" marL="162720" indent="-82440" algn="just">
              <a:lnSpc>
                <a:spcPct val="120000"/>
              </a:lnSpc>
              <a:buClr>
                <a:srgbClr val="000000"/>
              </a:buClr>
              <a:buFont typeface="Calibri"/>
              <a:buChar char="•"/>
              <a:tabLst>
                <a:tab algn="l" pos="0"/>
              </a:tabLst>
            </a:pPr>
            <a:r>
              <a:rPr b="0" lang="en-US" sz="1300" strike="noStrike" u="none">
                <a:solidFill>
                  <a:schemeClr val="dk1"/>
                </a:solidFill>
                <a:effectLst/>
                <a:uFillTx/>
                <a:latin typeface="Calibri"/>
                <a:ea typeface="Calibri"/>
              </a:rPr>
              <a:t> Não usar bolsas de água quente nem fazer escalda-pés com água quente;</a:t>
            </a:r>
            <a:endParaRPr b="0" lang="pt-BR" sz="1300" strike="noStrike" u="none">
              <a:solidFill>
                <a:srgbClr val="000000"/>
              </a:solidFill>
              <a:effectLst/>
              <a:uFillTx/>
              <a:latin typeface="Arial"/>
            </a:endParaRPr>
          </a:p>
          <a:p>
            <a:pPr lvl="1" marL="162720" indent="-82440" algn="just">
              <a:lnSpc>
                <a:spcPct val="120000"/>
              </a:lnSpc>
              <a:buClr>
                <a:srgbClr val="000000"/>
              </a:buClr>
              <a:buFont typeface="Calibri"/>
              <a:buChar char="•"/>
              <a:tabLst>
                <a:tab algn="l" pos="0"/>
              </a:tabLst>
            </a:pPr>
            <a:r>
              <a:rPr b="0" lang="en-US" sz="1300" strike="noStrike" u="none">
                <a:solidFill>
                  <a:schemeClr val="dk1"/>
                </a:solidFill>
                <a:effectLst/>
                <a:uFillTx/>
                <a:latin typeface="Calibri"/>
                <a:ea typeface="Calibri"/>
              </a:rPr>
              <a:t> Não usar fitas adesivas ou esparadrapos diariamente;</a:t>
            </a:r>
            <a:endParaRPr b="0" lang="pt-BR" sz="1300" strike="noStrike" u="none">
              <a:solidFill>
                <a:srgbClr val="000000"/>
              </a:solidFill>
              <a:effectLst/>
              <a:uFillTx/>
              <a:latin typeface="Arial"/>
            </a:endParaRPr>
          </a:p>
          <a:p>
            <a:pPr lvl="1" marL="162720" indent="-82440" algn="just">
              <a:lnSpc>
                <a:spcPct val="120000"/>
              </a:lnSpc>
              <a:buClr>
                <a:srgbClr val="000000"/>
              </a:buClr>
              <a:buFont typeface="Calibri"/>
              <a:buChar char="•"/>
              <a:tabLst>
                <a:tab algn="l" pos="0"/>
              </a:tabLst>
            </a:pPr>
            <a:r>
              <a:rPr b="0" lang="en-US" sz="1300" strike="noStrike" u="none">
                <a:solidFill>
                  <a:schemeClr val="dk1"/>
                </a:solidFill>
                <a:effectLst/>
                <a:uFillTx/>
                <a:latin typeface="Calibri"/>
                <a:ea typeface="Calibri"/>
              </a:rPr>
              <a:t> Não remover calos ou mexer em úlceras, fissuras e unhas encravadas e sempre avisar a equipe de saúde sobre o surgimento dos mesmos.</a:t>
            </a:r>
            <a:endParaRPr b="0" lang="pt-BR" sz="1300" strike="noStrike" u="none">
              <a:solidFill>
                <a:srgbClr val="000000"/>
              </a:solidFill>
              <a:effectLst/>
              <a:uFillTx/>
              <a:latin typeface="Arial"/>
            </a:endParaRPr>
          </a:p>
        </p:txBody>
      </p:sp>
      <p:sp>
        <p:nvSpPr>
          <p:cNvPr id="551" name="Google Shape;932;p49"/>
          <p:cNvSpPr/>
          <p:nvPr/>
        </p:nvSpPr>
        <p:spPr>
          <a:xfrm>
            <a:off x="2329560" y="237240"/>
            <a:ext cx="3626640" cy="40824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552" name="Google Shape;933;p49"/>
          <p:cNvCxnSpPr/>
          <p:nvPr/>
        </p:nvCxnSpPr>
        <p:spPr>
          <a:xfrm flipV="1">
            <a:off x="356040" y="421200"/>
            <a:ext cx="6182280" cy="19440"/>
          </a:xfrm>
          <a:prstGeom prst="straightConnector1">
            <a:avLst/>
          </a:prstGeom>
          <a:ln w="19050">
            <a:solidFill>
              <a:srgbClr val="000000"/>
            </a:solidFill>
            <a:round/>
          </a:ln>
        </p:spPr>
      </p:cxnSp>
      <p:sp>
        <p:nvSpPr>
          <p:cNvPr id="553" name="Google Shape;934;p49"/>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554" name="PlaceHolder 1"/>
          <p:cNvSpPr>
            <a:spLocks noGrp="1"/>
          </p:cNvSpPr>
          <p:nvPr>
            <p:ph type="sldNum" idx="82"/>
          </p:nvPr>
        </p:nvSpPr>
        <p:spPr>
          <a:xfrm>
            <a:off x="4404600" y="14904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538D6517-0D13-4CA2-9467-7F3C2020061C}" type="slidenum">
              <a:rPr b="0" lang="en-US" sz="1200" strike="noStrike" u="none">
                <a:solidFill>
                  <a:srgbClr val="888888"/>
                </a:solidFill>
                <a:effectLst/>
                <a:uFillTx/>
                <a:latin typeface="Calibri"/>
                <a:ea typeface="Calibri"/>
              </a:rPr>
              <a:t>46</a:t>
            </a:fld>
            <a:endParaRPr b="0" lang="pt-BR" sz="1200" strike="noStrike" u="none">
              <a:solidFill>
                <a:srgbClr val="000000"/>
              </a:solidFill>
              <a:effectLst/>
              <a:uFillTx/>
              <a:latin typeface="Times New Roman"/>
            </a:endParaRPr>
          </a:p>
        </p:txBody>
      </p:sp>
      <p:sp>
        <p:nvSpPr>
          <p:cNvPr id="555" name="Google Shape;936;p49"/>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4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56" name="Google Shape;945;p50"/>
          <p:cNvSpPr/>
          <p:nvPr/>
        </p:nvSpPr>
        <p:spPr>
          <a:xfrm>
            <a:off x="359640" y="1115640"/>
            <a:ext cx="6181920" cy="145440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0" lang="en-US" sz="1350" strike="noStrike" u="none">
                <a:solidFill>
                  <a:srgbClr val="000000"/>
                </a:solidFill>
                <a:effectLst/>
                <a:uFillTx/>
                <a:latin typeface="Calibri"/>
                <a:ea typeface="Calibri"/>
              </a:rPr>
              <a:t>O Agente Comunitário de Saúde (ACS) tem um importante papel na identificação e no encaminhamento dos usuários identificados com risco para desenvolvimento de diabetes para avaliação na UBS.  Esses usuários devem ser acolhidos e avaliados na Unidade de Saúde e, de acordo com a situação, eles serão orientados quanto a medidas de promoção da saúde e prevenção do DM, monitoramento, tratamento e prevenção das complicações ou encaminhamento para atendimento especializado.</a:t>
            </a:r>
            <a:endParaRPr b="0" lang="pt-BR" sz="1350" strike="noStrike" u="none">
              <a:solidFill>
                <a:srgbClr val="000000"/>
              </a:solidFill>
              <a:effectLst/>
              <a:uFillTx/>
              <a:latin typeface="Arial"/>
            </a:endParaRPr>
          </a:p>
        </p:txBody>
      </p:sp>
      <p:grpSp>
        <p:nvGrpSpPr>
          <p:cNvPr id="557" name="Google Shape;946;p50"/>
          <p:cNvGrpSpPr/>
          <p:nvPr/>
        </p:nvGrpSpPr>
        <p:grpSpPr>
          <a:xfrm>
            <a:off x="2404080" y="2736000"/>
            <a:ext cx="2085840" cy="483120"/>
            <a:chOff x="2404080" y="2736000"/>
            <a:chExt cx="2085840" cy="483120"/>
          </a:xfrm>
        </p:grpSpPr>
        <p:sp>
          <p:nvSpPr>
            <p:cNvPr id="558" name="Google Shape;947;p50"/>
            <p:cNvSpPr/>
            <p:nvPr/>
          </p:nvSpPr>
          <p:spPr>
            <a:xfrm>
              <a:off x="2416680" y="2770200"/>
              <a:ext cx="2060280" cy="436320"/>
            </a:xfrm>
            <a:custGeom>
              <a:avLst/>
              <a:gdLst>
                <a:gd name="textAreaLeft" fmla="*/ 0 w 2060280"/>
                <a:gd name="textAreaRight" fmla="*/ 2060640 w 2060280"/>
                <a:gd name="textAreaTop" fmla="*/ 0 h 436320"/>
                <a:gd name="textAreaBottom" fmla="*/ 436680 h 436320"/>
              </a:gdLst>
              <a:ahLst/>
              <a:cxnLst/>
              <a:rect l="textAreaLeft" t="textAreaTop" r="textAreaRight" b="textAreaBottom"/>
              <a:pathLst>
                <a:path w="2747645" h="582041">
                  <a:moveTo>
                    <a:pt x="0" y="97028"/>
                  </a:moveTo>
                  <a:cubicBezTo>
                    <a:pt x="0" y="43434"/>
                    <a:pt x="45339" y="0"/>
                    <a:pt x="101346" y="0"/>
                  </a:cubicBezTo>
                  <a:lnTo>
                    <a:pt x="2646299" y="0"/>
                  </a:lnTo>
                  <a:cubicBezTo>
                    <a:pt x="2702306" y="0"/>
                    <a:pt x="2747645" y="43434"/>
                    <a:pt x="2747645" y="97028"/>
                  </a:cubicBezTo>
                  <a:lnTo>
                    <a:pt x="2747645" y="485013"/>
                  </a:lnTo>
                  <a:cubicBezTo>
                    <a:pt x="2747645" y="538607"/>
                    <a:pt x="2702306" y="582041"/>
                    <a:pt x="2646299" y="582041"/>
                  </a:cubicBezTo>
                  <a:lnTo>
                    <a:pt x="101473" y="582041"/>
                  </a:lnTo>
                  <a:cubicBezTo>
                    <a:pt x="45466" y="582041"/>
                    <a:pt x="127" y="538607"/>
                    <a:pt x="127" y="485013"/>
                  </a:cubicBezTo>
                  <a:close/>
                </a:path>
              </a:pathLst>
            </a:custGeom>
            <a:solidFill>
              <a:srgbClr val="e69138"/>
            </a:solidFill>
            <a:ln w="0">
              <a:noFill/>
            </a:ln>
          </p:spPr>
          <p:style>
            <a:lnRef idx="0"/>
            <a:fillRef idx="0"/>
            <a:effectRef idx="0"/>
            <a:fontRef idx="minor"/>
          </p:style>
          <p:txBody>
            <a:bodyPr tIns="91440" bIns="91440" anchor="ctr">
              <a:noAutofit/>
            </a:bodyPr>
            <a:p>
              <a:pPr>
                <a:lnSpc>
                  <a:spcPct val="100000"/>
                </a:lnSpc>
                <a:tabLst>
                  <a:tab algn="l" pos="0"/>
                </a:tabLst>
              </a:pPr>
              <a:endParaRPr b="0" lang="pt-BR" sz="1400" strike="noStrike" u="none">
                <a:solidFill>
                  <a:srgbClr val="000000"/>
                </a:solidFill>
                <a:effectLst/>
                <a:uFillTx/>
                <a:latin typeface="Arial"/>
              </a:endParaRPr>
            </a:p>
          </p:txBody>
        </p:sp>
        <p:sp>
          <p:nvSpPr>
            <p:cNvPr id="559" name="Google Shape;948;p50"/>
            <p:cNvSpPr/>
            <p:nvPr/>
          </p:nvSpPr>
          <p:spPr>
            <a:xfrm>
              <a:off x="2404080" y="2757600"/>
              <a:ext cx="2085840" cy="461520"/>
            </a:xfrm>
            <a:custGeom>
              <a:avLst/>
              <a:gdLst>
                <a:gd name="textAreaLeft" fmla="*/ 0 w 2085840"/>
                <a:gd name="textAreaRight" fmla="*/ 2086200 w 2085840"/>
                <a:gd name="textAreaTop" fmla="*/ 0 h 461520"/>
                <a:gd name="textAreaBottom" fmla="*/ 461880 h 461520"/>
              </a:gdLst>
              <a:ahLst/>
              <a:cxnLst/>
              <a:rect l="textAreaLeft" t="textAreaTop" r="textAreaRight" b="textAreaBottom"/>
              <a:pathLst>
                <a:path w="2781554" h="615823">
                  <a:moveTo>
                    <a:pt x="0" y="113919"/>
                  </a:moveTo>
                  <a:cubicBezTo>
                    <a:pt x="0" y="50292"/>
                    <a:pt x="53721" y="0"/>
                    <a:pt x="118364" y="0"/>
                  </a:cubicBezTo>
                  <a:lnTo>
                    <a:pt x="2663190" y="0"/>
                  </a:lnTo>
                  <a:lnTo>
                    <a:pt x="2663190" y="16891"/>
                  </a:lnTo>
                  <a:lnTo>
                    <a:pt x="2663190" y="0"/>
                  </a:lnTo>
                  <a:cubicBezTo>
                    <a:pt x="2727833" y="0"/>
                    <a:pt x="2781554" y="50292"/>
                    <a:pt x="2781554" y="113919"/>
                  </a:cubicBezTo>
                  <a:lnTo>
                    <a:pt x="2764663" y="113919"/>
                  </a:lnTo>
                  <a:lnTo>
                    <a:pt x="2781554" y="113919"/>
                  </a:lnTo>
                  <a:lnTo>
                    <a:pt x="2781554" y="501904"/>
                  </a:lnTo>
                  <a:lnTo>
                    <a:pt x="2764663" y="501904"/>
                  </a:lnTo>
                  <a:lnTo>
                    <a:pt x="2781554" y="501904"/>
                  </a:lnTo>
                  <a:cubicBezTo>
                    <a:pt x="2781554" y="565531"/>
                    <a:pt x="2727833" y="615823"/>
                    <a:pt x="2663190" y="615823"/>
                  </a:cubicBezTo>
                  <a:lnTo>
                    <a:pt x="2663190" y="598932"/>
                  </a:lnTo>
                  <a:lnTo>
                    <a:pt x="2663190" y="615823"/>
                  </a:lnTo>
                  <a:lnTo>
                    <a:pt x="118364" y="615823"/>
                  </a:lnTo>
                  <a:lnTo>
                    <a:pt x="118364" y="598932"/>
                  </a:lnTo>
                  <a:lnTo>
                    <a:pt x="118364" y="615823"/>
                  </a:lnTo>
                  <a:cubicBezTo>
                    <a:pt x="53721" y="615823"/>
                    <a:pt x="0" y="565531"/>
                    <a:pt x="0" y="501904"/>
                  </a:cubicBezTo>
                  <a:lnTo>
                    <a:pt x="0" y="113919"/>
                  </a:lnTo>
                  <a:lnTo>
                    <a:pt x="16891" y="113919"/>
                  </a:lnTo>
                  <a:lnTo>
                    <a:pt x="0" y="113919"/>
                  </a:lnTo>
                  <a:moveTo>
                    <a:pt x="33909" y="113919"/>
                  </a:moveTo>
                  <a:lnTo>
                    <a:pt x="33909" y="501904"/>
                  </a:lnTo>
                  <a:lnTo>
                    <a:pt x="16891" y="501904"/>
                  </a:lnTo>
                  <a:lnTo>
                    <a:pt x="33909" y="501904"/>
                  </a:lnTo>
                  <a:cubicBezTo>
                    <a:pt x="33909" y="545465"/>
                    <a:pt x="70993" y="581914"/>
                    <a:pt x="118364" y="581914"/>
                  </a:cubicBezTo>
                  <a:lnTo>
                    <a:pt x="2663190" y="581914"/>
                  </a:lnTo>
                  <a:cubicBezTo>
                    <a:pt x="2710561" y="581914"/>
                    <a:pt x="2747645" y="545338"/>
                    <a:pt x="2747645" y="501904"/>
                  </a:cubicBezTo>
                  <a:lnTo>
                    <a:pt x="2747645" y="113919"/>
                  </a:lnTo>
                  <a:cubicBezTo>
                    <a:pt x="2747645" y="70358"/>
                    <a:pt x="2710561" y="33909"/>
                    <a:pt x="2663190" y="33909"/>
                  </a:cubicBezTo>
                  <a:lnTo>
                    <a:pt x="118364" y="33909"/>
                  </a:lnTo>
                  <a:lnTo>
                    <a:pt x="118364" y="16891"/>
                  </a:lnTo>
                  <a:lnTo>
                    <a:pt x="118364" y="33909"/>
                  </a:lnTo>
                  <a:cubicBezTo>
                    <a:pt x="70993" y="33909"/>
                    <a:pt x="33909" y="70485"/>
                    <a:pt x="33909" y="113919"/>
                  </a:cubicBezTo>
                  <a:close/>
                </a:path>
              </a:pathLst>
            </a:custGeom>
            <a:solidFill>
              <a:srgbClr val="41719c"/>
            </a:solidFill>
            <a:ln w="0">
              <a:noFill/>
            </a:ln>
          </p:spPr>
          <p:style>
            <a:lnRef idx="0"/>
            <a:fillRef idx="0"/>
            <a:effectRef idx="0"/>
            <a:fontRef idx="minor"/>
          </p:style>
          <p:txBody>
            <a:bodyPr tIns="91440" bIns="91440" anchor="ctr">
              <a:noAutofit/>
            </a:bodyPr>
            <a:p>
              <a:pPr>
                <a:lnSpc>
                  <a:spcPct val="100000"/>
                </a:lnSpc>
                <a:tabLst>
                  <a:tab algn="l" pos="0"/>
                </a:tabLst>
              </a:pPr>
              <a:endParaRPr b="0" lang="pt-BR" sz="1400" strike="noStrike" u="none">
                <a:solidFill>
                  <a:srgbClr val="ffffff"/>
                </a:solidFill>
                <a:effectLst/>
                <a:uFillTx/>
                <a:latin typeface="Arial"/>
              </a:endParaRPr>
            </a:p>
          </p:txBody>
        </p:sp>
        <p:sp>
          <p:nvSpPr>
            <p:cNvPr id="560" name="Google Shape;949;p50"/>
            <p:cNvSpPr/>
            <p:nvPr/>
          </p:nvSpPr>
          <p:spPr>
            <a:xfrm>
              <a:off x="2404080" y="2736000"/>
              <a:ext cx="2085840" cy="483120"/>
            </a:xfrm>
            <a:prstGeom prst="rect">
              <a:avLst/>
            </a:prstGeom>
            <a:noFill/>
            <a:ln w="0">
              <a:noFill/>
            </a:ln>
          </p:spPr>
          <p:style>
            <a:lnRef idx="0"/>
            <a:fillRef idx="0"/>
            <a:effectRef idx="0"/>
            <a:fontRef idx="minor"/>
          </p:style>
          <p:txBody>
            <a:bodyPr lIns="50760" rIns="50760" tIns="50760" bIns="50760" anchor="ctr">
              <a:noAutofit/>
            </a:bodyPr>
            <a:p>
              <a:pPr algn="ctr">
                <a:lnSpc>
                  <a:spcPct val="120000"/>
                </a:lnSpc>
                <a:tabLst>
                  <a:tab algn="l" pos="0"/>
                </a:tabLst>
              </a:pPr>
              <a:r>
                <a:rPr b="0" lang="en-US" sz="1350" strike="noStrike" u="none">
                  <a:solidFill>
                    <a:srgbClr val="ffffff"/>
                  </a:solidFill>
                  <a:effectLst/>
                  <a:uFillTx/>
                  <a:latin typeface="Calibri"/>
                  <a:ea typeface="Calibri"/>
                </a:rPr>
                <a:t>Acolhimento na UBS</a:t>
              </a:r>
              <a:endParaRPr b="0" lang="pt-BR" sz="1350" strike="noStrike" u="none">
                <a:solidFill>
                  <a:srgbClr val="000000"/>
                </a:solidFill>
                <a:effectLst/>
                <a:uFillTx/>
                <a:latin typeface="Arial"/>
              </a:endParaRPr>
            </a:p>
          </p:txBody>
        </p:sp>
      </p:grpSp>
      <p:grpSp>
        <p:nvGrpSpPr>
          <p:cNvPr id="561" name="Google Shape;950;p50"/>
          <p:cNvGrpSpPr/>
          <p:nvPr/>
        </p:nvGrpSpPr>
        <p:grpSpPr>
          <a:xfrm>
            <a:off x="1270080" y="3650400"/>
            <a:ext cx="4352400" cy="415080"/>
            <a:chOff x="1270080" y="3650400"/>
            <a:chExt cx="4352400" cy="415080"/>
          </a:xfrm>
        </p:grpSpPr>
        <p:sp>
          <p:nvSpPr>
            <p:cNvPr id="562" name="Google Shape;951;p50"/>
            <p:cNvSpPr/>
            <p:nvPr/>
          </p:nvSpPr>
          <p:spPr>
            <a:xfrm>
              <a:off x="1282680" y="3684600"/>
              <a:ext cx="4327200" cy="367920"/>
            </a:xfrm>
            <a:custGeom>
              <a:avLst/>
              <a:gdLst>
                <a:gd name="textAreaLeft" fmla="*/ 0 w 4327200"/>
                <a:gd name="textAreaRight" fmla="*/ 4327560 w 4327200"/>
                <a:gd name="textAreaTop" fmla="*/ 0 h 367920"/>
                <a:gd name="textAreaBottom" fmla="*/ 368280 h 367920"/>
              </a:gdLst>
              <a:ahLst/>
              <a:cxnLst/>
              <a:rect l="textAreaLeft" t="textAreaTop" r="textAreaRight" b="textAreaBottom"/>
              <a:pathLst>
                <a:path w="5770118" h="490982">
                  <a:moveTo>
                    <a:pt x="0" y="81788"/>
                  </a:moveTo>
                  <a:cubicBezTo>
                    <a:pt x="0" y="36576"/>
                    <a:pt x="38989" y="0"/>
                    <a:pt x="86995" y="0"/>
                  </a:cubicBezTo>
                  <a:lnTo>
                    <a:pt x="5683123" y="0"/>
                  </a:lnTo>
                  <a:cubicBezTo>
                    <a:pt x="5731129" y="0"/>
                    <a:pt x="5770118" y="36703"/>
                    <a:pt x="5770118" y="81788"/>
                  </a:cubicBezTo>
                  <a:lnTo>
                    <a:pt x="5770118" y="409194"/>
                  </a:lnTo>
                  <a:cubicBezTo>
                    <a:pt x="5770118" y="454406"/>
                    <a:pt x="5731129" y="490982"/>
                    <a:pt x="5683123" y="490982"/>
                  </a:cubicBezTo>
                  <a:lnTo>
                    <a:pt x="86995" y="490982"/>
                  </a:lnTo>
                  <a:cubicBezTo>
                    <a:pt x="38989" y="490982"/>
                    <a:pt x="0" y="454279"/>
                    <a:pt x="0" y="409194"/>
                  </a:cubicBezTo>
                  <a:close/>
                </a:path>
              </a:pathLst>
            </a:custGeom>
            <a:solidFill>
              <a:srgbClr val="e69138"/>
            </a:solidFill>
            <a:ln w="0">
              <a:noFill/>
            </a:ln>
          </p:spPr>
          <p:style>
            <a:lnRef idx="0"/>
            <a:fillRef idx="0"/>
            <a:effectRef idx="0"/>
            <a:fontRef idx="minor"/>
          </p:style>
          <p:txBody>
            <a:bodyPr tIns="91440" bIns="91440" anchor="ctr">
              <a:noAutofit/>
            </a:bodyPr>
            <a:p>
              <a:pPr>
                <a:lnSpc>
                  <a:spcPct val="100000"/>
                </a:lnSpc>
                <a:tabLst>
                  <a:tab algn="l" pos="0"/>
                </a:tabLst>
              </a:pPr>
              <a:endParaRPr b="0" lang="pt-BR" sz="1400" strike="noStrike" u="none">
                <a:solidFill>
                  <a:srgbClr val="000000"/>
                </a:solidFill>
                <a:effectLst/>
                <a:uFillTx/>
                <a:latin typeface="Arial"/>
              </a:endParaRPr>
            </a:p>
          </p:txBody>
        </p:sp>
        <p:sp>
          <p:nvSpPr>
            <p:cNvPr id="563" name="Google Shape;952;p50"/>
            <p:cNvSpPr/>
            <p:nvPr/>
          </p:nvSpPr>
          <p:spPr>
            <a:xfrm>
              <a:off x="1270080" y="3672000"/>
              <a:ext cx="4352400" cy="393480"/>
            </a:xfrm>
            <a:custGeom>
              <a:avLst/>
              <a:gdLst>
                <a:gd name="textAreaLeft" fmla="*/ 0 w 4352400"/>
                <a:gd name="textAreaRight" fmla="*/ 4352760 w 4352400"/>
                <a:gd name="textAreaTop" fmla="*/ 0 h 393480"/>
                <a:gd name="textAreaBottom" fmla="*/ 393840 h 393480"/>
              </a:gdLst>
              <a:ahLst/>
              <a:cxnLst/>
              <a:rect l="textAreaLeft" t="textAreaTop" r="textAreaRight" b="textAreaBottom"/>
              <a:pathLst>
                <a:path w="5803900" h="525018">
                  <a:moveTo>
                    <a:pt x="0" y="98806"/>
                  </a:moveTo>
                  <a:cubicBezTo>
                    <a:pt x="0" y="43307"/>
                    <a:pt x="47498" y="0"/>
                    <a:pt x="103886" y="0"/>
                  </a:cubicBezTo>
                  <a:lnTo>
                    <a:pt x="5700014" y="0"/>
                  </a:lnTo>
                  <a:lnTo>
                    <a:pt x="5700014" y="16891"/>
                  </a:lnTo>
                  <a:lnTo>
                    <a:pt x="5700014" y="0"/>
                  </a:lnTo>
                  <a:cubicBezTo>
                    <a:pt x="5756402" y="0"/>
                    <a:pt x="5803900" y="43307"/>
                    <a:pt x="5803900" y="98806"/>
                  </a:cubicBezTo>
                  <a:lnTo>
                    <a:pt x="5787009" y="98806"/>
                  </a:lnTo>
                  <a:lnTo>
                    <a:pt x="5803900" y="98806"/>
                  </a:lnTo>
                  <a:lnTo>
                    <a:pt x="5803900" y="426212"/>
                  </a:lnTo>
                  <a:lnTo>
                    <a:pt x="5787009" y="426212"/>
                  </a:lnTo>
                  <a:lnTo>
                    <a:pt x="5803900" y="426212"/>
                  </a:lnTo>
                  <a:cubicBezTo>
                    <a:pt x="5803900" y="481711"/>
                    <a:pt x="5756402" y="525018"/>
                    <a:pt x="5700014" y="525018"/>
                  </a:cubicBezTo>
                  <a:lnTo>
                    <a:pt x="5700014" y="508000"/>
                  </a:lnTo>
                  <a:lnTo>
                    <a:pt x="5700014" y="524891"/>
                  </a:lnTo>
                  <a:lnTo>
                    <a:pt x="103886" y="524891"/>
                  </a:lnTo>
                  <a:lnTo>
                    <a:pt x="103886" y="508000"/>
                  </a:lnTo>
                  <a:lnTo>
                    <a:pt x="103886" y="524891"/>
                  </a:lnTo>
                  <a:cubicBezTo>
                    <a:pt x="47498" y="524891"/>
                    <a:pt x="0" y="481711"/>
                    <a:pt x="0" y="426212"/>
                  </a:cubicBezTo>
                  <a:lnTo>
                    <a:pt x="0" y="98806"/>
                  </a:lnTo>
                  <a:lnTo>
                    <a:pt x="16891" y="98806"/>
                  </a:lnTo>
                  <a:lnTo>
                    <a:pt x="0" y="98806"/>
                  </a:lnTo>
                  <a:moveTo>
                    <a:pt x="33909" y="98806"/>
                  </a:moveTo>
                  <a:lnTo>
                    <a:pt x="33909" y="426212"/>
                  </a:lnTo>
                  <a:lnTo>
                    <a:pt x="16891" y="426212"/>
                  </a:lnTo>
                  <a:lnTo>
                    <a:pt x="33909" y="426212"/>
                  </a:lnTo>
                  <a:cubicBezTo>
                    <a:pt x="33909" y="461137"/>
                    <a:pt x="64262" y="491109"/>
                    <a:pt x="104013" y="491109"/>
                  </a:cubicBezTo>
                  <a:lnTo>
                    <a:pt x="5700014" y="491109"/>
                  </a:lnTo>
                  <a:cubicBezTo>
                    <a:pt x="5739638" y="491109"/>
                    <a:pt x="5770118" y="461137"/>
                    <a:pt x="5770118" y="426212"/>
                  </a:cubicBezTo>
                  <a:lnTo>
                    <a:pt x="5770118" y="98806"/>
                  </a:lnTo>
                  <a:cubicBezTo>
                    <a:pt x="5770118" y="63881"/>
                    <a:pt x="5739765" y="33909"/>
                    <a:pt x="5700014" y="33909"/>
                  </a:cubicBezTo>
                  <a:lnTo>
                    <a:pt x="103886" y="33909"/>
                  </a:lnTo>
                  <a:lnTo>
                    <a:pt x="103886" y="16891"/>
                  </a:lnTo>
                  <a:lnTo>
                    <a:pt x="103886" y="33909"/>
                  </a:lnTo>
                  <a:cubicBezTo>
                    <a:pt x="64262" y="33909"/>
                    <a:pt x="33782" y="63881"/>
                    <a:pt x="33782" y="98806"/>
                  </a:cubicBezTo>
                  <a:close/>
                </a:path>
              </a:pathLst>
            </a:custGeom>
            <a:solidFill>
              <a:srgbClr val="41719c"/>
            </a:solidFill>
            <a:ln w="0">
              <a:noFill/>
            </a:ln>
          </p:spPr>
          <p:style>
            <a:lnRef idx="0"/>
            <a:fillRef idx="0"/>
            <a:effectRef idx="0"/>
            <a:fontRef idx="minor"/>
          </p:style>
          <p:txBody>
            <a:bodyPr tIns="91440" bIns="91440" anchor="ctr">
              <a:noAutofit/>
            </a:bodyPr>
            <a:p>
              <a:pPr>
                <a:lnSpc>
                  <a:spcPct val="100000"/>
                </a:lnSpc>
                <a:tabLst>
                  <a:tab algn="l" pos="0"/>
                </a:tabLst>
              </a:pPr>
              <a:endParaRPr b="0" lang="pt-BR" sz="1400" strike="noStrike" u="none">
                <a:solidFill>
                  <a:srgbClr val="ffffff"/>
                </a:solidFill>
                <a:effectLst/>
                <a:uFillTx/>
                <a:latin typeface="Arial"/>
              </a:endParaRPr>
            </a:p>
          </p:txBody>
        </p:sp>
        <p:sp>
          <p:nvSpPr>
            <p:cNvPr id="564" name="Google Shape;953;p50"/>
            <p:cNvSpPr/>
            <p:nvPr/>
          </p:nvSpPr>
          <p:spPr>
            <a:xfrm>
              <a:off x="1270080" y="3650400"/>
              <a:ext cx="4352400" cy="414720"/>
            </a:xfrm>
            <a:prstGeom prst="rect">
              <a:avLst/>
            </a:prstGeom>
            <a:noFill/>
            <a:ln w="0">
              <a:noFill/>
            </a:ln>
          </p:spPr>
          <p:style>
            <a:lnRef idx="0"/>
            <a:fillRef idx="0"/>
            <a:effectRef idx="0"/>
            <a:fontRef idx="minor"/>
          </p:style>
          <p:txBody>
            <a:bodyPr lIns="50760" rIns="50760" tIns="50760" bIns="50760" anchor="ctr">
              <a:noAutofit/>
            </a:bodyPr>
            <a:p>
              <a:pPr algn="ctr">
                <a:lnSpc>
                  <a:spcPct val="120000"/>
                </a:lnSpc>
                <a:tabLst>
                  <a:tab algn="l" pos="0"/>
                </a:tabLst>
              </a:pPr>
              <a:r>
                <a:rPr b="0" lang="en-US" sz="1350" strike="noStrike" u="none">
                  <a:solidFill>
                    <a:srgbClr val="ffffff"/>
                  </a:solidFill>
                  <a:effectLst/>
                  <a:uFillTx/>
                  <a:latin typeface="Calibri"/>
                  <a:ea typeface="Calibri"/>
                </a:rPr>
                <a:t>Avaliação e estratificação do risco do diabético</a:t>
              </a:r>
              <a:endParaRPr b="0" lang="pt-BR" sz="1350" strike="noStrike" u="none">
                <a:solidFill>
                  <a:srgbClr val="000000"/>
                </a:solidFill>
                <a:effectLst/>
                <a:uFillTx/>
                <a:latin typeface="Arial"/>
              </a:endParaRPr>
            </a:p>
          </p:txBody>
        </p:sp>
      </p:grpSp>
      <p:grpSp>
        <p:nvGrpSpPr>
          <p:cNvPr id="565" name="Google Shape;954;p50"/>
          <p:cNvGrpSpPr/>
          <p:nvPr/>
        </p:nvGrpSpPr>
        <p:grpSpPr>
          <a:xfrm>
            <a:off x="955800" y="4332960"/>
            <a:ext cx="1199880" cy="469080"/>
            <a:chOff x="955800" y="4332960"/>
            <a:chExt cx="1199880" cy="469080"/>
          </a:xfrm>
        </p:grpSpPr>
        <p:sp>
          <p:nvSpPr>
            <p:cNvPr id="566" name="Google Shape;955;p50"/>
            <p:cNvSpPr/>
            <p:nvPr/>
          </p:nvSpPr>
          <p:spPr>
            <a:xfrm>
              <a:off x="968400" y="4367160"/>
              <a:ext cx="1174320" cy="421920"/>
            </a:xfrm>
            <a:custGeom>
              <a:avLst/>
              <a:gdLst>
                <a:gd name="textAreaLeft" fmla="*/ 0 w 1174320"/>
                <a:gd name="textAreaRight" fmla="*/ 1174680 w 1174320"/>
                <a:gd name="textAreaTop" fmla="*/ 0 h 421920"/>
                <a:gd name="textAreaBottom" fmla="*/ 422280 h 421920"/>
              </a:gdLst>
              <a:ahLst/>
              <a:cxnLst/>
              <a:rect l="textAreaLeft" t="textAreaTop" r="textAreaRight" b="textAreaBottom"/>
              <a:pathLst>
                <a:path w="1566418" h="563118">
                  <a:moveTo>
                    <a:pt x="0" y="93853"/>
                  </a:moveTo>
                  <a:cubicBezTo>
                    <a:pt x="0" y="42037"/>
                    <a:pt x="43688" y="0"/>
                    <a:pt x="97409" y="0"/>
                  </a:cubicBezTo>
                  <a:lnTo>
                    <a:pt x="1469009" y="0"/>
                  </a:lnTo>
                  <a:cubicBezTo>
                    <a:pt x="1522730" y="0"/>
                    <a:pt x="1566418" y="42037"/>
                    <a:pt x="1566418" y="93853"/>
                  </a:cubicBezTo>
                  <a:lnTo>
                    <a:pt x="1566418" y="469265"/>
                  </a:lnTo>
                  <a:cubicBezTo>
                    <a:pt x="1566418" y="521081"/>
                    <a:pt x="1522857" y="563118"/>
                    <a:pt x="1469009" y="563118"/>
                  </a:cubicBezTo>
                  <a:lnTo>
                    <a:pt x="97409" y="563118"/>
                  </a:lnTo>
                  <a:cubicBezTo>
                    <a:pt x="43688" y="563118"/>
                    <a:pt x="0" y="521081"/>
                    <a:pt x="0" y="469265"/>
                  </a:cubicBezTo>
                  <a:close/>
                </a:path>
              </a:pathLst>
            </a:custGeom>
            <a:solidFill>
              <a:srgbClr val="bdd7ee"/>
            </a:solidFill>
            <a:ln w="0">
              <a:noFill/>
            </a:ln>
          </p:spPr>
          <p:style>
            <a:lnRef idx="0"/>
            <a:fillRef idx="0"/>
            <a:effectRef idx="0"/>
            <a:fontRef idx="minor"/>
          </p:style>
          <p:txBody>
            <a:bodyPr tIns="91440" bIns="91440" anchor="ctr">
              <a:noAutofit/>
            </a:bodyPr>
            <a:p>
              <a:pPr>
                <a:lnSpc>
                  <a:spcPct val="100000"/>
                </a:lnSpc>
                <a:tabLst>
                  <a:tab algn="l" pos="0"/>
                </a:tabLst>
              </a:pPr>
              <a:endParaRPr b="0" lang="pt-BR" sz="1400" strike="noStrike" u="none">
                <a:solidFill>
                  <a:srgbClr val="000000"/>
                </a:solidFill>
                <a:effectLst/>
                <a:uFillTx/>
                <a:latin typeface="Arial"/>
              </a:endParaRPr>
            </a:p>
          </p:txBody>
        </p:sp>
        <p:sp>
          <p:nvSpPr>
            <p:cNvPr id="567" name="Google Shape;956;p50"/>
            <p:cNvSpPr/>
            <p:nvPr/>
          </p:nvSpPr>
          <p:spPr>
            <a:xfrm>
              <a:off x="955800" y="4354560"/>
              <a:ext cx="1199880" cy="447480"/>
            </a:xfrm>
            <a:custGeom>
              <a:avLst/>
              <a:gdLst>
                <a:gd name="textAreaLeft" fmla="*/ 0 w 1199880"/>
                <a:gd name="textAreaRight" fmla="*/ 1200240 w 1199880"/>
                <a:gd name="textAreaTop" fmla="*/ 0 h 447480"/>
                <a:gd name="textAreaBottom" fmla="*/ 447840 h 447480"/>
              </a:gdLst>
              <a:ahLst/>
              <a:cxnLst/>
              <a:rect l="textAreaLeft" t="textAreaTop" r="textAreaRight" b="textAreaBottom"/>
              <a:pathLst>
                <a:path w="1600200" h="596900">
                  <a:moveTo>
                    <a:pt x="0" y="110744"/>
                  </a:moveTo>
                  <a:cubicBezTo>
                    <a:pt x="0" y="49022"/>
                    <a:pt x="51816" y="0"/>
                    <a:pt x="114300" y="0"/>
                  </a:cubicBezTo>
                  <a:lnTo>
                    <a:pt x="1485900" y="0"/>
                  </a:lnTo>
                  <a:lnTo>
                    <a:pt x="1485900" y="16891"/>
                  </a:lnTo>
                  <a:lnTo>
                    <a:pt x="1485900" y="0"/>
                  </a:lnTo>
                  <a:cubicBezTo>
                    <a:pt x="1548384" y="0"/>
                    <a:pt x="1600200" y="49022"/>
                    <a:pt x="1600200" y="110744"/>
                  </a:cubicBezTo>
                  <a:lnTo>
                    <a:pt x="1583309" y="110744"/>
                  </a:lnTo>
                  <a:lnTo>
                    <a:pt x="1600200" y="110744"/>
                  </a:lnTo>
                  <a:lnTo>
                    <a:pt x="1600200" y="486156"/>
                  </a:lnTo>
                  <a:lnTo>
                    <a:pt x="1583309" y="486156"/>
                  </a:lnTo>
                  <a:lnTo>
                    <a:pt x="1600200" y="486156"/>
                  </a:lnTo>
                  <a:cubicBezTo>
                    <a:pt x="1600200" y="547878"/>
                    <a:pt x="1548384" y="596900"/>
                    <a:pt x="1485900" y="596900"/>
                  </a:cubicBezTo>
                  <a:lnTo>
                    <a:pt x="1485900" y="580009"/>
                  </a:lnTo>
                  <a:lnTo>
                    <a:pt x="1485900" y="596900"/>
                  </a:lnTo>
                  <a:lnTo>
                    <a:pt x="114300" y="596900"/>
                  </a:lnTo>
                  <a:lnTo>
                    <a:pt x="114300" y="580009"/>
                  </a:lnTo>
                  <a:lnTo>
                    <a:pt x="114300" y="596900"/>
                  </a:lnTo>
                  <a:cubicBezTo>
                    <a:pt x="51816" y="596900"/>
                    <a:pt x="0" y="547878"/>
                    <a:pt x="0" y="486156"/>
                  </a:cubicBezTo>
                  <a:lnTo>
                    <a:pt x="0" y="110744"/>
                  </a:lnTo>
                  <a:lnTo>
                    <a:pt x="16891" y="110744"/>
                  </a:lnTo>
                  <a:lnTo>
                    <a:pt x="0" y="110744"/>
                  </a:lnTo>
                  <a:moveTo>
                    <a:pt x="33909" y="110744"/>
                  </a:moveTo>
                  <a:lnTo>
                    <a:pt x="33909" y="486156"/>
                  </a:lnTo>
                  <a:lnTo>
                    <a:pt x="16891" y="486156"/>
                  </a:lnTo>
                  <a:lnTo>
                    <a:pt x="33909" y="486156"/>
                  </a:lnTo>
                  <a:cubicBezTo>
                    <a:pt x="33909" y="528066"/>
                    <a:pt x="69342" y="563118"/>
                    <a:pt x="114300" y="563118"/>
                  </a:cubicBezTo>
                  <a:lnTo>
                    <a:pt x="1485900" y="563118"/>
                  </a:lnTo>
                  <a:cubicBezTo>
                    <a:pt x="1530985" y="563118"/>
                    <a:pt x="1566291" y="528066"/>
                    <a:pt x="1566291" y="486156"/>
                  </a:cubicBezTo>
                  <a:lnTo>
                    <a:pt x="1566291" y="110744"/>
                  </a:lnTo>
                  <a:cubicBezTo>
                    <a:pt x="1566291" y="68834"/>
                    <a:pt x="1530858" y="33782"/>
                    <a:pt x="1485900" y="33782"/>
                  </a:cubicBezTo>
                  <a:lnTo>
                    <a:pt x="114300" y="33782"/>
                  </a:lnTo>
                  <a:lnTo>
                    <a:pt x="114300" y="16891"/>
                  </a:lnTo>
                  <a:lnTo>
                    <a:pt x="114300" y="33909"/>
                  </a:lnTo>
                  <a:cubicBezTo>
                    <a:pt x="69215" y="33909"/>
                    <a:pt x="33909" y="68961"/>
                    <a:pt x="33909" y="110871"/>
                  </a:cubicBezTo>
                  <a:close/>
                </a:path>
              </a:pathLst>
            </a:custGeom>
            <a:solidFill>
              <a:srgbClr val="41719c"/>
            </a:solidFill>
            <a:ln w="0">
              <a:noFill/>
            </a:ln>
          </p:spPr>
          <p:style>
            <a:lnRef idx="0"/>
            <a:fillRef idx="0"/>
            <a:effectRef idx="0"/>
            <a:fontRef idx="minor"/>
          </p:style>
          <p:txBody>
            <a:bodyPr tIns="91440" bIns="91440" anchor="ctr">
              <a:noAutofit/>
            </a:bodyPr>
            <a:p>
              <a:pPr>
                <a:lnSpc>
                  <a:spcPct val="100000"/>
                </a:lnSpc>
                <a:tabLst>
                  <a:tab algn="l" pos="0"/>
                </a:tabLst>
              </a:pPr>
              <a:endParaRPr b="0" lang="pt-BR" sz="1400" strike="noStrike" u="none">
                <a:solidFill>
                  <a:srgbClr val="ffffff"/>
                </a:solidFill>
                <a:effectLst/>
                <a:uFillTx/>
                <a:latin typeface="Arial"/>
              </a:endParaRPr>
            </a:p>
          </p:txBody>
        </p:sp>
        <p:sp>
          <p:nvSpPr>
            <p:cNvPr id="568" name="Google Shape;957;p50"/>
            <p:cNvSpPr/>
            <p:nvPr/>
          </p:nvSpPr>
          <p:spPr>
            <a:xfrm>
              <a:off x="955800" y="4332960"/>
              <a:ext cx="1199880" cy="468720"/>
            </a:xfrm>
            <a:prstGeom prst="rect">
              <a:avLst/>
            </a:prstGeom>
            <a:noFill/>
            <a:ln w="0">
              <a:noFill/>
            </a:ln>
          </p:spPr>
          <p:style>
            <a:lnRef idx="0"/>
            <a:fillRef idx="0"/>
            <a:effectRef idx="0"/>
            <a:fontRef idx="minor"/>
          </p:style>
          <p:txBody>
            <a:bodyPr lIns="50760" rIns="50760" tIns="50760" bIns="50760" anchor="ctr">
              <a:noAutofit/>
            </a:bodyPr>
            <a:p>
              <a:pPr algn="ctr">
                <a:lnSpc>
                  <a:spcPct val="120000"/>
                </a:lnSpc>
                <a:tabLst>
                  <a:tab algn="l" pos="0"/>
                </a:tabLst>
              </a:pPr>
              <a:r>
                <a:rPr b="1" lang="en-US" sz="1350" strike="noStrike" u="none">
                  <a:solidFill>
                    <a:srgbClr val="ffffff"/>
                  </a:solidFill>
                  <a:effectLst/>
                  <a:uFillTx/>
                  <a:latin typeface="Calibri"/>
                  <a:ea typeface="Calibri"/>
                </a:rPr>
                <a:t>BAIXO</a:t>
              </a:r>
              <a:endParaRPr b="0" lang="pt-BR" sz="1350" strike="noStrike" u="none">
                <a:solidFill>
                  <a:srgbClr val="000000"/>
                </a:solidFill>
                <a:effectLst/>
                <a:uFillTx/>
                <a:latin typeface="Arial"/>
              </a:endParaRPr>
            </a:p>
          </p:txBody>
        </p:sp>
      </p:grpSp>
      <p:grpSp>
        <p:nvGrpSpPr>
          <p:cNvPr id="569" name="Google Shape;958;p50"/>
          <p:cNvGrpSpPr/>
          <p:nvPr/>
        </p:nvGrpSpPr>
        <p:grpSpPr>
          <a:xfrm>
            <a:off x="2227320" y="4321800"/>
            <a:ext cx="1198080" cy="469080"/>
            <a:chOff x="2227320" y="4321800"/>
            <a:chExt cx="1198080" cy="469080"/>
          </a:xfrm>
        </p:grpSpPr>
        <p:sp>
          <p:nvSpPr>
            <p:cNvPr id="570" name="Google Shape;959;p50"/>
            <p:cNvSpPr/>
            <p:nvPr/>
          </p:nvSpPr>
          <p:spPr>
            <a:xfrm>
              <a:off x="2239920" y="4356000"/>
              <a:ext cx="1172880" cy="421920"/>
            </a:xfrm>
            <a:custGeom>
              <a:avLst/>
              <a:gdLst>
                <a:gd name="textAreaLeft" fmla="*/ 0 w 1172880"/>
                <a:gd name="textAreaRight" fmla="*/ 1173240 w 1172880"/>
                <a:gd name="textAreaTop" fmla="*/ 0 h 421920"/>
                <a:gd name="textAreaBottom" fmla="*/ 422280 h 421920"/>
              </a:gdLst>
              <a:ahLst/>
              <a:cxnLst/>
              <a:rect l="textAreaLeft" t="textAreaTop" r="textAreaRight" b="textAreaBottom"/>
              <a:pathLst>
                <a:path w="1564259" h="563118">
                  <a:moveTo>
                    <a:pt x="0" y="93853"/>
                  </a:moveTo>
                  <a:cubicBezTo>
                    <a:pt x="0" y="42037"/>
                    <a:pt x="43688" y="0"/>
                    <a:pt x="97409" y="0"/>
                  </a:cubicBezTo>
                  <a:lnTo>
                    <a:pt x="1466850" y="0"/>
                  </a:lnTo>
                  <a:cubicBezTo>
                    <a:pt x="1520571" y="0"/>
                    <a:pt x="1564259" y="42037"/>
                    <a:pt x="1564259" y="93853"/>
                  </a:cubicBezTo>
                  <a:lnTo>
                    <a:pt x="1564259" y="469265"/>
                  </a:lnTo>
                  <a:cubicBezTo>
                    <a:pt x="1564259" y="521081"/>
                    <a:pt x="1520698" y="563118"/>
                    <a:pt x="1466850" y="563118"/>
                  </a:cubicBezTo>
                  <a:lnTo>
                    <a:pt x="97409" y="563118"/>
                  </a:lnTo>
                  <a:cubicBezTo>
                    <a:pt x="43688" y="563118"/>
                    <a:pt x="0" y="521081"/>
                    <a:pt x="0" y="469265"/>
                  </a:cubicBezTo>
                  <a:close/>
                </a:path>
              </a:pathLst>
            </a:custGeom>
            <a:solidFill>
              <a:srgbClr val="c5e0b4"/>
            </a:solidFill>
            <a:ln w="0">
              <a:noFill/>
            </a:ln>
          </p:spPr>
          <p:style>
            <a:lnRef idx="0"/>
            <a:fillRef idx="0"/>
            <a:effectRef idx="0"/>
            <a:fontRef idx="minor"/>
          </p:style>
          <p:txBody>
            <a:bodyPr tIns="91440" bIns="91440" anchor="ctr">
              <a:noAutofit/>
            </a:bodyPr>
            <a:p>
              <a:pPr>
                <a:lnSpc>
                  <a:spcPct val="100000"/>
                </a:lnSpc>
                <a:tabLst>
                  <a:tab algn="l" pos="0"/>
                </a:tabLst>
              </a:pPr>
              <a:endParaRPr b="0" lang="pt-BR" sz="1400" strike="noStrike" u="none">
                <a:solidFill>
                  <a:srgbClr val="000000"/>
                </a:solidFill>
                <a:effectLst/>
                <a:uFillTx/>
                <a:latin typeface="Arial"/>
              </a:endParaRPr>
            </a:p>
          </p:txBody>
        </p:sp>
        <p:sp>
          <p:nvSpPr>
            <p:cNvPr id="571" name="Google Shape;960;p50"/>
            <p:cNvSpPr/>
            <p:nvPr/>
          </p:nvSpPr>
          <p:spPr>
            <a:xfrm>
              <a:off x="2227320" y="4343400"/>
              <a:ext cx="1198080" cy="447480"/>
            </a:xfrm>
            <a:custGeom>
              <a:avLst/>
              <a:gdLst>
                <a:gd name="textAreaLeft" fmla="*/ 0 w 1198080"/>
                <a:gd name="textAreaRight" fmla="*/ 1198440 w 1198080"/>
                <a:gd name="textAreaTop" fmla="*/ 0 h 447480"/>
                <a:gd name="textAreaBottom" fmla="*/ 447840 h 447480"/>
              </a:gdLst>
              <a:ahLst/>
              <a:cxnLst/>
              <a:rect l="textAreaLeft" t="textAreaTop" r="textAreaRight" b="textAreaBottom"/>
              <a:pathLst>
                <a:path w="1598041" h="596900">
                  <a:moveTo>
                    <a:pt x="0" y="110744"/>
                  </a:moveTo>
                  <a:cubicBezTo>
                    <a:pt x="0" y="49022"/>
                    <a:pt x="51816" y="0"/>
                    <a:pt x="114300" y="0"/>
                  </a:cubicBezTo>
                  <a:lnTo>
                    <a:pt x="1483741" y="0"/>
                  </a:lnTo>
                  <a:lnTo>
                    <a:pt x="1483741" y="16891"/>
                  </a:lnTo>
                  <a:lnTo>
                    <a:pt x="1483741" y="0"/>
                  </a:lnTo>
                  <a:cubicBezTo>
                    <a:pt x="1546225" y="0"/>
                    <a:pt x="1598041" y="49022"/>
                    <a:pt x="1598041" y="110744"/>
                  </a:cubicBezTo>
                  <a:lnTo>
                    <a:pt x="1581150" y="110744"/>
                  </a:lnTo>
                  <a:lnTo>
                    <a:pt x="1598041" y="110744"/>
                  </a:lnTo>
                  <a:lnTo>
                    <a:pt x="1598041" y="486156"/>
                  </a:lnTo>
                  <a:lnTo>
                    <a:pt x="1581150" y="486156"/>
                  </a:lnTo>
                  <a:lnTo>
                    <a:pt x="1598041" y="486156"/>
                  </a:lnTo>
                  <a:cubicBezTo>
                    <a:pt x="1598041" y="547878"/>
                    <a:pt x="1546225" y="596900"/>
                    <a:pt x="1483741" y="596900"/>
                  </a:cubicBezTo>
                  <a:lnTo>
                    <a:pt x="1483741" y="580009"/>
                  </a:lnTo>
                  <a:lnTo>
                    <a:pt x="1483741" y="596900"/>
                  </a:lnTo>
                  <a:lnTo>
                    <a:pt x="114300" y="596900"/>
                  </a:lnTo>
                  <a:lnTo>
                    <a:pt x="114300" y="580009"/>
                  </a:lnTo>
                  <a:lnTo>
                    <a:pt x="114300" y="596900"/>
                  </a:lnTo>
                  <a:cubicBezTo>
                    <a:pt x="51816" y="596900"/>
                    <a:pt x="0" y="547878"/>
                    <a:pt x="0" y="486156"/>
                  </a:cubicBezTo>
                  <a:lnTo>
                    <a:pt x="0" y="110744"/>
                  </a:lnTo>
                  <a:lnTo>
                    <a:pt x="16891" y="110744"/>
                  </a:lnTo>
                  <a:lnTo>
                    <a:pt x="0" y="110744"/>
                  </a:lnTo>
                  <a:moveTo>
                    <a:pt x="33909" y="110744"/>
                  </a:moveTo>
                  <a:lnTo>
                    <a:pt x="33909" y="486156"/>
                  </a:lnTo>
                  <a:lnTo>
                    <a:pt x="16891" y="486156"/>
                  </a:lnTo>
                  <a:lnTo>
                    <a:pt x="33909" y="486156"/>
                  </a:lnTo>
                  <a:cubicBezTo>
                    <a:pt x="33909" y="528066"/>
                    <a:pt x="69342" y="563118"/>
                    <a:pt x="114300" y="563118"/>
                  </a:cubicBezTo>
                  <a:lnTo>
                    <a:pt x="1483741" y="563118"/>
                  </a:lnTo>
                  <a:cubicBezTo>
                    <a:pt x="1528826" y="563118"/>
                    <a:pt x="1564132" y="528066"/>
                    <a:pt x="1564132" y="486156"/>
                  </a:cubicBezTo>
                  <a:lnTo>
                    <a:pt x="1564132" y="110744"/>
                  </a:lnTo>
                  <a:cubicBezTo>
                    <a:pt x="1564132" y="68834"/>
                    <a:pt x="1528699" y="33782"/>
                    <a:pt x="1483741" y="33782"/>
                  </a:cubicBezTo>
                  <a:lnTo>
                    <a:pt x="114300" y="33782"/>
                  </a:lnTo>
                  <a:lnTo>
                    <a:pt x="114300" y="16891"/>
                  </a:lnTo>
                  <a:lnTo>
                    <a:pt x="114300" y="33909"/>
                  </a:lnTo>
                  <a:cubicBezTo>
                    <a:pt x="69215" y="33909"/>
                    <a:pt x="33909" y="68961"/>
                    <a:pt x="33909" y="110871"/>
                  </a:cubicBezTo>
                  <a:close/>
                </a:path>
              </a:pathLst>
            </a:custGeom>
            <a:solidFill>
              <a:srgbClr val="548235"/>
            </a:solidFill>
            <a:ln w="0">
              <a:noFill/>
            </a:ln>
          </p:spPr>
          <p:style>
            <a:lnRef idx="0"/>
            <a:fillRef idx="0"/>
            <a:effectRef idx="0"/>
            <a:fontRef idx="minor"/>
          </p:style>
          <p:txBody>
            <a:bodyPr tIns="91440" bIns="91440" anchor="ctr">
              <a:noAutofit/>
            </a:bodyPr>
            <a:p>
              <a:pPr>
                <a:lnSpc>
                  <a:spcPct val="100000"/>
                </a:lnSpc>
                <a:tabLst>
                  <a:tab algn="l" pos="0"/>
                </a:tabLst>
              </a:pPr>
              <a:endParaRPr b="0" lang="pt-BR" sz="1400" strike="noStrike" u="none">
                <a:solidFill>
                  <a:srgbClr val="ffffff"/>
                </a:solidFill>
                <a:effectLst/>
                <a:uFillTx/>
                <a:latin typeface="Arial"/>
              </a:endParaRPr>
            </a:p>
          </p:txBody>
        </p:sp>
        <p:sp>
          <p:nvSpPr>
            <p:cNvPr id="572" name="Google Shape;961;p50"/>
            <p:cNvSpPr/>
            <p:nvPr/>
          </p:nvSpPr>
          <p:spPr>
            <a:xfrm>
              <a:off x="2227320" y="4321800"/>
              <a:ext cx="1198080" cy="468720"/>
            </a:xfrm>
            <a:prstGeom prst="rect">
              <a:avLst/>
            </a:prstGeom>
            <a:noFill/>
            <a:ln w="0">
              <a:noFill/>
            </a:ln>
          </p:spPr>
          <p:style>
            <a:lnRef idx="0"/>
            <a:fillRef idx="0"/>
            <a:effectRef idx="0"/>
            <a:fontRef idx="minor"/>
          </p:style>
          <p:txBody>
            <a:bodyPr lIns="50760" rIns="50760" tIns="50760" bIns="50760" anchor="ctr">
              <a:noAutofit/>
            </a:bodyPr>
            <a:p>
              <a:pPr algn="ctr">
                <a:lnSpc>
                  <a:spcPct val="120000"/>
                </a:lnSpc>
                <a:tabLst>
                  <a:tab algn="l" pos="0"/>
                </a:tabLst>
              </a:pPr>
              <a:r>
                <a:rPr b="1" lang="en-US" sz="1350" strike="noStrike" u="none">
                  <a:solidFill>
                    <a:srgbClr val="ffffff"/>
                  </a:solidFill>
                  <a:effectLst/>
                  <a:uFillTx/>
                  <a:latin typeface="Calibri"/>
                  <a:ea typeface="Calibri"/>
                </a:rPr>
                <a:t>MÉDIO</a:t>
              </a:r>
              <a:endParaRPr b="0" lang="pt-BR" sz="1350" strike="noStrike" u="none">
                <a:solidFill>
                  <a:srgbClr val="000000"/>
                </a:solidFill>
                <a:effectLst/>
                <a:uFillTx/>
                <a:latin typeface="Arial"/>
              </a:endParaRPr>
            </a:p>
          </p:txBody>
        </p:sp>
      </p:grpSp>
      <p:grpSp>
        <p:nvGrpSpPr>
          <p:cNvPr id="573" name="Google Shape;962;p50"/>
          <p:cNvGrpSpPr/>
          <p:nvPr/>
        </p:nvGrpSpPr>
        <p:grpSpPr>
          <a:xfrm>
            <a:off x="3513240" y="4311000"/>
            <a:ext cx="1199880" cy="468720"/>
            <a:chOff x="3513240" y="4311000"/>
            <a:chExt cx="1199880" cy="468720"/>
          </a:xfrm>
        </p:grpSpPr>
        <p:sp>
          <p:nvSpPr>
            <p:cNvPr id="574" name="Google Shape;963;p50"/>
            <p:cNvSpPr/>
            <p:nvPr/>
          </p:nvSpPr>
          <p:spPr>
            <a:xfrm>
              <a:off x="3525840" y="4344840"/>
              <a:ext cx="1174320" cy="421920"/>
            </a:xfrm>
            <a:custGeom>
              <a:avLst/>
              <a:gdLst>
                <a:gd name="textAreaLeft" fmla="*/ 0 w 1174320"/>
                <a:gd name="textAreaRight" fmla="*/ 1174680 w 1174320"/>
                <a:gd name="textAreaTop" fmla="*/ 0 h 421920"/>
                <a:gd name="textAreaBottom" fmla="*/ 422280 h 421920"/>
              </a:gdLst>
              <a:ahLst/>
              <a:cxnLst/>
              <a:rect l="textAreaLeft" t="textAreaTop" r="textAreaRight" b="textAreaBottom"/>
              <a:pathLst>
                <a:path w="1566418" h="563118">
                  <a:moveTo>
                    <a:pt x="0" y="93853"/>
                  </a:moveTo>
                  <a:cubicBezTo>
                    <a:pt x="0" y="42037"/>
                    <a:pt x="43688" y="0"/>
                    <a:pt x="97409" y="0"/>
                  </a:cubicBezTo>
                  <a:lnTo>
                    <a:pt x="1469009" y="0"/>
                  </a:lnTo>
                  <a:cubicBezTo>
                    <a:pt x="1522730" y="0"/>
                    <a:pt x="1566418" y="42037"/>
                    <a:pt x="1566418" y="93853"/>
                  </a:cubicBezTo>
                  <a:lnTo>
                    <a:pt x="1566418" y="469265"/>
                  </a:lnTo>
                  <a:cubicBezTo>
                    <a:pt x="1566418" y="521081"/>
                    <a:pt x="1522857" y="563118"/>
                    <a:pt x="1469009" y="563118"/>
                  </a:cubicBezTo>
                  <a:lnTo>
                    <a:pt x="97409" y="563118"/>
                  </a:lnTo>
                  <a:cubicBezTo>
                    <a:pt x="43688" y="563118"/>
                    <a:pt x="0" y="521081"/>
                    <a:pt x="0" y="469265"/>
                  </a:cubicBezTo>
                  <a:close/>
                </a:path>
              </a:pathLst>
            </a:custGeom>
            <a:solidFill>
              <a:srgbClr val="ffe699"/>
            </a:solidFill>
            <a:ln w="0">
              <a:noFill/>
            </a:ln>
          </p:spPr>
          <p:style>
            <a:lnRef idx="0"/>
            <a:fillRef idx="0"/>
            <a:effectRef idx="0"/>
            <a:fontRef idx="minor"/>
          </p:style>
          <p:txBody>
            <a:bodyPr tIns="91440" bIns="91440" anchor="ctr">
              <a:noAutofit/>
            </a:bodyPr>
            <a:p>
              <a:pPr>
                <a:lnSpc>
                  <a:spcPct val="100000"/>
                </a:lnSpc>
                <a:tabLst>
                  <a:tab algn="l" pos="0"/>
                </a:tabLst>
              </a:pPr>
              <a:endParaRPr b="0" lang="pt-BR" sz="1400" strike="noStrike" u="none">
                <a:solidFill>
                  <a:srgbClr val="000000"/>
                </a:solidFill>
                <a:effectLst/>
                <a:uFillTx/>
                <a:latin typeface="Arial"/>
              </a:endParaRPr>
            </a:p>
          </p:txBody>
        </p:sp>
        <p:sp>
          <p:nvSpPr>
            <p:cNvPr id="575" name="Google Shape;964;p50"/>
            <p:cNvSpPr/>
            <p:nvPr/>
          </p:nvSpPr>
          <p:spPr>
            <a:xfrm>
              <a:off x="3513240" y="4332240"/>
              <a:ext cx="1199880" cy="447480"/>
            </a:xfrm>
            <a:custGeom>
              <a:avLst/>
              <a:gdLst>
                <a:gd name="textAreaLeft" fmla="*/ 0 w 1199880"/>
                <a:gd name="textAreaRight" fmla="*/ 1200240 w 1199880"/>
                <a:gd name="textAreaTop" fmla="*/ 0 h 447480"/>
                <a:gd name="textAreaBottom" fmla="*/ 447840 h 447480"/>
              </a:gdLst>
              <a:ahLst/>
              <a:cxnLst/>
              <a:rect l="textAreaLeft" t="textAreaTop" r="textAreaRight" b="textAreaBottom"/>
              <a:pathLst>
                <a:path w="1600200" h="596900">
                  <a:moveTo>
                    <a:pt x="0" y="110744"/>
                  </a:moveTo>
                  <a:cubicBezTo>
                    <a:pt x="0" y="49022"/>
                    <a:pt x="51816" y="0"/>
                    <a:pt x="114300" y="0"/>
                  </a:cubicBezTo>
                  <a:lnTo>
                    <a:pt x="1485900" y="0"/>
                  </a:lnTo>
                  <a:lnTo>
                    <a:pt x="1485900" y="16891"/>
                  </a:lnTo>
                  <a:lnTo>
                    <a:pt x="1485900" y="0"/>
                  </a:lnTo>
                  <a:cubicBezTo>
                    <a:pt x="1548384" y="0"/>
                    <a:pt x="1600200" y="49022"/>
                    <a:pt x="1600200" y="110744"/>
                  </a:cubicBezTo>
                  <a:lnTo>
                    <a:pt x="1583309" y="110744"/>
                  </a:lnTo>
                  <a:lnTo>
                    <a:pt x="1600200" y="110744"/>
                  </a:lnTo>
                  <a:lnTo>
                    <a:pt x="1600200" y="486156"/>
                  </a:lnTo>
                  <a:lnTo>
                    <a:pt x="1583309" y="486156"/>
                  </a:lnTo>
                  <a:lnTo>
                    <a:pt x="1600200" y="486156"/>
                  </a:lnTo>
                  <a:cubicBezTo>
                    <a:pt x="1600200" y="547878"/>
                    <a:pt x="1548384" y="596900"/>
                    <a:pt x="1485900" y="596900"/>
                  </a:cubicBezTo>
                  <a:lnTo>
                    <a:pt x="1485900" y="580009"/>
                  </a:lnTo>
                  <a:lnTo>
                    <a:pt x="1485900" y="596900"/>
                  </a:lnTo>
                  <a:lnTo>
                    <a:pt x="114300" y="596900"/>
                  </a:lnTo>
                  <a:lnTo>
                    <a:pt x="114300" y="580009"/>
                  </a:lnTo>
                  <a:lnTo>
                    <a:pt x="114300" y="596900"/>
                  </a:lnTo>
                  <a:cubicBezTo>
                    <a:pt x="51816" y="596900"/>
                    <a:pt x="0" y="547878"/>
                    <a:pt x="0" y="486156"/>
                  </a:cubicBezTo>
                  <a:lnTo>
                    <a:pt x="0" y="110744"/>
                  </a:lnTo>
                  <a:lnTo>
                    <a:pt x="16891" y="110744"/>
                  </a:lnTo>
                  <a:lnTo>
                    <a:pt x="0" y="110744"/>
                  </a:lnTo>
                  <a:moveTo>
                    <a:pt x="33909" y="110744"/>
                  </a:moveTo>
                  <a:lnTo>
                    <a:pt x="33909" y="486156"/>
                  </a:lnTo>
                  <a:lnTo>
                    <a:pt x="16891" y="486156"/>
                  </a:lnTo>
                  <a:lnTo>
                    <a:pt x="33909" y="486156"/>
                  </a:lnTo>
                  <a:cubicBezTo>
                    <a:pt x="33909" y="528066"/>
                    <a:pt x="69342" y="563118"/>
                    <a:pt x="114300" y="563118"/>
                  </a:cubicBezTo>
                  <a:lnTo>
                    <a:pt x="1485900" y="563118"/>
                  </a:lnTo>
                  <a:cubicBezTo>
                    <a:pt x="1530985" y="563118"/>
                    <a:pt x="1566291" y="528066"/>
                    <a:pt x="1566291" y="486156"/>
                  </a:cubicBezTo>
                  <a:lnTo>
                    <a:pt x="1566291" y="110744"/>
                  </a:lnTo>
                  <a:cubicBezTo>
                    <a:pt x="1566291" y="68834"/>
                    <a:pt x="1530858" y="33782"/>
                    <a:pt x="1485900" y="33782"/>
                  </a:cubicBezTo>
                  <a:lnTo>
                    <a:pt x="114300" y="33782"/>
                  </a:lnTo>
                  <a:lnTo>
                    <a:pt x="114300" y="16891"/>
                  </a:lnTo>
                  <a:lnTo>
                    <a:pt x="114300" y="33909"/>
                  </a:lnTo>
                  <a:cubicBezTo>
                    <a:pt x="69215" y="33909"/>
                    <a:pt x="33909" y="68961"/>
                    <a:pt x="33909" y="110871"/>
                  </a:cubicBezTo>
                  <a:close/>
                </a:path>
              </a:pathLst>
            </a:custGeom>
            <a:solidFill>
              <a:srgbClr val="bf9000"/>
            </a:solidFill>
            <a:ln w="0">
              <a:noFill/>
            </a:ln>
          </p:spPr>
          <p:style>
            <a:lnRef idx="0"/>
            <a:fillRef idx="0"/>
            <a:effectRef idx="0"/>
            <a:fontRef idx="minor"/>
          </p:style>
          <p:txBody>
            <a:bodyPr tIns="91440" bIns="91440" anchor="ctr">
              <a:noAutofit/>
            </a:bodyPr>
            <a:p>
              <a:pPr>
                <a:lnSpc>
                  <a:spcPct val="100000"/>
                </a:lnSpc>
                <a:tabLst>
                  <a:tab algn="l" pos="0"/>
                </a:tabLst>
              </a:pPr>
              <a:endParaRPr b="0" lang="pt-BR" sz="1400" strike="noStrike" u="none">
                <a:solidFill>
                  <a:srgbClr val="ffffff"/>
                </a:solidFill>
                <a:effectLst/>
                <a:uFillTx/>
                <a:latin typeface="Arial"/>
              </a:endParaRPr>
            </a:p>
          </p:txBody>
        </p:sp>
        <p:sp>
          <p:nvSpPr>
            <p:cNvPr id="576" name="Google Shape;965;p50"/>
            <p:cNvSpPr/>
            <p:nvPr/>
          </p:nvSpPr>
          <p:spPr>
            <a:xfrm>
              <a:off x="3513240" y="4311000"/>
              <a:ext cx="1199880" cy="468720"/>
            </a:xfrm>
            <a:prstGeom prst="rect">
              <a:avLst/>
            </a:prstGeom>
            <a:noFill/>
            <a:ln w="0">
              <a:noFill/>
            </a:ln>
          </p:spPr>
          <p:style>
            <a:lnRef idx="0"/>
            <a:fillRef idx="0"/>
            <a:effectRef idx="0"/>
            <a:fontRef idx="minor"/>
          </p:style>
          <p:txBody>
            <a:bodyPr lIns="50760" rIns="50760" tIns="50760" bIns="50760" anchor="ctr">
              <a:noAutofit/>
            </a:bodyPr>
            <a:p>
              <a:pPr algn="ctr">
                <a:lnSpc>
                  <a:spcPct val="120000"/>
                </a:lnSpc>
                <a:tabLst>
                  <a:tab algn="l" pos="0"/>
                </a:tabLst>
              </a:pPr>
              <a:r>
                <a:rPr b="1" lang="en-US" sz="1350" strike="noStrike" u="none">
                  <a:solidFill>
                    <a:srgbClr val="ffffff"/>
                  </a:solidFill>
                  <a:effectLst/>
                  <a:uFillTx/>
                  <a:latin typeface="Calibri"/>
                  <a:ea typeface="Calibri"/>
                </a:rPr>
                <a:t>ALTO</a:t>
              </a:r>
              <a:endParaRPr b="0" lang="pt-BR" sz="1350" strike="noStrike" u="none">
                <a:solidFill>
                  <a:srgbClr val="000000"/>
                </a:solidFill>
                <a:effectLst/>
                <a:uFillTx/>
                <a:latin typeface="Arial"/>
              </a:endParaRPr>
            </a:p>
          </p:txBody>
        </p:sp>
      </p:grpSp>
      <p:grpSp>
        <p:nvGrpSpPr>
          <p:cNvPr id="577" name="Google Shape;966;p50"/>
          <p:cNvGrpSpPr/>
          <p:nvPr/>
        </p:nvGrpSpPr>
        <p:grpSpPr>
          <a:xfrm>
            <a:off x="4770360" y="4298040"/>
            <a:ext cx="1199880" cy="470520"/>
            <a:chOff x="4770360" y="4298040"/>
            <a:chExt cx="1199880" cy="470520"/>
          </a:xfrm>
        </p:grpSpPr>
        <p:sp>
          <p:nvSpPr>
            <p:cNvPr id="578" name="Google Shape;967;p50"/>
            <p:cNvSpPr/>
            <p:nvPr/>
          </p:nvSpPr>
          <p:spPr>
            <a:xfrm>
              <a:off x="4782960" y="4332240"/>
              <a:ext cx="1174320" cy="423720"/>
            </a:xfrm>
            <a:custGeom>
              <a:avLst/>
              <a:gdLst>
                <a:gd name="textAreaLeft" fmla="*/ 0 w 1174320"/>
                <a:gd name="textAreaRight" fmla="*/ 1174680 w 1174320"/>
                <a:gd name="textAreaTop" fmla="*/ 0 h 423720"/>
                <a:gd name="textAreaBottom" fmla="*/ 424080 h 423720"/>
              </a:gdLst>
              <a:ahLst/>
              <a:cxnLst/>
              <a:rect l="textAreaLeft" t="textAreaTop" r="textAreaRight" b="textAreaBottom"/>
              <a:pathLst>
                <a:path w="1566291" h="565277">
                  <a:moveTo>
                    <a:pt x="0" y="94234"/>
                  </a:moveTo>
                  <a:cubicBezTo>
                    <a:pt x="0" y="42164"/>
                    <a:pt x="43815" y="0"/>
                    <a:pt x="97663" y="0"/>
                  </a:cubicBezTo>
                  <a:lnTo>
                    <a:pt x="1468628" y="0"/>
                  </a:lnTo>
                  <a:cubicBezTo>
                    <a:pt x="1522603" y="0"/>
                    <a:pt x="1566291" y="42164"/>
                    <a:pt x="1566291" y="94234"/>
                  </a:cubicBezTo>
                  <a:lnTo>
                    <a:pt x="1566291" y="471043"/>
                  </a:lnTo>
                  <a:cubicBezTo>
                    <a:pt x="1566291" y="523113"/>
                    <a:pt x="1522476" y="565277"/>
                    <a:pt x="1468628" y="565277"/>
                  </a:cubicBezTo>
                  <a:lnTo>
                    <a:pt x="97790" y="565277"/>
                  </a:lnTo>
                  <a:cubicBezTo>
                    <a:pt x="43815" y="565277"/>
                    <a:pt x="127" y="523113"/>
                    <a:pt x="127" y="471043"/>
                  </a:cubicBezTo>
                  <a:close/>
                </a:path>
              </a:pathLst>
            </a:custGeom>
            <a:solidFill>
              <a:srgbClr val="f8cbad"/>
            </a:solidFill>
            <a:ln w="0">
              <a:noFill/>
            </a:ln>
          </p:spPr>
          <p:style>
            <a:lnRef idx="0"/>
            <a:fillRef idx="0"/>
            <a:effectRef idx="0"/>
            <a:fontRef idx="minor"/>
          </p:style>
          <p:txBody>
            <a:bodyPr tIns="91440" bIns="91440" anchor="ctr">
              <a:noAutofit/>
            </a:bodyPr>
            <a:p>
              <a:pPr>
                <a:lnSpc>
                  <a:spcPct val="100000"/>
                </a:lnSpc>
                <a:tabLst>
                  <a:tab algn="l" pos="0"/>
                </a:tabLst>
              </a:pPr>
              <a:endParaRPr b="0" lang="pt-BR" sz="1400" strike="noStrike" u="none">
                <a:solidFill>
                  <a:srgbClr val="000000"/>
                </a:solidFill>
                <a:effectLst/>
                <a:uFillTx/>
                <a:latin typeface="Arial"/>
              </a:endParaRPr>
            </a:p>
          </p:txBody>
        </p:sp>
        <p:sp>
          <p:nvSpPr>
            <p:cNvPr id="579" name="Google Shape;968;p50"/>
            <p:cNvSpPr/>
            <p:nvPr/>
          </p:nvSpPr>
          <p:spPr>
            <a:xfrm>
              <a:off x="4770360" y="4319640"/>
              <a:ext cx="1199880" cy="448920"/>
            </a:xfrm>
            <a:custGeom>
              <a:avLst/>
              <a:gdLst>
                <a:gd name="textAreaLeft" fmla="*/ 0 w 1199880"/>
                <a:gd name="textAreaRight" fmla="*/ 1200240 w 1199880"/>
                <a:gd name="textAreaTop" fmla="*/ 0 h 448920"/>
                <a:gd name="textAreaBottom" fmla="*/ 449280 h 448920"/>
              </a:gdLst>
              <a:ahLst/>
              <a:cxnLst/>
              <a:rect l="textAreaLeft" t="textAreaTop" r="textAreaRight" b="textAreaBottom"/>
              <a:pathLst>
                <a:path w="1600200" h="599059">
                  <a:moveTo>
                    <a:pt x="0" y="111125"/>
                  </a:moveTo>
                  <a:cubicBezTo>
                    <a:pt x="0" y="49149"/>
                    <a:pt x="51943" y="0"/>
                    <a:pt x="114681" y="0"/>
                  </a:cubicBezTo>
                  <a:lnTo>
                    <a:pt x="1485519" y="0"/>
                  </a:lnTo>
                  <a:lnTo>
                    <a:pt x="1485519" y="16891"/>
                  </a:lnTo>
                  <a:lnTo>
                    <a:pt x="1485519" y="0"/>
                  </a:lnTo>
                  <a:cubicBezTo>
                    <a:pt x="1548257" y="0"/>
                    <a:pt x="1600200" y="49149"/>
                    <a:pt x="1600200" y="111125"/>
                  </a:cubicBezTo>
                  <a:lnTo>
                    <a:pt x="1583309" y="111125"/>
                  </a:lnTo>
                  <a:lnTo>
                    <a:pt x="1600200" y="111125"/>
                  </a:lnTo>
                  <a:lnTo>
                    <a:pt x="1600200" y="487934"/>
                  </a:lnTo>
                  <a:lnTo>
                    <a:pt x="1583309" y="487934"/>
                  </a:lnTo>
                  <a:lnTo>
                    <a:pt x="1600200" y="487934"/>
                  </a:lnTo>
                  <a:cubicBezTo>
                    <a:pt x="1600200" y="549910"/>
                    <a:pt x="1548257" y="599059"/>
                    <a:pt x="1485519" y="599059"/>
                  </a:cubicBezTo>
                  <a:lnTo>
                    <a:pt x="1485519" y="582041"/>
                  </a:lnTo>
                  <a:lnTo>
                    <a:pt x="1485519" y="598932"/>
                  </a:lnTo>
                  <a:lnTo>
                    <a:pt x="114681" y="598932"/>
                  </a:lnTo>
                  <a:lnTo>
                    <a:pt x="114681" y="582041"/>
                  </a:lnTo>
                  <a:lnTo>
                    <a:pt x="114681" y="598932"/>
                  </a:lnTo>
                  <a:cubicBezTo>
                    <a:pt x="51943" y="599059"/>
                    <a:pt x="0" y="549783"/>
                    <a:pt x="0" y="487934"/>
                  </a:cubicBezTo>
                  <a:lnTo>
                    <a:pt x="0" y="111125"/>
                  </a:lnTo>
                  <a:lnTo>
                    <a:pt x="16891" y="111125"/>
                  </a:lnTo>
                  <a:lnTo>
                    <a:pt x="0" y="111125"/>
                  </a:lnTo>
                  <a:moveTo>
                    <a:pt x="33909" y="111125"/>
                  </a:moveTo>
                  <a:lnTo>
                    <a:pt x="33909" y="487934"/>
                  </a:lnTo>
                  <a:lnTo>
                    <a:pt x="16891" y="487934"/>
                  </a:lnTo>
                  <a:lnTo>
                    <a:pt x="33909" y="487934"/>
                  </a:lnTo>
                  <a:cubicBezTo>
                    <a:pt x="33909" y="529971"/>
                    <a:pt x="69469" y="565150"/>
                    <a:pt x="114681" y="565150"/>
                  </a:cubicBezTo>
                  <a:lnTo>
                    <a:pt x="1485519" y="565150"/>
                  </a:lnTo>
                  <a:cubicBezTo>
                    <a:pt x="1530731" y="565150"/>
                    <a:pt x="1566291" y="529971"/>
                    <a:pt x="1566291" y="487934"/>
                  </a:cubicBezTo>
                  <a:lnTo>
                    <a:pt x="1566291" y="111125"/>
                  </a:lnTo>
                  <a:cubicBezTo>
                    <a:pt x="1566291" y="69088"/>
                    <a:pt x="1530731" y="33909"/>
                    <a:pt x="1485519" y="33909"/>
                  </a:cubicBezTo>
                  <a:lnTo>
                    <a:pt x="114681" y="33909"/>
                  </a:lnTo>
                  <a:lnTo>
                    <a:pt x="114681" y="16891"/>
                  </a:lnTo>
                  <a:lnTo>
                    <a:pt x="114681" y="33909"/>
                  </a:lnTo>
                  <a:cubicBezTo>
                    <a:pt x="69469" y="33909"/>
                    <a:pt x="33909" y="69088"/>
                    <a:pt x="33909" y="111125"/>
                  </a:cubicBezTo>
                  <a:close/>
                </a:path>
              </a:pathLst>
            </a:custGeom>
            <a:solidFill>
              <a:srgbClr val="c55a11"/>
            </a:solidFill>
            <a:ln w="0">
              <a:noFill/>
            </a:ln>
          </p:spPr>
          <p:style>
            <a:lnRef idx="0"/>
            <a:fillRef idx="0"/>
            <a:effectRef idx="0"/>
            <a:fontRef idx="minor"/>
          </p:style>
          <p:txBody>
            <a:bodyPr tIns="91440" bIns="91440" anchor="ctr">
              <a:noAutofit/>
            </a:bodyPr>
            <a:p>
              <a:pPr>
                <a:lnSpc>
                  <a:spcPct val="100000"/>
                </a:lnSpc>
                <a:tabLst>
                  <a:tab algn="l" pos="0"/>
                </a:tabLst>
              </a:pPr>
              <a:endParaRPr b="0" lang="pt-BR" sz="1400" strike="noStrike" u="none">
                <a:solidFill>
                  <a:srgbClr val="ffffff"/>
                </a:solidFill>
                <a:effectLst/>
                <a:uFillTx/>
                <a:latin typeface="Arial"/>
              </a:endParaRPr>
            </a:p>
          </p:txBody>
        </p:sp>
        <p:sp>
          <p:nvSpPr>
            <p:cNvPr id="580" name="Google Shape;969;p50"/>
            <p:cNvSpPr/>
            <p:nvPr/>
          </p:nvSpPr>
          <p:spPr>
            <a:xfrm>
              <a:off x="4770360" y="4298040"/>
              <a:ext cx="1199880" cy="470160"/>
            </a:xfrm>
            <a:prstGeom prst="rect">
              <a:avLst/>
            </a:prstGeom>
            <a:noFill/>
            <a:ln w="0">
              <a:noFill/>
            </a:ln>
          </p:spPr>
          <p:style>
            <a:lnRef idx="0"/>
            <a:fillRef idx="0"/>
            <a:effectRef idx="0"/>
            <a:fontRef idx="minor"/>
          </p:style>
          <p:txBody>
            <a:bodyPr lIns="50760" rIns="50760" tIns="50760" bIns="50760" anchor="ctr">
              <a:noAutofit/>
            </a:bodyPr>
            <a:p>
              <a:pPr algn="ctr">
                <a:lnSpc>
                  <a:spcPct val="120000"/>
                </a:lnSpc>
                <a:tabLst>
                  <a:tab algn="l" pos="0"/>
                </a:tabLst>
              </a:pPr>
              <a:r>
                <a:rPr b="1" lang="en-US" sz="1350" strike="noStrike" u="none">
                  <a:solidFill>
                    <a:srgbClr val="ffffff"/>
                  </a:solidFill>
                  <a:effectLst/>
                  <a:uFillTx/>
                  <a:latin typeface="Calibri"/>
                  <a:ea typeface="Calibri"/>
                </a:rPr>
                <a:t>MUITO ALTO</a:t>
              </a:r>
              <a:endParaRPr b="0" lang="pt-BR" sz="1350" strike="noStrike" u="none">
                <a:solidFill>
                  <a:srgbClr val="000000"/>
                </a:solidFill>
                <a:effectLst/>
                <a:uFillTx/>
                <a:latin typeface="Arial"/>
              </a:endParaRPr>
            </a:p>
          </p:txBody>
        </p:sp>
      </p:grpSp>
      <p:grpSp>
        <p:nvGrpSpPr>
          <p:cNvPr id="581" name="Google Shape;970;p50"/>
          <p:cNvGrpSpPr/>
          <p:nvPr/>
        </p:nvGrpSpPr>
        <p:grpSpPr>
          <a:xfrm>
            <a:off x="1544760" y="5804640"/>
            <a:ext cx="1499760" cy="792720"/>
            <a:chOff x="1544760" y="5804640"/>
            <a:chExt cx="1499760" cy="792720"/>
          </a:xfrm>
        </p:grpSpPr>
        <p:sp>
          <p:nvSpPr>
            <p:cNvPr id="582" name="Google Shape;971;p50"/>
            <p:cNvSpPr/>
            <p:nvPr/>
          </p:nvSpPr>
          <p:spPr>
            <a:xfrm>
              <a:off x="1557360" y="5838840"/>
              <a:ext cx="1474560" cy="745920"/>
            </a:xfrm>
            <a:custGeom>
              <a:avLst/>
              <a:gdLst>
                <a:gd name="textAreaLeft" fmla="*/ 0 w 1474560"/>
                <a:gd name="textAreaRight" fmla="*/ 1474920 w 1474560"/>
                <a:gd name="textAreaTop" fmla="*/ 0 h 745920"/>
                <a:gd name="textAreaBottom" fmla="*/ 746280 h 745920"/>
              </a:gdLst>
              <a:ahLst/>
              <a:cxnLst/>
              <a:rect l="textAreaLeft" t="textAreaTop" r="textAreaRight" b="textAreaBottom"/>
              <a:pathLst>
                <a:path w="1966341" h="994918">
                  <a:moveTo>
                    <a:pt x="0" y="165862"/>
                  </a:moveTo>
                  <a:cubicBezTo>
                    <a:pt x="0" y="74295"/>
                    <a:pt x="75438" y="0"/>
                    <a:pt x="168529" y="0"/>
                  </a:cubicBezTo>
                  <a:lnTo>
                    <a:pt x="1797812" y="0"/>
                  </a:lnTo>
                  <a:cubicBezTo>
                    <a:pt x="1890903" y="0"/>
                    <a:pt x="1966341" y="74295"/>
                    <a:pt x="1966341" y="165862"/>
                  </a:cubicBezTo>
                  <a:lnTo>
                    <a:pt x="1966341" y="829056"/>
                  </a:lnTo>
                  <a:cubicBezTo>
                    <a:pt x="1966341" y="920623"/>
                    <a:pt x="1890903" y="994918"/>
                    <a:pt x="1797812" y="994918"/>
                  </a:cubicBezTo>
                  <a:lnTo>
                    <a:pt x="168656" y="994918"/>
                  </a:lnTo>
                  <a:cubicBezTo>
                    <a:pt x="75565" y="994918"/>
                    <a:pt x="127" y="920623"/>
                    <a:pt x="127" y="829056"/>
                  </a:cubicBezTo>
                  <a:close/>
                </a:path>
              </a:pathLst>
            </a:custGeom>
            <a:solidFill>
              <a:srgbClr val="e69138"/>
            </a:solidFill>
            <a:ln w="0">
              <a:noFill/>
            </a:ln>
          </p:spPr>
          <p:style>
            <a:lnRef idx="0"/>
            <a:fillRef idx="0"/>
            <a:effectRef idx="0"/>
            <a:fontRef idx="minor"/>
          </p:style>
          <p:txBody>
            <a:bodyPr tIns="91440" bIns="91440" anchor="ctr">
              <a:noAutofit/>
            </a:bodyPr>
            <a:p>
              <a:pPr>
                <a:lnSpc>
                  <a:spcPct val="100000"/>
                </a:lnSpc>
                <a:tabLst>
                  <a:tab algn="l" pos="0"/>
                </a:tabLst>
              </a:pPr>
              <a:endParaRPr b="0" lang="pt-BR" sz="1400" strike="noStrike" u="none">
                <a:solidFill>
                  <a:srgbClr val="000000"/>
                </a:solidFill>
                <a:effectLst/>
                <a:uFillTx/>
                <a:latin typeface="Arial"/>
              </a:endParaRPr>
            </a:p>
          </p:txBody>
        </p:sp>
        <p:sp>
          <p:nvSpPr>
            <p:cNvPr id="583" name="Google Shape;972;p50"/>
            <p:cNvSpPr/>
            <p:nvPr/>
          </p:nvSpPr>
          <p:spPr>
            <a:xfrm>
              <a:off x="1544760" y="5826240"/>
              <a:ext cx="1499760" cy="771120"/>
            </a:xfrm>
            <a:custGeom>
              <a:avLst/>
              <a:gdLst>
                <a:gd name="textAreaLeft" fmla="*/ 0 w 1499760"/>
                <a:gd name="textAreaRight" fmla="*/ 1500120 w 1499760"/>
                <a:gd name="textAreaTop" fmla="*/ 0 h 771120"/>
                <a:gd name="textAreaBottom" fmla="*/ 771480 h 771120"/>
              </a:gdLst>
              <a:ahLst/>
              <a:cxnLst/>
              <a:rect l="textAreaLeft" t="textAreaTop" r="textAreaRight" b="textAreaBottom"/>
              <a:pathLst>
                <a:path w="2000250" h="1028700">
                  <a:moveTo>
                    <a:pt x="0" y="182753"/>
                  </a:moveTo>
                  <a:cubicBezTo>
                    <a:pt x="0" y="81534"/>
                    <a:pt x="83312" y="0"/>
                    <a:pt x="185547" y="0"/>
                  </a:cubicBezTo>
                  <a:lnTo>
                    <a:pt x="1814703" y="0"/>
                  </a:lnTo>
                  <a:lnTo>
                    <a:pt x="1814703" y="16891"/>
                  </a:lnTo>
                  <a:lnTo>
                    <a:pt x="1814703" y="0"/>
                  </a:lnTo>
                  <a:cubicBezTo>
                    <a:pt x="1916938" y="0"/>
                    <a:pt x="2000250" y="81534"/>
                    <a:pt x="2000250" y="182753"/>
                  </a:cubicBezTo>
                  <a:lnTo>
                    <a:pt x="1983359" y="182753"/>
                  </a:lnTo>
                  <a:lnTo>
                    <a:pt x="2000250" y="182753"/>
                  </a:lnTo>
                  <a:lnTo>
                    <a:pt x="2000250" y="845947"/>
                  </a:lnTo>
                  <a:lnTo>
                    <a:pt x="1983359" y="845947"/>
                  </a:lnTo>
                  <a:lnTo>
                    <a:pt x="2000250" y="845947"/>
                  </a:lnTo>
                  <a:cubicBezTo>
                    <a:pt x="2000250" y="947166"/>
                    <a:pt x="1916938" y="1028700"/>
                    <a:pt x="1814703" y="1028700"/>
                  </a:cubicBezTo>
                  <a:lnTo>
                    <a:pt x="1814703" y="1011809"/>
                  </a:lnTo>
                  <a:lnTo>
                    <a:pt x="1814703" y="1028700"/>
                  </a:lnTo>
                  <a:lnTo>
                    <a:pt x="185547" y="1028700"/>
                  </a:lnTo>
                  <a:lnTo>
                    <a:pt x="185547" y="1011809"/>
                  </a:lnTo>
                  <a:lnTo>
                    <a:pt x="185547" y="1028700"/>
                  </a:lnTo>
                  <a:cubicBezTo>
                    <a:pt x="83312" y="1028700"/>
                    <a:pt x="0" y="947166"/>
                    <a:pt x="0" y="845947"/>
                  </a:cubicBezTo>
                  <a:lnTo>
                    <a:pt x="0" y="182753"/>
                  </a:lnTo>
                  <a:lnTo>
                    <a:pt x="16891" y="182753"/>
                  </a:lnTo>
                  <a:lnTo>
                    <a:pt x="0" y="182753"/>
                  </a:lnTo>
                  <a:moveTo>
                    <a:pt x="33909" y="182753"/>
                  </a:moveTo>
                  <a:lnTo>
                    <a:pt x="33909" y="845947"/>
                  </a:lnTo>
                  <a:lnTo>
                    <a:pt x="16891" y="845947"/>
                  </a:lnTo>
                  <a:lnTo>
                    <a:pt x="33909" y="845947"/>
                  </a:lnTo>
                  <a:cubicBezTo>
                    <a:pt x="33909" y="927862"/>
                    <a:pt x="101473" y="994791"/>
                    <a:pt x="185547" y="994791"/>
                  </a:cubicBezTo>
                  <a:lnTo>
                    <a:pt x="1814703" y="994791"/>
                  </a:lnTo>
                  <a:cubicBezTo>
                    <a:pt x="1898650" y="994791"/>
                    <a:pt x="1966341" y="927862"/>
                    <a:pt x="1966341" y="845947"/>
                  </a:cubicBezTo>
                  <a:lnTo>
                    <a:pt x="1966341" y="182753"/>
                  </a:lnTo>
                  <a:cubicBezTo>
                    <a:pt x="1966341" y="100838"/>
                    <a:pt x="1898777" y="33909"/>
                    <a:pt x="1814703" y="33909"/>
                  </a:cubicBezTo>
                  <a:lnTo>
                    <a:pt x="185547" y="33909"/>
                  </a:lnTo>
                  <a:lnTo>
                    <a:pt x="185547" y="16891"/>
                  </a:lnTo>
                  <a:lnTo>
                    <a:pt x="185547" y="33909"/>
                  </a:lnTo>
                  <a:cubicBezTo>
                    <a:pt x="101473" y="33909"/>
                    <a:pt x="33909" y="100838"/>
                    <a:pt x="33909" y="182753"/>
                  </a:cubicBezTo>
                  <a:close/>
                </a:path>
              </a:pathLst>
            </a:custGeom>
            <a:solidFill>
              <a:srgbClr val="41719c"/>
            </a:solidFill>
            <a:ln w="0">
              <a:noFill/>
            </a:ln>
          </p:spPr>
          <p:style>
            <a:lnRef idx="0"/>
            <a:fillRef idx="0"/>
            <a:effectRef idx="0"/>
            <a:fontRef idx="minor"/>
          </p:style>
          <p:txBody>
            <a:bodyPr tIns="91440" bIns="91440" anchor="ctr">
              <a:noAutofit/>
            </a:bodyPr>
            <a:p>
              <a:pPr>
                <a:lnSpc>
                  <a:spcPct val="100000"/>
                </a:lnSpc>
                <a:tabLst>
                  <a:tab algn="l" pos="0"/>
                </a:tabLst>
              </a:pPr>
              <a:endParaRPr b="0" lang="pt-BR" sz="1400" strike="noStrike" u="none">
                <a:solidFill>
                  <a:srgbClr val="ffffff"/>
                </a:solidFill>
                <a:effectLst/>
                <a:uFillTx/>
                <a:latin typeface="Arial"/>
              </a:endParaRPr>
            </a:p>
          </p:txBody>
        </p:sp>
        <p:sp>
          <p:nvSpPr>
            <p:cNvPr id="584" name="Google Shape;973;p50"/>
            <p:cNvSpPr/>
            <p:nvPr/>
          </p:nvSpPr>
          <p:spPr>
            <a:xfrm>
              <a:off x="1544760" y="5804640"/>
              <a:ext cx="1499760" cy="792360"/>
            </a:xfrm>
            <a:prstGeom prst="rect">
              <a:avLst/>
            </a:prstGeom>
            <a:noFill/>
            <a:ln w="0">
              <a:noFill/>
            </a:ln>
          </p:spPr>
          <p:style>
            <a:lnRef idx="0"/>
            <a:fillRef idx="0"/>
            <a:effectRef idx="0"/>
            <a:fontRef idx="minor"/>
          </p:style>
          <p:txBody>
            <a:bodyPr lIns="50760" rIns="50760" tIns="50760" bIns="50760" anchor="ctr">
              <a:noAutofit/>
            </a:bodyPr>
            <a:p>
              <a:pPr algn="ctr">
                <a:lnSpc>
                  <a:spcPct val="119000"/>
                </a:lnSpc>
                <a:tabLst>
                  <a:tab algn="l" pos="0"/>
                </a:tabLst>
              </a:pPr>
              <a:r>
                <a:rPr b="0" lang="en-US" sz="1350" strike="noStrike" u="none">
                  <a:solidFill>
                    <a:srgbClr val="ffffff"/>
                  </a:solidFill>
                  <a:effectLst/>
                  <a:uFillTx/>
                  <a:latin typeface="Calibri"/>
                  <a:ea typeface="Calibri"/>
                </a:rPr>
                <a:t>Plano de cuidados  e monitoramento </a:t>
              </a:r>
              <a:endParaRPr b="0" lang="pt-BR" sz="1350" strike="noStrike" u="none">
                <a:solidFill>
                  <a:srgbClr val="000000"/>
                </a:solidFill>
                <a:effectLst/>
                <a:uFillTx/>
                <a:latin typeface="Arial"/>
              </a:endParaRPr>
            </a:p>
          </p:txBody>
        </p:sp>
      </p:grpSp>
      <p:grpSp>
        <p:nvGrpSpPr>
          <p:cNvPr id="585" name="Google Shape;974;p50"/>
          <p:cNvGrpSpPr/>
          <p:nvPr/>
        </p:nvGrpSpPr>
        <p:grpSpPr>
          <a:xfrm>
            <a:off x="3840120" y="5377680"/>
            <a:ext cx="2317320" cy="1039680"/>
            <a:chOff x="3840120" y="5377680"/>
            <a:chExt cx="2317320" cy="1039680"/>
          </a:xfrm>
        </p:grpSpPr>
        <p:sp>
          <p:nvSpPr>
            <p:cNvPr id="586" name="Google Shape;975;p50"/>
            <p:cNvSpPr/>
            <p:nvPr/>
          </p:nvSpPr>
          <p:spPr>
            <a:xfrm>
              <a:off x="3855600" y="5445360"/>
              <a:ext cx="2286720" cy="956520"/>
            </a:xfrm>
            <a:custGeom>
              <a:avLst/>
              <a:gdLst>
                <a:gd name="textAreaLeft" fmla="*/ 0 w 2286720"/>
                <a:gd name="textAreaRight" fmla="*/ 2287080 w 2286720"/>
                <a:gd name="textAreaTop" fmla="*/ 0 h 956520"/>
                <a:gd name="textAreaBottom" fmla="*/ 956880 h 956520"/>
              </a:gdLst>
              <a:ahLst/>
              <a:cxnLst/>
              <a:rect l="textAreaLeft" t="textAreaTop" r="textAreaRight" b="textAreaBottom"/>
              <a:pathLst>
                <a:path w="2518918" h="1053973">
                  <a:moveTo>
                    <a:pt x="0" y="175641"/>
                  </a:moveTo>
                  <a:cubicBezTo>
                    <a:pt x="0" y="78613"/>
                    <a:pt x="80137" y="0"/>
                    <a:pt x="178943" y="0"/>
                  </a:cubicBezTo>
                  <a:lnTo>
                    <a:pt x="2339975" y="0"/>
                  </a:lnTo>
                  <a:cubicBezTo>
                    <a:pt x="2438781" y="0"/>
                    <a:pt x="2518918" y="78613"/>
                    <a:pt x="2518918" y="175641"/>
                  </a:cubicBezTo>
                  <a:lnTo>
                    <a:pt x="2518918" y="878332"/>
                  </a:lnTo>
                  <a:cubicBezTo>
                    <a:pt x="2518918" y="975360"/>
                    <a:pt x="2438781" y="1053973"/>
                    <a:pt x="2339975" y="1053973"/>
                  </a:cubicBezTo>
                  <a:lnTo>
                    <a:pt x="178943" y="1053973"/>
                  </a:lnTo>
                  <a:cubicBezTo>
                    <a:pt x="80137" y="1053973"/>
                    <a:pt x="0" y="975360"/>
                    <a:pt x="0" y="878332"/>
                  </a:cubicBezTo>
                  <a:close/>
                </a:path>
              </a:pathLst>
            </a:custGeom>
            <a:solidFill>
              <a:srgbClr val="e69138"/>
            </a:solidFill>
            <a:ln w="0">
              <a:noFill/>
            </a:ln>
          </p:spPr>
          <p:style>
            <a:lnRef idx="0"/>
            <a:fillRef idx="0"/>
            <a:effectRef idx="0"/>
            <a:fontRef idx="minor"/>
          </p:style>
          <p:txBody>
            <a:bodyPr lIns="110520" rIns="110520" tIns="110520" bIns="110520" anchor="ctr">
              <a:noAutofit/>
            </a:bodyPr>
            <a:p>
              <a:pPr>
                <a:lnSpc>
                  <a:spcPct val="100000"/>
                </a:lnSpc>
                <a:tabLst>
                  <a:tab algn="l" pos="0"/>
                </a:tabLst>
              </a:pPr>
              <a:endParaRPr b="0" lang="pt-BR" sz="1400" strike="noStrike" u="none">
                <a:solidFill>
                  <a:srgbClr val="000000"/>
                </a:solidFill>
                <a:effectLst/>
                <a:uFillTx/>
                <a:latin typeface="Arial"/>
              </a:endParaRPr>
            </a:p>
          </p:txBody>
        </p:sp>
        <p:sp>
          <p:nvSpPr>
            <p:cNvPr id="587" name="Google Shape;976;p50"/>
            <p:cNvSpPr/>
            <p:nvPr/>
          </p:nvSpPr>
          <p:spPr>
            <a:xfrm>
              <a:off x="3840120" y="5429880"/>
              <a:ext cx="2317320" cy="987480"/>
            </a:xfrm>
            <a:custGeom>
              <a:avLst/>
              <a:gdLst>
                <a:gd name="textAreaLeft" fmla="*/ 0 w 2317320"/>
                <a:gd name="textAreaRight" fmla="*/ 2317680 w 2317320"/>
                <a:gd name="textAreaTop" fmla="*/ 0 h 987480"/>
                <a:gd name="textAreaBottom" fmla="*/ 987840 h 987480"/>
              </a:gdLst>
              <a:ahLst/>
              <a:cxnLst/>
              <a:rect l="textAreaLeft" t="textAreaTop" r="textAreaRight" b="textAreaBottom"/>
              <a:pathLst>
                <a:path w="2552700" h="1088009">
                  <a:moveTo>
                    <a:pt x="0" y="192659"/>
                  </a:moveTo>
                  <a:cubicBezTo>
                    <a:pt x="0" y="85979"/>
                    <a:pt x="88011" y="0"/>
                    <a:pt x="195834" y="0"/>
                  </a:cubicBezTo>
                  <a:lnTo>
                    <a:pt x="2356866" y="0"/>
                  </a:lnTo>
                  <a:lnTo>
                    <a:pt x="2356866" y="16891"/>
                  </a:lnTo>
                  <a:lnTo>
                    <a:pt x="2356866" y="0"/>
                  </a:lnTo>
                  <a:cubicBezTo>
                    <a:pt x="2464689" y="0"/>
                    <a:pt x="2552700" y="85979"/>
                    <a:pt x="2552700" y="192659"/>
                  </a:cubicBezTo>
                  <a:lnTo>
                    <a:pt x="2535809" y="192659"/>
                  </a:lnTo>
                  <a:lnTo>
                    <a:pt x="2552700" y="192659"/>
                  </a:lnTo>
                  <a:lnTo>
                    <a:pt x="2552700" y="895350"/>
                  </a:lnTo>
                  <a:lnTo>
                    <a:pt x="2535809" y="895350"/>
                  </a:lnTo>
                  <a:lnTo>
                    <a:pt x="2552700" y="895350"/>
                  </a:lnTo>
                  <a:cubicBezTo>
                    <a:pt x="2552700" y="1002030"/>
                    <a:pt x="2464689" y="1088009"/>
                    <a:pt x="2356866" y="1088009"/>
                  </a:cubicBezTo>
                  <a:lnTo>
                    <a:pt x="2356866" y="1070991"/>
                  </a:lnTo>
                  <a:lnTo>
                    <a:pt x="2356866" y="1087882"/>
                  </a:lnTo>
                  <a:lnTo>
                    <a:pt x="195834" y="1087882"/>
                  </a:lnTo>
                  <a:lnTo>
                    <a:pt x="195834" y="1070991"/>
                  </a:lnTo>
                  <a:lnTo>
                    <a:pt x="195834" y="1087882"/>
                  </a:lnTo>
                  <a:cubicBezTo>
                    <a:pt x="88011" y="1088009"/>
                    <a:pt x="0" y="1002030"/>
                    <a:pt x="0" y="895350"/>
                  </a:cubicBezTo>
                  <a:lnTo>
                    <a:pt x="0" y="192659"/>
                  </a:lnTo>
                  <a:lnTo>
                    <a:pt x="16891" y="192659"/>
                  </a:lnTo>
                  <a:lnTo>
                    <a:pt x="0" y="192659"/>
                  </a:lnTo>
                  <a:moveTo>
                    <a:pt x="33909" y="192659"/>
                  </a:moveTo>
                  <a:lnTo>
                    <a:pt x="33909" y="895350"/>
                  </a:lnTo>
                  <a:lnTo>
                    <a:pt x="16891" y="895350"/>
                  </a:lnTo>
                  <a:lnTo>
                    <a:pt x="33909" y="895350"/>
                  </a:lnTo>
                  <a:cubicBezTo>
                    <a:pt x="33909" y="982726"/>
                    <a:pt x="106045" y="1054100"/>
                    <a:pt x="195834" y="1054100"/>
                  </a:cubicBezTo>
                  <a:lnTo>
                    <a:pt x="2356866" y="1054100"/>
                  </a:lnTo>
                  <a:cubicBezTo>
                    <a:pt x="2446655" y="1054100"/>
                    <a:pt x="2518918" y="982726"/>
                    <a:pt x="2518918" y="895350"/>
                  </a:cubicBezTo>
                  <a:lnTo>
                    <a:pt x="2518918" y="192659"/>
                  </a:lnTo>
                  <a:cubicBezTo>
                    <a:pt x="2518918" y="105283"/>
                    <a:pt x="2446655" y="33909"/>
                    <a:pt x="2356866" y="33909"/>
                  </a:cubicBezTo>
                  <a:lnTo>
                    <a:pt x="195834" y="33909"/>
                  </a:lnTo>
                  <a:lnTo>
                    <a:pt x="195834" y="16891"/>
                  </a:lnTo>
                  <a:lnTo>
                    <a:pt x="195834" y="33909"/>
                  </a:lnTo>
                  <a:cubicBezTo>
                    <a:pt x="106045" y="33909"/>
                    <a:pt x="33782" y="105283"/>
                    <a:pt x="33782" y="192659"/>
                  </a:cubicBezTo>
                  <a:close/>
                </a:path>
              </a:pathLst>
            </a:custGeom>
            <a:solidFill>
              <a:srgbClr val="41719c"/>
            </a:solidFill>
            <a:ln w="0">
              <a:noFill/>
            </a:ln>
          </p:spPr>
          <p:style>
            <a:lnRef idx="0"/>
            <a:fillRef idx="0"/>
            <a:effectRef idx="0"/>
            <a:fontRef idx="minor"/>
          </p:style>
          <p:txBody>
            <a:bodyPr lIns="110520" rIns="110520" tIns="110520" bIns="110520" anchor="ctr">
              <a:noAutofit/>
            </a:bodyPr>
            <a:p>
              <a:pPr>
                <a:lnSpc>
                  <a:spcPct val="100000"/>
                </a:lnSpc>
                <a:tabLst>
                  <a:tab algn="l" pos="0"/>
                </a:tabLst>
              </a:pPr>
              <a:endParaRPr b="0" lang="pt-BR" sz="1400" strike="noStrike" u="none">
                <a:solidFill>
                  <a:srgbClr val="ffffff"/>
                </a:solidFill>
                <a:effectLst/>
                <a:uFillTx/>
                <a:latin typeface="Arial"/>
              </a:endParaRPr>
            </a:p>
          </p:txBody>
        </p:sp>
        <p:sp>
          <p:nvSpPr>
            <p:cNvPr id="588" name="Google Shape;977;p50"/>
            <p:cNvSpPr/>
            <p:nvPr/>
          </p:nvSpPr>
          <p:spPr>
            <a:xfrm>
              <a:off x="3840120" y="5377680"/>
              <a:ext cx="2317320" cy="1013400"/>
            </a:xfrm>
            <a:prstGeom prst="rect">
              <a:avLst/>
            </a:prstGeom>
            <a:noFill/>
            <a:ln w="0">
              <a:noFill/>
            </a:ln>
          </p:spPr>
          <p:style>
            <a:lnRef idx="0"/>
            <a:fillRef idx="0"/>
            <a:effectRef idx="0"/>
            <a:fontRef idx="minor"/>
          </p:style>
          <p:txBody>
            <a:bodyPr lIns="61560" rIns="61560" tIns="61560" bIns="61560" anchor="ctr">
              <a:noAutofit/>
            </a:bodyPr>
            <a:p>
              <a:pPr algn="ctr">
                <a:lnSpc>
                  <a:spcPct val="119000"/>
                </a:lnSpc>
                <a:tabLst>
                  <a:tab algn="l" pos="0"/>
                </a:tabLst>
              </a:pPr>
              <a:r>
                <a:rPr b="0" lang="en-US" sz="1350" strike="noStrike" u="none">
                  <a:solidFill>
                    <a:srgbClr val="ffffff"/>
                  </a:solidFill>
                  <a:effectLst/>
                  <a:uFillTx/>
                  <a:latin typeface="Calibri"/>
                  <a:ea typeface="Calibri"/>
                </a:rPr>
                <a:t>Acompanhamento em atenção especializada </a:t>
              </a:r>
              <a:endParaRPr b="0" lang="pt-BR" sz="1350" strike="noStrike" u="none">
                <a:solidFill>
                  <a:srgbClr val="000000"/>
                </a:solidFill>
                <a:effectLst/>
                <a:uFillTx/>
                <a:latin typeface="Arial"/>
              </a:endParaRPr>
            </a:p>
            <a:p>
              <a:pPr algn="ctr">
                <a:lnSpc>
                  <a:spcPct val="119000"/>
                </a:lnSpc>
                <a:tabLst>
                  <a:tab algn="l" pos="0"/>
                </a:tabLst>
              </a:pPr>
              <a:r>
                <a:rPr b="0" lang="en-US" sz="1350" strike="noStrike" u="none">
                  <a:solidFill>
                    <a:srgbClr val="ffffff"/>
                  </a:solidFill>
                  <a:effectLst/>
                  <a:uFillTx/>
                  <a:latin typeface="Calibri"/>
                  <a:ea typeface="Calibri"/>
                </a:rPr>
                <a:t>(Presencial /Teleatendimento)</a:t>
              </a:r>
              <a:endParaRPr b="0" lang="pt-BR" sz="1350" strike="noStrike" u="none">
                <a:solidFill>
                  <a:srgbClr val="000000"/>
                </a:solidFill>
                <a:effectLst/>
                <a:uFillTx/>
                <a:latin typeface="Arial"/>
              </a:endParaRPr>
            </a:p>
          </p:txBody>
        </p:sp>
      </p:grpSp>
      <p:grpSp>
        <p:nvGrpSpPr>
          <p:cNvPr id="589" name="Google Shape;978;p50"/>
          <p:cNvGrpSpPr/>
          <p:nvPr/>
        </p:nvGrpSpPr>
        <p:grpSpPr>
          <a:xfrm>
            <a:off x="1544760" y="8136000"/>
            <a:ext cx="4196880" cy="497160"/>
            <a:chOff x="1544760" y="8136000"/>
            <a:chExt cx="4196880" cy="497160"/>
          </a:xfrm>
        </p:grpSpPr>
        <p:sp>
          <p:nvSpPr>
            <p:cNvPr id="590" name="Google Shape;979;p50"/>
            <p:cNvSpPr/>
            <p:nvPr/>
          </p:nvSpPr>
          <p:spPr>
            <a:xfrm>
              <a:off x="1557360" y="8169840"/>
              <a:ext cx="4171680" cy="450720"/>
            </a:xfrm>
            <a:custGeom>
              <a:avLst/>
              <a:gdLst>
                <a:gd name="textAreaLeft" fmla="*/ 0 w 4171680"/>
                <a:gd name="textAreaRight" fmla="*/ 4172040 w 4171680"/>
                <a:gd name="textAreaTop" fmla="*/ 0 h 450720"/>
                <a:gd name="textAreaBottom" fmla="*/ 451080 h 450720"/>
              </a:gdLst>
              <a:ahLst/>
              <a:cxnLst/>
              <a:rect l="textAreaLeft" t="textAreaTop" r="textAreaRight" b="textAreaBottom"/>
              <a:pathLst>
                <a:path w="5562600" h="601218">
                  <a:moveTo>
                    <a:pt x="0" y="100203"/>
                  </a:moveTo>
                  <a:cubicBezTo>
                    <a:pt x="0" y="44831"/>
                    <a:pt x="47117" y="0"/>
                    <a:pt x="105156" y="0"/>
                  </a:cubicBezTo>
                  <a:lnTo>
                    <a:pt x="5457444" y="0"/>
                  </a:lnTo>
                  <a:cubicBezTo>
                    <a:pt x="5515483" y="0"/>
                    <a:pt x="5562600" y="44831"/>
                    <a:pt x="5562600" y="100203"/>
                  </a:cubicBezTo>
                  <a:lnTo>
                    <a:pt x="5562600" y="501015"/>
                  </a:lnTo>
                  <a:cubicBezTo>
                    <a:pt x="5562600" y="556387"/>
                    <a:pt x="5515483" y="601218"/>
                    <a:pt x="5457444" y="601218"/>
                  </a:cubicBezTo>
                  <a:lnTo>
                    <a:pt x="105283" y="601218"/>
                  </a:lnTo>
                  <a:cubicBezTo>
                    <a:pt x="47244" y="601218"/>
                    <a:pt x="127" y="556387"/>
                    <a:pt x="127" y="501015"/>
                  </a:cubicBezTo>
                  <a:close/>
                </a:path>
              </a:pathLst>
            </a:custGeom>
            <a:solidFill>
              <a:srgbClr val="e69138"/>
            </a:solidFill>
            <a:ln w="0">
              <a:noFill/>
            </a:ln>
          </p:spPr>
          <p:style>
            <a:lnRef idx="0"/>
            <a:fillRef idx="0"/>
            <a:effectRef idx="0"/>
            <a:fontRef idx="minor"/>
          </p:style>
          <p:txBody>
            <a:bodyPr tIns="91440" bIns="91440" anchor="ctr">
              <a:noAutofit/>
            </a:bodyPr>
            <a:p>
              <a:pPr>
                <a:lnSpc>
                  <a:spcPct val="100000"/>
                </a:lnSpc>
                <a:tabLst>
                  <a:tab algn="l" pos="0"/>
                </a:tabLst>
              </a:pPr>
              <a:endParaRPr b="0" lang="pt-BR" sz="1400" strike="noStrike" u="none">
                <a:solidFill>
                  <a:srgbClr val="000000"/>
                </a:solidFill>
                <a:effectLst/>
                <a:uFillTx/>
                <a:latin typeface="Arial"/>
              </a:endParaRPr>
            </a:p>
          </p:txBody>
        </p:sp>
        <p:sp>
          <p:nvSpPr>
            <p:cNvPr id="591" name="Google Shape;980;p50"/>
            <p:cNvSpPr/>
            <p:nvPr/>
          </p:nvSpPr>
          <p:spPr>
            <a:xfrm>
              <a:off x="1544760" y="8157240"/>
              <a:ext cx="4196880" cy="475920"/>
            </a:xfrm>
            <a:custGeom>
              <a:avLst/>
              <a:gdLst>
                <a:gd name="textAreaLeft" fmla="*/ 0 w 4196880"/>
                <a:gd name="textAreaRight" fmla="*/ 4197240 w 4196880"/>
                <a:gd name="textAreaTop" fmla="*/ 0 h 475920"/>
                <a:gd name="textAreaBottom" fmla="*/ 476280 h 475920"/>
              </a:gdLst>
              <a:ahLst/>
              <a:cxnLst/>
              <a:rect l="textAreaLeft" t="textAreaTop" r="textAreaRight" b="textAreaBottom"/>
              <a:pathLst>
                <a:path w="5596509" h="635000">
                  <a:moveTo>
                    <a:pt x="0" y="117094"/>
                  </a:moveTo>
                  <a:cubicBezTo>
                    <a:pt x="0" y="51689"/>
                    <a:pt x="55499" y="0"/>
                    <a:pt x="122174" y="0"/>
                  </a:cubicBezTo>
                  <a:lnTo>
                    <a:pt x="5474335" y="0"/>
                  </a:lnTo>
                  <a:lnTo>
                    <a:pt x="5474335" y="16891"/>
                  </a:lnTo>
                  <a:lnTo>
                    <a:pt x="5474335" y="0"/>
                  </a:lnTo>
                  <a:cubicBezTo>
                    <a:pt x="5541010" y="0"/>
                    <a:pt x="5596509" y="51689"/>
                    <a:pt x="5596509" y="117094"/>
                  </a:cubicBezTo>
                  <a:lnTo>
                    <a:pt x="5579618" y="117094"/>
                  </a:lnTo>
                  <a:lnTo>
                    <a:pt x="5596509" y="117094"/>
                  </a:lnTo>
                  <a:lnTo>
                    <a:pt x="5596509" y="517906"/>
                  </a:lnTo>
                  <a:lnTo>
                    <a:pt x="5579618" y="517906"/>
                  </a:lnTo>
                  <a:lnTo>
                    <a:pt x="5596509" y="517906"/>
                  </a:lnTo>
                  <a:cubicBezTo>
                    <a:pt x="5596509" y="583311"/>
                    <a:pt x="5541010" y="635000"/>
                    <a:pt x="5474335" y="635000"/>
                  </a:cubicBezTo>
                  <a:lnTo>
                    <a:pt x="5474335" y="618109"/>
                  </a:lnTo>
                  <a:lnTo>
                    <a:pt x="5474335" y="635000"/>
                  </a:lnTo>
                  <a:lnTo>
                    <a:pt x="122174" y="635000"/>
                  </a:lnTo>
                  <a:lnTo>
                    <a:pt x="122174" y="618109"/>
                  </a:lnTo>
                  <a:lnTo>
                    <a:pt x="122174" y="635000"/>
                  </a:lnTo>
                  <a:cubicBezTo>
                    <a:pt x="55499" y="635000"/>
                    <a:pt x="0" y="583311"/>
                    <a:pt x="0" y="517906"/>
                  </a:cubicBezTo>
                  <a:lnTo>
                    <a:pt x="0" y="117094"/>
                  </a:lnTo>
                  <a:lnTo>
                    <a:pt x="16891" y="117094"/>
                  </a:lnTo>
                  <a:lnTo>
                    <a:pt x="0" y="117094"/>
                  </a:lnTo>
                  <a:moveTo>
                    <a:pt x="33909" y="117094"/>
                  </a:moveTo>
                  <a:lnTo>
                    <a:pt x="33909" y="517906"/>
                  </a:lnTo>
                  <a:lnTo>
                    <a:pt x="16891" y="517906"/>
                  </a:lnTo>
                  <a:lnTo>
                    <a:pt x="33909" y="517906"/>
                  </a:lnTo>
                  <a:cubicBezTo>
                    <a:pt x="33909" y="563118"/>
                    <a:pt x="72644" y="601218"/>
                    <a:pt x="122174" y="601218"/>
                  </a:cubicBezTo>
                  <a:lnTo>
                    <a:pt x="5474335" y="601218"/>
                  </a:lnTo>
                  <a:cubicBezTo>
                    <a:pt x="5523865" y="601218"/>
                    <a:pt x="5562600" y="563118"/>
                    <a:pt x="5562600" y="517906"/>
                  </a:cubicBezTo>
                  <a:lnTo>
                    <a:pt x="5562600" y="117094"/>
                  </a:lnTo>
                  <a:cubicBezTo>
                    <a:pt x="5562600" y="71882"/>
                    <a:pt x="5523865" y="33782"/>
                    <a:pt x="5474335" y="33782"/>
                  </a:cubicBezTo>
                  <a:lnTo>
                    <a:pt x="122174" y="33782"/>
                  </a:lnTo>
                  <a:lnTo>
                    <a:pt x="122174" y="16891"/>
                  </a:lnTo>
                  <a:lnTo>
                    <a:pt x="122174" y="33909"/>
                  </a:lnTo>
                  <a:cubicBezTo>
                    <a:pt x="72644" y="33909"/>
                    <a:pt x="33909" y="72009"/>
                    <a:pt x="33909" y="117221"/>
                  </a:cubicBezTo>
                  <a:close/>
                </a:path>
              </a:pathLst>
            </a:custGeom>
            <a:solidFill>
              <a:srgbClr val="41719c"/>
            </a:solidFill>
            <a:ln w="0">
              <a:noFill/>
            </a:ln>
          </p:spPr>
          <p:style>
            <a:lnRef idx="0"/>
            <a:fillRef idx="0"/>
            <a:effectRef idx="0"/>
            <a:fontRef idx="minor"/>
          </p:style>
          <p:txBody>
            <a:bodyPr tIns="91440" bIns="91440" anchor="ctr">
              <a:noAutofit/>
            </a:bodyPr>
            <a:p>
              <a:pPr>
                <a:lnSpc>
                  <a:spcPct val="100000"/>
                </a:lnSpc>
                <a:tabLst>
                  <a:tab algn="l" pos="0"/>
                </a:tabLst>
              </a:pPr>
              <a:endParaRPr b="0" lang="pt-BR" sz="1400" strike="noStrike" u="none">
                <a:solidFill>
                  <a:srgbClr val="ffffff"/>
                </a:solidFill>
                <a:effectLst/>
                <a:uFillTx/>
                <a:latin typeface="Arial"/>
              </a:endParaRPr>
            </a:p>
          </p:txBody>
        </p:sp>
        <p:sp>
          <p:nvSpPr>
            <p:cNvPr id="592" name="Google Shape;981;p50"/>
            <p:cNvSpPr/>
            <p:nvPr/>
          </p:nvSpPr>
          <p:spPr>
            <a:xfrm>
              <a:off x="1544760" y="8136000"/>
              <a:ext cx="4196880" cy="497160"/>
            </a:xfrm>
            <a:prstGeom prst="rect">
              <a:avLst/>
            </a:prstGeom>
            <a:noFill/>
            <a:ln w="0">
              <a:noFill/>
            </a:ln>
          </p:spPr>
          <p:style>
            <a:lnRef idx="0"/>
            <a:fillRef idx="0"/>
            <a:effectRef idx="0"/>
            <a:fontRef idx="minor"/>
          </p:style>
          <p:txBody>
            <a:bodyPr lIns="50760" rIns="50760" tIns="50760" bIns="50760" anchor="ctr">
              <a:noAutofit/>
            </a:bodyPr>
            <a:p>
              <a:pPr algn="ctr">
                <a:lnSpc>
                  <a:spcPct val="120000"/>
                </a:lnSpc>
                <a:tabLst>
                  <a:tab algn="l" pos="0"/>
                </a:tabLst>
              </a:pPr>
              <a:r>
                <a:rPr b="0" lang="en-US" sz="1350" strike="noStrike" u="none">
                  <a:solidFill>
                    <a:srgbClr val="ffffff"/>
                  </a:solidFill>
                  <a:effectLst/>
                  <a:uFillTx/>
                  <a:latin typeface="Calibri"/>
                  <a:ea typeface="Calibri"/>
                </a:rPr>
                <a:t>Acompanhamento periódico na APS</a:t>
              </a:r>
              <a:endParaRPr b="0" lang="pt-BR" sz="1350" strike="noStrike" u="none">
                <a:solidFill>
                  <a:srgbClr val="000000"/>
                </a:solidFill>
                <a:effectLst/>
                <a:uFillTx/>
                <a:latin typeface="Arial"/>
              </a:endParaRPr>
            </a:p>
          </p:txBody>
        </p:sp>
      </p:grpSp>
      <p:grpSp>
        <p:nvGrpSpPr>
          <p:cNvPr id="593" name="Google Shape;982;p50"/>
          <p:cNvGrpSpPr/>
          <p:nvPr/>
        </p:nvGrpSpPr>
        <p:grpSpPr>
          <a:xfrm>
            <a:off x="2550600" y="6870600"/>
            <a:ext cx="2901600" cy="497520"/>
            <a:chOff x="2550600" y="6870600"/>
            <a:chExt cx="2901600" cy="497520"/>
          </a:xfrm>
        </p:grpSpPr>
        <p:sp>
          <p:nvSpPr>
            <p:cNvPr id="594" name="Google Shape;983;p50"/>
            <p:cNvSpPr/>
            <p:nvPr/>
          </p:nvSpPr>
          <p:spPr>
            <a:xfrm>
              <a:off x="2563200" y="6904800"/>
              <a:ext cx="2876040" cy="450720"/>
            </a:xfrm>
            <a:custGeom>
              <a:avLst/>
              <a:gdLst>
                <a:gd name="textAreaLeft" fmla="*/ 0 w 2876040"/>
                <a:gd name="textAreaRight" fmla="*/ 2876400 w 2876040"/>
                <a:gd name="textAreaTop" fmla="*/ 0 h 450720"/>
                <a:gd name="textAreaBottom" fmla="*/ 451080 h 450720"/>
              </a:gdLst>
              <a:ahLst/>
              <a:cxnLst/>
              <a:rect l="textAreaLeft" t="textAreaTop" r="textAreaRight" b="textAreaBottom"/>
              <a:pathLst>
                <a:path w="3835400" h="601218">
                  <a:moveTo>
                    <a:pt x="0" y="100203"/>
                  </a:moveTo>
                  <a:cubicBezTo>
                    <a:pt x="0" y="44831"/>
                    <a:pt x="46990" y="0"/>
                    <a:pt x="104902" y="0"/>
                  </a:cubicBezTo>
                  <a:lnTo>
                    <a:pt x="3730498" y="0"/>
                  </a:lnTo>
                  <a:cubicBezTo>
                    <a:pt x="3788410" y="0"/>
                    <a:pt x="3835400" y="44831"/>
                    <a:pt x="3835400" y="100203"/>
                  </a:cubicBezTo>
                  <a:lnTo>
                    <a:pt x="3835400" y="501015"/>
                  </a:lnTo>
                  <a:cubicBezTo>
                    <a:pt x="3835400" y="556387"/>
                    <a:pt x="3788410" y="601218"/>
                    <a:pt x="3730498" y="601218"/>
                  </a:cubicBezTo>
                  <a:lnTo>
                    <a:pt x="104902" y="601218"/>
                  </a:lnTo>
                  <a:cubicBezTo>
                    <a:pt x="46990" y="601218"/>
                    <a:pt x="0" y="556387"/>
                    <a:pt x="0" y="501015"/>
                  </a:cubicBezTo>
                  <a:close/>
                </a:path>
              </a:pathLst>
            </a:custGeom>
            <a:solidFill>
              <a:srgbClr val="e69138"/>
            </a:solidFill>
            <a:ln w="0">
              <a:noFill/>
            </a:ln>
          </p:spPr>
          <p:style>
            <a:lnRef idx="0"/>
            <a:fillRef idx="0"/>
            <a:effectRef idx="0"/>
            <a:fontRef idx="minor"/>
          </p:style>
          <p:txBody>
            <a:bodyPr tIns="91440" bIns="91440" anchor="ctr">
              <a:noAutofit/>
            </a:bodyPr>
            <a:p>
              <a:pPr>
                <a:lnSpc>
                  <a:spcPct val="100000"/>
                </a:lnSpc>
                <a:tabLst>
                  <a:tab algn="l" pos="0"/>
                </a:tabLst>
              </a:pPr>
              <a:endParaRPr b="0" lang="pt-BR" sz="1400" strike="noStrike" u="none">
                <a:solidFill>
                  <a:srgbClr val="000000"/>
                </a:solidFill>
                <a:effectLst/>
                <a:uFillTx/>
                <a:latin typeface="Arial"/>
              </a:endParaRPr>
            </a:p>
          </p:txBody>
        </p:sp>
        <p:sp>
          <p:nvSpPr>
            <p:cNvPr id="595" name="Google Shape;984;p50"/>
            <p:cNvSpPr/>
            <p:nvPr/>
          </p:nvSpPr>
          <p:spPr>
            <a:xfrm>
              <a:off x="2550600" y="6892200"/>
              <a:ext cx="2901600" cy="475920"/>
            </a:xfrm>
            <a:custGeom>
              <a:avLst/>
              <a:gdLst>
                <a:gd name="textAreaLeft" fmla="*/ 0 w 2901600"/>
                <a:gd name="textAreaRight" fmla="*/ 2901960 w 2901600"/>
                <a:gd name="textAreaTop" fmla="*/ 0 h 475920"/>
                <a:gd name="textAreaBottom" fmla="*/ 476280 h 475920"/>
              </a:gdLst>
              <a:ahLst/>
              <a:cxnLst/>
              <a:rect l="textAreaLeft" t="textAreaTop" r="textAreaRight" b="textAreaBottom"/>
              <a:pathLst>
                <a:path w="3869182" h="635000">
                  <a:moveTo>
                    <a:pt x="0" y="117094"/>
                  </a:moveTo>
                  <a:cubicBezTo>
                    <a:pt x="0" y="51689"/>
                    <a:pt x="55245" y="0"/>
                    <a:pt x="121793" y="0"/>
                  </a:cubicBezTo>
                  <a:lnTo>
                    <a:pt x="3747389" y="0"/>
                  </a:lnTo>
                  <a:lnTo>
                    <a:pt x="3747389" y="16891"/>
                  </a:lnTo>
                  <a:lnTo>
                    <a:pt x="3747389" y="0"/>
                  </a:lnTo>
                  <a:cubicBezTo>
                    <a:pt x="3813937" y="0"/>
                    <a:pt x="3869182" y="51689"/>
                    <a:pt x="3869182" y="117094"/>
                  </a:cubicBezTo>
                  <a:lnTo>
                    <a:pt x="3852291" y="117094"/>
                  </a:lnTo>
                  <a:lnTo>
                    <a:pt x="3869182" y="117094"/>
                  </a:lnTo>
                  <a:lnTo>
                    <a:pt x="3869182" y="517906"/>
                  </a:lnTo>
                  <a:lnTo>
                    <a:pt x="3852291" y="517906"/>
                  </a:lnTo>
                  <a:lnTo>
                    <a:pt x="3869182" y="517906"/>
                  </a:lnTo>
                  <a:cubicBezTo>
                    <a:pt x="3869182" y="583311"/>
                    <a:pt x="3813937" y="635000"/>
                    <a:pt x="3747389" y="635000"/>
                  </a:cubicBezTo>
                  <a:lnTo>
                    <a:pt x="3747389" y="618109"/>
                  </a:lnTo>
                  <a:lnTo>
                    <a:pt x="3747389" y="635000"/>
                  </a:lnTo>
                  <a:lnTo>
                    <a:pt x="121793" y="635000"/>
                  </a:lnTo>
                  <a:lnTo>
                    <a:pt x="121793" y="618109"/>
                  </a:lnTo>
                  <a:lnTo>
                    <a:pt x="121793" y="635000"/>
                  </a:lnTo>
                  <a:cubicBezTo>
                    <a:pt x="55245" y="635000"/>
                    <a:pt x="0" y="583311"/>
                    <a:pt x="0" y="517906"/>
                  </a:cubicBezTo>
                  <a:lnTo>
                    <a:pt x="0" y="117094"/>
                  </a:lnTo>
                  <a:lnTo>
                    <a:pt x="16891" y="117094"/>
                  </a:lnTo>
                  <a:lnTo>
                    <a:pt x="0" y="117094"/>
                  </a:lnTo>
                  <a:moveTo>
                    <a:pt x="33909" y="117094"/>
                  </a:moveTo>
                  <a:lnTo>
                    <a:pt x="33909" y="517906"/>
                  </a:lnTo>
                  <a:lnTo>
                    <a:pt x="16891" y="517906"/>
                  </a:lnTo>
                  <a:lnTo>
                    <a:pt x="33909" y="517906"/>
                  </a:lnTo>
                  <a:cubicBezTo>
                    <a:pt x="33909" y="563118"/>
                    <a:pt x="72517" y="601218"/>
                    <a:pt x="121920" y="601218"/>
                  </a:cubicBezTo>
                  <a:lnTo>
                    <a:pt x="3747389" y="601218"/>
                  </a:lnTo>
                  <a:cubicBezTo>
                    <a:pt x="3796665" y="601218"/>
                    <a:pt x="3835400" y="563245"/>
                    <a:pt x="3835400" y="517906"/>
                  </a:cubicBezTo>
                  <a:lnTo>
                    <a:pt x="3835400" y="117094"/>
                  </a:lnTo>
                  <a:cubicBezTo>
                    <a:pt x="3835400" y="71882"/>
                    <a:pt x="3796792" y="33782"/>
                    <a:pt x="3747389" y="33782"/>
                  </a:cubicBezTo>
                  <a:lnTo>
                    <a:pt x="121793" y="33782"/>
                  </a:lnTo>
                  <a:lnTo>
                    <a:pt x="121793" y="16891"/>
                  </a:lnTo>
                  <a:lnTo>
                    <a:pt x="121793" y="33909"/>
                  </a:lnTo>
                  <a:cubicBezTo>
                    <a:pt x="72517" y="33909"/>
                    <a:pt x="33782" y="71882"/>
                    <a:pt x="33782" y="117221"/>
                  </a:cubicBezTo>
                  <a:close/>
                </a:path>
              </a:pathLst>
            </a:custGeom>
            <a:solidFill>
              <a:srgbClr val="41719c"/>
            </a:solidFill>
            <a:ln w="0">
              <a:noFill/>
            </a:ln>
          </p:spPr>
          <p:style>
            <a:lnRef idx="0"/>
            <a:fillRef idx="0"/>
            <a:effectRef idx="0"/>
            <a:fontRef idx="minor"/>
          </p:style>
          <p:txBody>
            <a:bodyPr tIns="91440" bIns="91440" anchor="ctr">
              <a:noAutofit/>
            </a:bodyPr>
            <a:p>
              <a:pPr>
                <a:lnSpc>
                  <a:spcPct val="100000"/>
                </a:lnSpc>
                <a:tabLst>
                  <a:tab algn="l" pos="0"/>
                </a:tabLst>
              </a:pPr>
              <a:endParaRPr b="0" lang="pt-BR" sz="1400" strike="noStrike" u="none">
                <a:solidFill>
                  <a:srgbClr val="ffffff"/>
                </a:solidFill>
                <a:effectLst/>
                <a:uFillTx/>
                <a:latin typeface="Arial"/>
              </a:endParaRPr>
            </a:p>
          </p:txBody>
        </p:sp>
        <p:sp>
          <p:nvSpPr>
            <p:cNvPr id="596" name="Google Shape;985;p50"/>
            <p:cNvSpPr/>
            <p:nvPr/>
          </p:nvSpPr>
          <p:spPr>
            <a:xfrm>
              <a:off x="2550600" y="6870600"/>
              <a:ext cx="2901600" cy="497160"/>
            </a:xfrm>
            <a:prstGeom prst="rect">
              <a:avLst/>
            </a:prstGeom>
            <a:noFill/>
            <a:ln w="0">
              <a:noFill/>
            </a:ln>
          </p:spPr>
          <p:style>
            <a:lnRef idx="0"/>
            <a:fillRef idx="0"/>
            <a:effectRef idx="0"/>
            <a:fontRef idx="minor"/>
          </p:style>
          <p:txBody>
            <a:bodyPr lIns="50760" rIns="50760" tIns="50760" bIns="50760" anchor="ctr">
              <a:noAutofit/>
            </a:bodyPr>
            <a:p>
              <a:pPr algn="ctr">
                <a:lnSpc>
                  <a:spcPct val="119000"/>
                </a:lnSpc>
                <a:tabLst>
                  <a:tab algn="l" pos="0"/>
                </a:tabLst>
              </a:pPr>
              <a:r>
                <a:rPr b="0" lang="en-US" sz="1350" strike="noStrike" u="none">
                  <a:solidFill>
                    <a:srgbClr val="ffffff"/>
                  </a:solidFill>
                  <a:effectLst/>
                  <a:uFillTx/>
                  <a:latin typeface="Calibri"/>
                  <a:ea typeface="Calibri"/>
                </a:rPr>
                <a:t>Usuário diabético estabilizado metabolicamente</a:t>
              </a:r>
              <a:endParaRPr b="0" lang="pt-BR" sz="1350" strike="noStrike" u="none">
                <a:solidFill>
                  <a:srgbClr val="000000"/>
                </a:solidFill>
                <a:effectLst/>
                <a:uFillTx/>
                <a:latin typeface="Arial"/>
              </a:endParaRPr>
            </a:p>
          </p:txBody>
        </p:sp>
      </p:grpSp>
      <p:cxnSp>
        <p:nvCxnSpPr>
          <p:cNvPr id="597" name="Google Shape;986;p50"/>
          <p:cNvCxnSpPr>
            <a:stCxn id="560" idx="2"/>
            <a:endCxn id="564" idx="0"/>
          </p:cNvCxnSpPr>
          <p:nvPr/>
        </p:nvCxnSpPr>
        <p:spPr>
          <a:xfrm flipH="1">
            <a:off x="3446280" y="3219120"/>
            <a:ext cx="1080" cy="431640"/>
          </a:xfrm>
          <a:prstGeom prst="straightConnector1">
            <a:avLst/>
          </a:prstGeom>
          <a:ln cap="rnd" w="9525">
            <a:solidFill>
              <a:srgbClr val="5698d3"/>
            </a:solidFill>
            <a:round/>
            <a:tailEnd len="med" type="stealth" w="med"/>
          </a:ln>
        </p:spPr>
      </p:cxnSp>
      <p:cxnSp>
        <p:nvCxnSpPr>
          <p:cNvPr id="598" name="Google Shape;987;p50"/>
          <p:cNvCxnSpPr>
            <a:endCxn id="568" idx="0"/>
          </p:cNvCxnSpPr>
          <p:nvPr/>
        </p:nvCxnSpPr>
        <p:spPr>
          <a:xfrm flipH="1">
            <a:off x="1555920" y="4072320"/>
            <a:ext cx="225360" cy="261000"/>
          </a:xfrm>
          <a:prstGeom prst="straightConnector1">
            <a:avLst/>
          </a:prstGeom>
          <a:ln cap="rnd" w="9525">
            <a:solidFill>
              <a:srgbClr val="5698d3"/>
            </a:solidFill>
            <a:round/>
            <a:tailEnd len="med" type="stealth" w="med"/>
          </a:ln>
        </p:spPr>
      </p:cxnSp>
      <p:cxnSp>
        <p:nvCxnSpPr>
          <p:cNvPr id="599" name="Google Shape;988;p50"/>
          <p:cNvCxnSpPr>
            <a:endCxn id="572" idx="0"/>
          </p:cNvCxnSpPr>
          <p:nvPr/>
        </p:nvCxnSpPr>
        <p:spPr>
          <a:xfrm flipH="1">
            <a:off x="2826360" y="4040280"/>
            <a:ext cx="77040" cy="281880"/>
          </a:xfrm>
          <a:prstGeom prst="straightConnector1">
            <a:avLst/>
          </a:prstGeom>
          <a:ln cap="rnd" w="9525">
            <a:solidFill>
              <a:srgbClr val="5698d3"/>
            </a:solidFill>
            <a:round/>
            <a:tailEnd len="med" type="stealth" w="med"/>
          </a:ln>
        </p:spPr>
      </p:cxnSp>
      <p:cxnSp>
        <p:nvCxnSpPr>
          <p:cNvPr id="600" name="Google Shape;989;p50"/>
          <p:cNvCxnSpPr>
            <a:endCxn id="576" idx="0"/>
          </p:cNvCxnSpPr>
          <p:nvPr/>
        </p:nvCxnSpPr>
        <p:spPr>
          <a:xfrm>
            <a:off x="3982320" y="4072320"/>
            <a:ext cx="131400" cy="239040"/>
          </a:xfrm>
          <a:prstGeom prst="straightConnector1">
            <a:avLst/>
          </a:prstGeom>
          <a:ln cap="rnd" w="9525">
            <a:solidFill>
              <a:srgbClr val="5698d3"/>
            </a:solidFill>
            <a:round/>
            <a:tailEnd len="med" type="stealth" w="med"/>
          </a:ln>
        </p:spPr>
      </p:cxnSp>
      <p:cxnSp>
        <p:nvCxnSpPr>
          <p:cNvPr id="601" name="Google Shape;990;p50"/>
          <p:cNvCxnSpPr>
            <a:endCxn id="580" idx="0"/>
          </p:cNvCxnSpPr>
          <p:nvPr/>
        </p:nvCxnSpPr>
        <p:spPr>
          <a:xfrm>
            <a:off x="5125320" y="4051080"/>
            <a:ext cx="245520" cy="247320"/>
          </a:xfrm>
          <a:prstGeom prst="straightConnector1">
            <a:avLst/>
          </a:prstGeom>
          <a:ln cap="rnd" w="9525">
            <a:solidFill>
              <a:srgbClr val="5698d3"/>
            </a:solidFill>
            <a:round/>
            <a:tailEnd len="med" type="stealth" w="med"/>
          </a:ln>
        </p:spPr>
      </p:cxnSp>
      <p:cxnSp>
        <p:nvCxnSpPr>
          <p:cNvPr id="602" name="Google Shape;991;p50"/>
          <p:cNvCxnSpPr>
            <a:stCxn id="568" idx="2"/>
            <a:endCxn id="584" idx="0"/>
          </p:cNvCxnSpPr>
          <p:nvPr/>
        </p:nvCxnSpPr>
        <p:spPr>
          <a:xfrm>
            <a:off x="1555920" y="4801680"/>
            <a:ext cx="739080" cy="1003320"/>
          </a:xfrm>
          <a:prstGeom prst="straightConnector1">
            <a:avLst/>
          </a:prstGeom>
          <a:ln cap="rnd" w="9525">
            <a:solidFill>
              <a:srgbClr val="5698d3"/>
            </a:solidFill>
            <a:round/>
            <a:tailEnd len="med" type="stealth" w="med"/>
          </a:ln>
        </p:spPr>
      </p:cxnSp>
      <p:cxnSp>
        <p:nvCxnSpPr>
          <p:cNvPr id="603" name="Google Shape;992;p50"/>
          <p:cNvCxnSpPr>
            <a:stCxn id="572" idx="2"/>
            <a:endCxn id="584" idx="0"/>
          </p:cNvCxnSpPr>
          <p:nvPr/>
        </p:nvCxnSpPr>
        <p:spPr>
          <a:xfrm flipH="1">
            <a:off x="2294640" y="4790520"/>
            <a:ext cx="532080" cy="1014480"/>
          </a:xfrm>
          <a:prstGeom prst="straightConnector1">
            <a:avLst/>
          </a:prstGeom>
          <a:ln cap="rnd" w="9525">
            <a:solidFill>
              <a:srgbClr val="5698d3"/>
            </a:solidFill>
            <a:round/>
            <a:tailEnd len="med" type="stealth" w="med"/>
          </a:ln>
        </p:spPr>
      </p:cxnSp>
      <p:cxnSp>
        <p:nvCxnSpPr>
          <p:cNvPr id="604" name="Google Shape;993;p50"/>
          <p:cNvCxnSpPr>
            <a:endCxn id="588" idx="0"/>
          </p:cNvCxnSpPr>
          <p:nvPr/>
        </p:nvCxnSpPr>
        <p:spPr>
          <a:xfrm>
            <a:off x="4488480" y="4853160"/>
            <a:ext cx="510840" cy="524880"/>
          </a:xfrm>
          <a:prstGeom prst="straightConnector1">
            <a:avLst/>
          </a:prstGeom>
          <a:ln cap="rnd" w="9525">
            <a:solidFill>
              <a:srgbClr val="5698d3"/>
            </a:solidFill>
            <a:round/>
            <a:tailEnd len="med" type="stealth" w="med"/>
          </a:ln>
        </p:spPr>
      </p:cxnSp>
      <p:cxnSp>
        <p:nvCxnSpPr>
          <p:cNvPr id="605" name="Google Shape;994;p50"/>
          <p:cNvCxnSpPr>
            <a:stCxn id="580" idx="2"/>
            <a:endCxn id="588" idx="0"/>
          </p:cNvCxnSpPr>
          <p:nvPr/>
        </p:nvCxnSpPr>
        <p:spPr>
          <a:xfrm flipH="1">
            <a:off x="4998960" y="4768200"/>
            <a:ext cx="371880" cy="609840"/>
          </a:xfrm>
          <a:prstGeom prst="straightConnector1">
            <a:avLst/>
          </a:prstGeom>
          <a:ln cap="rnd" w="9525">
            <a:solidFill>
              <a:srgbClr val="5698d3"/>
            </a:solidFill>
            <a:round/>
            <a:tailEnd len="med" type="stealth" w="med"/>
          </a:ln>
        </p:spPr>
      </p:cxnSp>
      <p:cxnSp>
        <p:nvCxnSpPr>
          <p:cNvPr id="606" name="Google Shape;995;p50"/>
          <p:cNvCxnSpPr>
            <a:endCxn id="592" idx="0"/>
          </p:cNvCxnSpPr>
          <p:nvPr/>
        </p:nvCxnSpPr>
        <p:spPr>
          <a:xfrm>
            <a:off x="3150360" y="7372080"/>
            <a:ext cx="493200" cy="764280"/>
          </a:xfrm>
          <a:prstGeom prst="straightConnector1">
            <a:avLst/>
          </a:prstGeom>
          <a:ln cap="rnd" w="9525">
            <a:solidFill>
              <a:srgbClr val="5698d3"/>
            </a:solidFill>
            <a:round/>
            <a:tailEnd len="med" type="stealth" w="med"/>
          </a:ln>
        </p:spPr>
      </p:cxnSp>
      <p:cxnSp>
        <p:nvCxnSpPr>
          <p:cNvPr id="607" name="Google Shape;996;p50"/>
          <p:cNvCxnSpPr>
            <a:stCxn id="596" idx="2"/>
            <a:endCxn id="592" idx="0"/>
          </p:cNvCxnSpPr>
          <p:nvPr/>
        </p:nvCxnSpPr>
        <p:spPr>
          <a:xfrm flipH="1">
            <a:off x="3643200" y="7367760"/>
            <a:ext cx="358560" cy="768600"/>
          </a:xfrm>
          <a:prstGeom prst="straightConnector1">
            <a:avLst/>
          </a:prstGeom>
          <a:ln cap="rnd" w="9525">
            <a:solidFill>
              <a:srgbClr val="5698d3"/>
            </a:solidFill>
            <a:round/>
            <a:tailEnd len="med" type="stealth" w="med"/>
          </a:ln>
        </p:spPr>
      </p:cxnSp>
      <p:cxnSp>
        <p:nvCxnSpPr>
          <p:cNvPr id="608" name="Google Shape;997;p50"/>
          <p:cNvCxnSpPr>
            <a:stCxn id="588" idx="1"/>
          </p:cNvCxnSpPr>
          <p:nvPr/>
        </p:nvCxnSpPr>
        <p:spPr>
          <a:xfrm flipH="1">
            <a:off x="3027240" y="5884560"/>
            <a:ext cx="813240" cy="332280"/>
          </a:xfrm>
          <a:prstGeom prst="straightConnector1">
            <a:avLst/>
          </a:prstGeom>
          <a:ln cap="rnd" w="9525">
            <a:solidFill>
              <a:srgbClr val="5698d3"/>
            </a:solidFill>
            <a:round/>
            <a:tailEnd len="med" type="stealth" w="med"/>
          </a:ln>
        </p:spPr>
      </p:cxnSp>
      <p:cxnSp>
        <p:nvCxnSpPr>
          <p:cNvPr id="609" name="Google Shape;998;p50"/>
          <p:cNvCxnSpPr>
            <a:endCxn id="596" idx="0"/>
          </p:cNvCxnSpPr>
          <p:nvPr/>
        </p:nvCxnSpPr>
        <p:spPr>
          <a:xfrm>
            <a:off x="3027240" y="6207120"/>
            <a:ext cx="974520" cy="663840"/>
          </a:xfrm>
          <a:prstGeom prst="straightConnector1">
            <a:avLst/>
          </a:prstGeom>
          <a:ln cap="rnd" w="9525">
            <a:solidFill>
              <a:srgbClr val="5698d3"/>
            </a:solidFill>
            <a:round/>
            <a:tailEnd len="med" type="stealth" w="med"/>
          </a:ln>
        </p:spPr>
      </p:cxnSp>
      <p:sp>
        <p:nvSpPr>
          <p:cNvPr id="610" name="Google Shape;999;p50"/>
          <p:cNvSpPr/>
          <p:nvPr/>
        </p:nvSpPr>
        <p:spPr>
          <a:xfrm>
            <a:off x="356040" y="722160"/>
            <a:ext cx="4237920" cy="27684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1" lang="en-US" sz="1800" strike="noStrike" u="none">
                <a:solidFill>
                  <a:srgbClr val="000000"/>
                </a:solidFill>
                <a:effectLst/>
                <a:uFillTx/>
                <a:latin typeface="Calibri"/>
                <a:ea typeface="Calibri"/>
              </a:rPr>
              <a:t>15. FLUXO ASSISTENCIAL </a:t>
            </a:r>
            <a:endParaRPr b="0" lang="pt-BR" sz="1800" strike="noStrike" u="none">
              <a:solidFill>
                <a:srgbClr val="000000"/>
              </a:solidFill>
              <a:effectLst/>
              <a:uFillTx/>
              <a:latin typeface="Arial"/>
            </a:endParaRPr>
          </a:p>
        </p:txBody>
      </p:sp>
      <p:sp>
        <p:nvSpPr>
          <p:cNvPr id="611" name="Google Shape;1000;p50"/>
          <p:cNvSpPr/>
          <p:nvPr/>
        </p:nvSpPr>
        <p:spPr>
          <a:xfrm>
            <a:off x="2329560" y="237240"/>
            <a:ext cx="3626640" cy="40824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612" name="Google Shape;1001;p50"/>
          <p:cNvCxnSpPr/>
          <p:nvPr/>
        </p:nvCxnSpPr>
        <p:spPr>
          <a:xfrm flipV="1">
            <a:off x="356040" y="421200"/>
            <a:ext cx="6182280" cy="19440"/>
          </a:xfrm>
          <a:prstGeom prst="straightConnector1">
            <a:avLst/>
          </a:prstGeom>
          <a:ln w="19050">
            <a:solidFill>
              <a:srgbClr val="000000"/>
            </a:solidFill>
            <a:round/>
          </a:ln>
        </p:spPr>
      </p:cxnSp>
      <p:sp>
        <p:nvSpPr>
          <p:cNvPr id="613" name="Google Shape;1002;p50"/>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614" name="PlaceHolder 1"/>
          <p:cNvSpPr>
            <a:spLocks noGrp="1"/>
          </p:cNvSpPr>
          <p:nvPr>
            <p:ph type="sldNum" idx="83"/>
          </p:nvPr>
        </p:nvSpPr>
        <p:spPr>
          <a:xfrm>
            <a:off x="4425840" y="15156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BD65C609-DE88-4117-9336-A06A1C28D5D1}" type="slidenum">
              <a:rPr b="0" lang="en-US" sz="1200" strike="noStrike" u="none">
                <a:solidFill>
                  <a:srgbClr val="888888"/>
                </a:solidFill>
                <a:effectLst/>
                <a:uFillTx/>
                <a:latin typeface="Calibri"/>
                <a:ea typeface="Calibri"/>
              </a:rPr>
              <a:t>46</a:t>
            </a:fld>
            <a:endParaRPr b="0" lang="pt-BR" sz="1200" strike="noStrike" u="none">
              <a:solidFill>
                <a:srgbClr val="000000"/>
              </a:solidFill>
              <a:effectLst/>
              <a:uFillTx/>
              <a:latin typeface="Times New Roman"/>
            </a:endParaRPr>
          </a:p>
        </p:txBody>
      </p:sp>
      <p:sp>
        <p:nvSpPr>
          <p:cNvPr id="615" name="Google Shape;1004;p50"/>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4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616" name="Google Shape;1013;p51"/>
          <p:cNvSpPr/>
          <p:nvPr/>
        </p:nvSpPr>
        <p:spPr>
          <a:xfrm>
            <a:off x="324720" y="1067400"/>
            <a:ext cx="6231960" cy="45684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0" lang="en-US" sz="1350" strike="noStrike" u="none">
                <a:solidFill>
                  <a:srgbClr val="000000"/>
                </a:solidFill>
                <a:effectLst/>
                <a:uFillTx/>
                <a:latin typeface="Calibri"/>
                <a:ea typeface="Calibri"/>
              </a:rPr>
              <a:t>A periodicidade das consultas da pessoa com DM devem ser determinados conforme a estratificação de risco:</a:t>
            </a:r>
            <a:endParaRPr b="0" lang="pt-BR" sz="1350" strike="noStrike" u="none">
              <a:solidFill>
                <a:srgbClr val="000000"/>
              </a:solidFill>
              <a:effectLst/>
              <a:uFillTx/>
              <a:latin typeface="Arial"/>
            </a:endParaRPr>
          </a:p>
        </p:txBody>
      </p:sp>
      <p:graphicFrame>
        <p:nvGraphicFramePr>
          <p:cNvPr id="617" name="Google Shape;1014;p51"/>
          <p:cNvGraphicFramePr/>
          <p:nvPr/>
        </p:nvGraphicFramePr>
        <p:xfrm>
          <a:off x="394920" y="1644480"/>
          <a:ext cx="6067800" cy="2838960"/>
        </p:xfrm>
        <a:graphic>
          <a:graphicData uri="http://schemas.openxmlformats.org/drawingml/2006/table">
            <a:tbl>
              <a:tblPr/>
              <a:tblGrid>
                <a:gridCol w="1518120"/>
                <a:gridCol w="1516320"/>
                <a:gridCol w="1516320"/>
                <a:gridCol w="1516320"/>
              </a:tblGrid>
              <a:tr h="274320">
                <a:tc rowSpan="2">
                  <a:txBody>
                    <a:bodyPr tIns="91440" bIns="91440" anchor="ctr">
                      <a:noAutofit/>
                    </a:bodyPr>
                    <a:p>
                      <a:pPr algn="ctr">
                        <a:lnSpc>
                          <a:spcPct val="119000"/>
                        </a:lnSpc>
                        <a:tabLst>
                          <a:tab algn="l" pos="0"/>
                        </a:tabLst>
                      </a:pPr>
                      <a:r>
                        <a:rPr b="1" lang="en-US" sz="1200" strike="noStrike" u="none">
                          <a:solidFill>
                            <a:srgbClr val="000000"/>
                          </a:solidFill>
                          <a:effectLst/>
                          <a:uFillTx/>
                          <a:latin typeface="Calibri"/>
                          <a:ea typeface="Calibri"/>
                        </a:rPr>
                        <a:t>RISCO</a:t>
                      </a:r>
                      <a:endParaRPr b="0" lang="pt-BR" sz="120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c gridSpan="3">
                  <a:txBody>
                    <a:bodyPr tIns="91440" bIns="91440" anchor="ctr">
                      <a:noAutofit/>
                    </a:bodyPr>
                    <a:p>
                      <a:pPr algn="ctr">
                        <a:lnSpc>
                          <a:spcPct val="119000"/>
                        </a:lnSpc>
                        <a:tabLst>
                          <a:tab algn="l" pos="0"/>
                        </a:tabLst>
                      </a:pPr>
                      <a:r>
                        <a:rPr b="1" lang="en-US" sz="1200" strike="noStrike" u="none">
                          <a:solidFill>
                            <a:srgbClr val="000000"/>
                          </a:solidFill>
                          <a:effectLst/>
                          <a:uFillTx/>
                          <a:latin typeface="Calibri"/>
                          <a:ea typeface="Calibri"/>
                        </a:rPr>
                        <a:t>CONSULTA</a:t>
                      </a:r>
                      <a:endParaRPr b="0" lang="pt-BR" sz="120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c hMerge="1">
                  <a:txBody>
                    <a:bodyPr lIns="90000" rIns="90000" tIns="45000" bIns="45000" anchor="t">
                      <a:noAutofit/>
                    </a:bodyPr>
                    <a:p>
                      <a:endParaRPr b="0" lang="pt-BR" sz="1800" strike="noStrike" u="none">
                        <a:solidFill>
                          <a:srgbClr val="000000"/>
                        </a:solidFill>
                        <a:effectLst/>
                        <a:uFillTx/>
                        <a:latin typeface="Arial"/>
                      </a:endParaRPr>
                    </a:p>
                  </a:txBody>
                  <a:tcPr anchor="t" marL="90000" marR="90000" marT="45000" marB="45000">
                    <a:lnL>
                      <a:noFill/>
                    </a:lnL>
                    <a:lnR>
                      <a:noFill/>
                    </a:lnR>
                    <a:lnT>
                      <a:noFill/>
                    </a:lnT>
                    <a:lnB>
                      <a:noFill/>
                    </a:lnB>
                    <a:solidFill>
                      <a:srgbClr val="729fcf"/>
                    </a:solidFill>
                  </a:tcPr>
                </a:tc>
                <a:tc hMerge="1">
                  <a:txBody>
                    <a:bodyPr lIns="90000" rIns="90000" tIns="45000" bIns="45000" anchor="t">
                      <a:noAutofit/>
                    </a:bodyPr>
                    <a:p>
                      <a:endParaRPr b="0" lang="pt-BR" sz="1800" strike="noStrike" u="none">
                        <a:solidFill>
                          <a:srgbClr val="000000"/>
                        </a:solidFill>
                        <a:effectLst/>
                        <a:uFillTx/>
                        <a:latin typeface="Arial"/>
                      </a:endParaRPr>
                    </a:p>
                  </a:txBody>
                  <a:tcPr anchor="t" marL="90000" marR="90000" marT="45000" marB="45000">
                    <a:lnL>
                      <a:noFill/>
                    </a:lnL>
                    <a:lnR>
                      <a:noFill/>
                    </a:lnR>
                    <a:lnT>
                      <a:noFill/>
                    </a:lnT>
                    <a:lnB>
                      <a:noFill/>
                    </a:lnB>
                    <a:solidFill>
                      <a:srgbClr val="729fcf"/>
                    </a:solidFill>
                  </a:tcPr>
                </a:tc>
              </a:tr>
              <a:tr h="274320">
                <a:tc vMerge="1">
                  <a:txBody>
                    <a:bodyPr lIns="90000" rIns="90000" tIns="45000" bIns="45000" anchor="t">
                      <a:noAutofit/>
                    </a:bodyPr>
                    <a:p>
                      <a:endParaRPr b="0" lang="pt-BR" sz="1800" strike="noStrike" u="none">
                        <a:solidFill>
                          <a:srgbClr val="000000"/>
                        </a:solidFill>
                        <a:effectLst/>
                        <a:uFillTx/>
                        <a:latin typeface="Arial"/>
                      </a:endParaRPr>
                    </a:p>
                  </a:txBody>
                  <a:tcPr anchor="t" marL="90000" marR="90000" marT="45000" marB="45000">
                    <a:lnL>
                      <a:noFill/>
                    </a:lnL>
                    <a:lnR>
                      <a:noFill/>
                    </a:lnR>
                    <a:lnT>
                      <a:noFill/>
                    </a:lnT>
                    <a:lnB>
                      <a:noFill/>
                    </a:lnB>
                    <a:solidFill>
                      <a:srgbClr val="729fcf"/>
                    </a:solidFill>
                  </a:tcPr>
                </a:tc>
                <a:tc>
                  <a:txBody>
                    <a:bodyPr tIns="91440" bIns="91440" anchor="ctr">
                      <a:noAutofit/>
                    </a:bodyPr>
                    <a:p>
                      <a:pPr algn="ctr">
                        <a:lnSpc>
                          <a:spcPct val="119000"/>
                        </a:lnSpc>
                        <a:tabLst>
                          <a:tab algn="l" pos="0"/>
                        </a:tabLst>
                      </a:pPr>
                      <a:r>
                        <a:rPr b="1" lang="en-US" sz="1200" strike="noStrike" u="none">
                          <a:solidFill>
                            <a:srgbClr val="000000"/>
                          </a:solidFill>
                          <a:effectLst/>
                          <a:uFillTx/>
                          <a:latin typeface="Calibri"/>
                          <a:ea typeface="Calibri"/>
                        </a:rPr>
                        <a:t>MÉDICO</a:t>
                      </a:r>
                      <a:endParaRPr b="0" lang="pt-BR" sz="120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c>
                  <a:txBody>
                    <a:bodyPr tIns="91440" bIns="91440" anchor="ctr">
                      <a:noAutofit/>
                    </a:bodyPr>
                    <a:p>
                      <a:pPr algn="ctr">
                        <a:lnSpc>
                          <a:spcPct val="119000"/>
                        </a:lnSpc>
                        <a:tabLst>
                          <a:tab algn="l" pos="0"/>
                        </a:tabLst>
                      </a:pPr>
                      <a:r>
                        <a:rPr b="1" lang="en-US" sz="1200" strike="noStrike" u="none">
                          <a:solidFill>
                            <a:srgbClr val="000000"/>
                          </a:solidFill>
                          <a:effectLst/>
                          <a:uFillTx/>
                          <a:latin typeface="Calibri"/>
                          <a:ea typeface="Calibri"/>
                        </a:rPr>
                        <a:t>ENFERMEIRO</a:t>
                      </a:r>
                      <a:endParaRPr b="0" lang="pt-BR" sz="120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c>
                  <a:txBody>
                    <a:bodyPr tIns="91440" bIns="91440" anchor="ctr">
                      <a:noAutofit/>
                    </a:bodyPr>
                    <a:p>
                      <a:pPr algn="ctr">
                        <a:lnSpc>
                          <a:spcPct val="119000"/>
                        </a:lnSpc>
                        <a:tabLst>
                          <a:tab algn="l" pos="0"/>
                        </a:tabLst>
                      </a:pPr>
                      <a:r>
                        <a:rPr b="1" lang="en-US" sz="1200" strike="noStrike" u="none">
                          <a:solidFill>
                            <a:srgbClr val="000000"/>
                          </a:solidFill>
                          <a:effectLst/>
                          <a:uFillTx/>
                          <a:latin typeface="Calibri"/>
                          <a:ea typeface="Calibri"/>
                        </a:rPr>
                        <a:t>DENTISTA</a:t>
                      </a:r>
                      <a:endParaRPr b="0" lang="pt-BR" sz="120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r>
              <a:tr h="274320">
                <a:tc>
                  <a:txBody>
                    <a:bodyPr tIns="91440" bIns="91440" anchor="ctr">
                      <a:noAutofit/>
                    </a:bodyPr>
                    <a:p>
                      <a:pPr>
                        <a:lnSpc>
                          <a:spcPct val="119000"/>
                        </a:lnSpc>
                        <a:tabLst>
                          <a:tab algn="l" pos="0"/>
                        </a:tabLst>
                      </a:pPr>
                      <a:r>
                        <a:rPr b="1" lang="en-US" sz="1200" strike="noStrike" u="none">
                          <a:solidFill>
                            <a:srgbClr val="000000"/>
                          </a:solidFill>
                          <a:effectLst/>
                          <a:uFillTx/>
                          <a:latin typeface="Calibri"/>
                          <a:ea typeface="Calibri"/>
                        </a:rPr>
                        <a:t>BAIXO</a:t>
                      </a:r>
                      <a:endParaRPr b="0" lang="pt-BR" sz="120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solidFill>
                      <a:srgbClr val="bdd7ee"/>
                    </a:solidFill>
                  </a:tcPr>
                </a:tc>
                <a:tc>
                  <a:txBody>
                    <a:bodyPr tIns="91440" bIns="91440" anchor="ctr">
                      <a:noAutofit/>
                    </a:bodyPr>
                    <a:p>
                      <a:pPr>
                        <a:lnSpc>
                          <a:spcPct val="119000"/>
                        </a:lnSpc>
                        <a:tabLst>
                          <a:tab algn="l" pos="0"/>
                        </a:tabLst>
                      </a:pPr>
                      <a:r>
                        <a:rPr b="0" lang="en-US" sz="1200" strike="noStrike" u="none">
                          <a:solidFill>
                            <a:srgbClr val="000000"/>
                          </a:solidFill>
                          <a:effectLst/>
                          <a:uFillTx/>
                          <a:latin typeface="Calibri"/>
                          <a:ea typeface="Calibri"/>
                        </a:rPr>
                        <a:t>Anual (1x/ano)</a:t>
                      </a:r>
                      <a:endParaRPr b="0" lang="pt-BR" sz="120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solidFill>
                      <a:srgbClr val="bdd7ee"/>
                    </a:solidFill>
                  </a:tcPr>
                </a:tc>
                <a:tc>
                  <a:txBody>
                    <a:bodyPr tIns="91440" bIns="91440" anchor="ctr">
                      <a:noAutofit/>
                    </a:bodyPr>
                    <a:p>
                      <a:pPr>
                        <a:lnSpc>
                          <a:spcPct val="119000"/>
                        </a:lnSpc>
                        <a:tabLst>
                          <a:tab algn="l" pos="0"/>
                        </a:tabLst>
                      </a:pPr>
                      <a:r>
                        <a:rPr b="0" lang="en-US" sz="1200" strike="noStrike" u="none">
                          <a:solidFill>
                            <a:srgbClr val="000000"/>
                          </a:solidFill>
                          <a:effectLst/>
                          <a:uFillTx/>
                          <a:latin typeface="Calibri"/>
                          <a:ea typeface="Calibri"/>
                        </a:rPr>
                        <a:t>Semestral (2x/ano)</a:t>
                      </a:r>
                      <a:endParaRPr b="0" lang="pt-BR" sz="120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solidFill>
                      <a:srgbClr val="bdd7ee"/>
                    </a:solidFill>
                  </a:tcPr>
                </a:tc>
                <a:tc>
                  <a:txBody>
                    <a:bodyPr tIns="91440" bIns="91440" anchor="ctr">
                      <a:noAutofit/>
                    </a:bodyPr>
                    <a:p>
                      <a:pPr>
                        <a:lnSpc>
                          <a:spcPct val="119000"/>
                        </a:lnSpc>
                        <a:tabLst>
                          <a:tab algn="l" pos="0"/>
                        </a:tabLst>
                      </a:pPr>
                      <a:r>
                        <a:rPr b="0" lang="en-US" sz="1200" strike="noStrike" u="none">
                          <a:solidFill>
                            <a:srgbClr val="000000"/>
                          </a:solidFill>
                          <a:effectLst/>
                          <a:uFillTx/>
                          <a:latin typeface="Calibri"/>
                          <a:ea typeface="Calibri"/>
                        </a:rPr>
                        <a:t>Anual (1x/ano)</a:t>
                      </a:r>
                      <a:endParaRPr b="0" lang="pt-BR" sz="120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solidFill>
                      <a:srgbClr val="bdd7ee"/>
                    </a:solidFill>
                  </a:tcPr>
                </a:tc>
              </a:tr>
              <a:tr h="441360">
                <a:tc>
                  <a:txBody>
                    <a:bodyPr tIns="91440" bIns="91440" anchor="ctr">
                      <a:noAutofit/>
                    </a:bodyPr>
                    <a:p>
                      <a:pPr>
                        <a:lnSpc>
                          <a:spcPct val="119000"/>
                        </a:lnSpc>
                        <a:tabLst>
                          <a:tab algn="l" pos="0"/>
                        </a:tabLst>
                      </a:pPr>
                      <a:r>
                        <a:rPr b="1" lang="en-US" sz="1200" strike="noStrike" u="none">
                          <a:solidFill>
                            <a:srgbClr val="000000"/>
                          </a:solidFill>
                          <a:effectLst/>
                          <a:uFillTx/>
                          <a:latin typeface="Calibri"/>
                          <a:ea typeface="Calibri"/>
                        </a:rPr>
                        <a:t>MÉDIO</a:t>
                      </a:r>
                      <a:endParaRPr b="0" lang="pt-BR" sz="120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solidFill>
                      <a:srgbClr val="c5e0b4"/>
                    </a:solidFill>
                  </a:tcPr>
                </a:tc>
                <a:tc>
                  <a:txBody>
                    <a:bodyPr tIns="91440" bIns="91440" anchor="ctr">
                      <a:noAutofit/>
                    </a:bodyPr>
                    <a:p>
                      <a:pPr>
                        <a:lnSpc>
                          <a:spcPct val="119000"/>
                        </a:lnSpc>
                        <a:tabLst>
                          <a:tab algn="l" pos="0"/>
                        </a:tabLst>
                      </a:pPr>
                      <a:r>
                        <a:rPr b="0" lang="en-US" sz="1200" strike="noStrike" u="none">
                          <a:solidFill>
                            <a:srgbClr val="000000"/>
                          </a:solidFill>
                          <a:effectLst/>
                          <a:uFillTx/>
                          <a:latin typeface="Calibri"/>
                          <a:ea typeface="Calibri"/>
                        </a:rPr>
                        <a:t>Semestral (2x/ano)</a:t>
                      </a:r>
                      <a:endParaRPr b="0" lang="pt-BR" sz="120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solidFill>
                      <a:srgbClr val="c5e0b4"/>
                    </a:solidFill>
                  </a:tcPr>
                </a:tc>
                <a:tc>
                  <a:txBody>
                    <a:bodyPr tIns="91440" bIns="91440" anchor="ctr">
                      <a:noAutofit/>
                    </a:bodyPr>
                    <a:p>
                      <a:pPr>
                        <a:lnSpc>
                          <a:spcPct val="119000"/>
                        </a:lnSpc>
                        <a:tabLst>
                          <a:tab algn="l" pos="0"/>
                        </a:tabLst>
                      </a:pPr>
                      <a:r>
                        <a:rPr b="0" lang="en-US" sz="1200" strike="noStrike" u="none">
                          <a:solidFill>
                            <a:srgbClr val="000000"/>
                          </a:solidFill>
                          <a:effectLst/>
                          <a:uFillTx/>
                          <a:latin typeface="Calibri"/>
                          <a:ea typeface="Calibri"/>
                        </a:rPr>
                        <a:t>Quadrimestral (3x/ano)</a:t>
                      </a:r>
                      <a:endParaRPr b="0" lang="pt-BR" sz="120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solidFill>
                      <a:srgbClr val="c5e0b4"/>
                    </a:solidFill>
                  </a:tcPr>
                </a:tc>
                <a:tc>
                  <a:txBody>
                    <a:bodyPr tIns="91440" bIns="91440" anchor="ctr">
                      <a:noAutofit/>
                    </a:bodyPr>
                    <a:p>
                      <a:pPr>
                        <a:lnSpc>
                          <a:spcPct val="119000"/>
                        </a:lnSpc>
                        <a:tabLst>
                          <a:tab algn="l" pos="0"/>
                        </a:tabLst>
                      </a:pPr>
                      <a:r>
                        <a:rPr b="0" lang="en-US" sz="1200" strike="noStrike" u="none">
                          <a:solidFill>
                            <a:srgbClr val="000000"/>
                          </a:solidFill>
                          <a:effectLst/>
                          <a:uFillTx/>
                          <a:latin typeface="Calibri"/>
                          <a:ea typeface="Calibri"/>
                        </a:rPr>
                        <a:t>Anual (1x/ano)</a:t>
                      </a:r>
                      <a:endParaRPr b="0" lang="pt-BR" sz="120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solidFill>
                      <a:srgbClr val="c5e0b4"/>
                    </a:solidFill>
                  </a:tcPr>
                </a:tc>
              </a:tr>
              <a:tr h="441360">
                <a:tc>
                  <a:txBody>
                    <a:bodyPr tIns="91440" bIns="91440" anchor="ctr">
                      <a:noAutofit/>
                    </a:bodyPr>
                    <a:p>
                      <a:pPr>
                        <a:lnSpc>
                          <a:spcPct val="119000"/>
                        </a:lnSpc>
                        <a:tabLst>
                          <a:tab algn="l" pos="0"/>
                        </a:tabLst>
                      </a:pPr>
                      <a:r>
                        <a:rPr b="1" lang="en-US" sz="1200" strike="noStrike" u="none">
                          <a:solidFill>
                            <a:srgbClr val="000000"/>
                          </a:solidFill>
                          <a:effectLst/>
                          <a:uFillTx/>
                          <a:latin typeface="Calibri"/>
                          <a:ea typeface="Calibri"/>
                        </a:rPr>
                        <a:t>ALTO</a:t>
                      </a:r>
                      <a:endParaRPr b="0" lang="pt-BR" sz="120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solidFill>
                      <a:srgbClr val="ffe699"/>
                    </a:solidFill>
                  </a:tcPr>
                </a:tc>
                <a:tc>
                  <a:txBody>
                    <a:bodyPr tIns="91440" bIns="91440" anchor="ctr">
                      <a:noAutofit/>
                    </a:bodyPr>
                    <a:p>
                      <a:pPr>
                        <a:lnSpc>
                          <a:spcPct val="119000"/>
                        </a:lnSpc>
                        <a:tabLst>
                          <a:tab algn="l" pos="0"/>
                        </a:tabLst>
                      </a:pPr>
                      <a:r>
                        <a:rPr b="0" lang="en-US" sz="1200" strike="noStrike" u="none">
                          <a:solidFill>
                            <a:srgbClr val="000000"/>
                          </a:solidFill>
                          <a:effectLst/>
                          <a:uFillTx/>
                          <a:latin typeface="Calibri"/>
                          <a:ea typeface="Calibri"/>
                        </a:rPr>
                        <a:t>Quadrimestral (3x/ano)</a:t>
                      </a:r>
                      <a:endParaRPr b="0" lang="pt-BR" sz="120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solidFill>
                      <a:srgbClr val="ffe699"/>
                    </a:solidFill>
                  </a:tcPr>
                </a:tc>
                <a:tc>
                  <a:txBody>
                    <a:bodyPr tIns="91440" bIns="91440" anchor="ctr">
                      <a:noAutofit/>
                    </a:bodyPr>
                    <a:p>
                      <a:pPr>
                        <a:lnSpc>
                          <a:spcPct val="119000"/>
                        </a:lnSpc>
                        <a:tabLst>
                          <a:tab algn="l" pos="0"/>
                        </a:tabLst>
                      </a:pPr>
                      <a:r>
                        <a:rPr b="0" lang="en-US" sz="1200" strike="noStrike" u="none">
                          <a:solidFill>
                            <a:srgbClr val="000000"/>
                          </a:solidFill>
                          <a:effectLst/>
                          <a:uFillTx/>
                          <a:latin typeface="Calibri"/>
                          <a:ea typeface="Calibri"/>
                        </a:rPr>
                        <a:t>Trimestral (4x/ano)</a:t>
                      </a:r>
                      <a:endParaRPr b="0" lang="pt-BR" sz="120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solidFill>
                      <a:srgbClr val="ffe699"/>
                    </a:solidFill>
                  </a:tcPr>
                </a:tc>
                <a:tc>
                  <a:txBody>
                    <a:bodyPr tIns="91440" bIns="91440" anchor="ctr">
                      <a:noAutofit/>
                    </a:bodyPr>
                    <a:p>
                      <a:pPr>
                        <a:lnSpc>
                          <a:spcPct val="119000"/>
                        </a:lnSpc>
                        <a:tabLst>
                          <a:tab algn="l" pos="0"/>
                        </a:tabLst>
                      </a:pPr>
                      <a:r>
                        <a:rPr b="0" lang="en-US" sz="1200" strike="noStrike" u="none">
                          <a:solidFill>
                            <a:srgbClr val="000000"/>
                          </a:solidFill>
                          <a:effectLst/>
                          <a:uFillTx/>
                          <a:latin typeface="Calibri"/>
                          <a:ea typeface="Calibri"/>
                        </a:rPr>
                        <a:t>Anual (1x/ano)</a:t>
                      </a:r>
                      <a:endParaRPr b="0" lang="pt-BR" sz="120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solidFill>
                      <a:srgbClr val="ffe699"/>
                    </a:solidFill>
                  </a:tcPr>
                </a:tc>
              </a:tr>
              <a:tr h="274320">
                <a:tc>
                  <a:txBody>
                    <a:bodyPr tIns="91440" bIns="91440" anchor="ctr">
                      <a:noAutofit/>
                    </a:bodyPr>
                    <a:p>
                      <a:pPr>
                        <a:lnSpc>
                          <a:spcPct val="119000"/>
                        </a:lnSpc>
                        <a:tabLst>
                          <a:tab algn="l" pos="0"/>
                        </a:tabLst>
                      </a:pPr>
                      <a:r>
                        <a:rPr b="1" lang="en-US" sz="1200" strike="noStrike" u="none">
                          <a:solidFill>
                            <a:srgbClr val="000000"/>
                          </a:solidFill>
                          <a:effectLst/>
                          <a:uFillTx/>
                          <a:latin typeface="Calibri"/>
                          <a:ea typeface="Calibri"/>
                        </a:rPr>
                        <a:t>MUITO ALTO*</a:t>
                      </a:r>
                      <a:endParaRPr b="0" lang="pt-BR" sz="120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solidFill>
                      <a:srgbClr val="f4b183"/>
                    </a:solidFill>
                  </a:tcPr>
                </a:tc>
                <a:tc>
                  <a:txBody>
                    <a:bodyPr tIns="91440" bIns="91440" anchor="ctr">
                      <a:noAutofit/>
                    </a:bodyPr>
                    <a:p>
                      <a:pPr>
                        <a:lnSpc>
                          <a:spcPct val="119000"/>
                        </a:lnSpc>
                        <a:tabLst>
                          <a:tab algn="l" pos="0"/>
                        </a:tabLst>
                      </a:pPr>
                      <a:r>
                        <a:rPr b="0" lang="en-US" sz="1200" strike="noStrike" u="none">
                          <a:solidFill>
                            <a:srgbClr val="000000"/>
                          </a:solidFill>
                          <a:effectLst/>
                          <a:uFillTx/>
                          <a:latin typeface="Calibri"/>
                          <a:ea typeface="Calibri"/>
                        </a:rPr>
                        <a:t>Trimestral (4x/ano)</a:t>
                      </a:r>
                      <a:endParaRPr b="0" lang="pt-BR" sz="120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solidFill>
                      <a:srgbClr val="f4b183"/>
                    </a:solidFill>
                  </a:tcPr>
                </a:tc>
                <a:tc>
                  <a:txBody>
                    <a:bodyPr tIns="91440" bIns="91440" anchor="ctr">
                      <a:noAutofit/>
                    </a:bodyPr>
                    <a:p>
                      <a:pPr>
                        <a:lnSpc>
                          <a:spcPct val="119000"/>
                        </a:lnSpc>
                        <a:tabLst>
                          <a:tab algn="l" pos="0"/>
                        </a:tabLst>
                      </a:pPr>
                      <a:r>
                        <a:rPr b="0" lang="en-US" sz="1200" strike="noStrike" u="none">
                          <a:solidFill>
                            <a:srgbClr val="000000"/>
                          </a:solidFill>
                          <a:effectLst/>
                          <a:uFillTx/>
                          <a:latin typeface="Calibri"/>
                          <a:ea typeface="Calibri"/>
                        </a:rPr>
                        <a:t>Mensal (12x/ano)</a:t>
                      </a:r>
                      <a:endParaRPr b="0" lang="pt-BR" sz="120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solidFill>
                      <a:srgbClr val="f4b183"/>
                    </a:solidFill>
                  </a:tcPr>
                </a:tc>
                <a:tc>
                  <a:txBody>
                    <a:bodyPr tIns="91440" bIns="91440" anchor="ctr">
                      <a:noAutofit/>
                    </a:bodyPr>
                    <a:p>
                      <a:pPr>
                        <a:lnSpc>
                          <a:spcPct val="119000"/>
                        </a:lnSpc>
                        <a:tabLst>
                          <a:tab algn="l" pos="0"/>
                        </a:tabLst>
                      </a:pPr>
                      <a:r>
                        <a:rPr b="0" lang="en-US" sz="1200" strike="noStrike" u="none">
                          <a:solidFill>
                            <a:srgbClr val="000000"/>
                          </a:solidFill>
                          <a:effectLst/>
                          <a:uFillTx/>
                          <a:latin typeface="Calibri"/>
                          <a:ea typeface="Calibri"/>
                        </a:rPr>
                        <a:t>Semestral (2x/ano)</a:t>
                      </a:r>
                      <a:endParaRPr b="0" lang="pt-BR" sz="1200" strike="noStrike" u="none">
                        <a:solidFill>
                          <a:srgbClr val="000000"/>
                        </a:solidFill>
                        <a:effectLst/>
                        <a:uFillTx/>
                        <a:latin typeface="Arial"/>
                      </a:endParaRPr>
                    </a:p>
                  </a:txBody>
                  <a:tcPr anchor="ctr" marL="91440" marR="91440" marT="91440" marB="9144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solidFill>
                      <a:srgbClr val="f4b183"/>
                    </a:solidFill>
                  </a:tcPr>
                </a:tc>
              </a:tr>
            </a:tbl>
          </a:graphicData>
        </a:graphic>
      </p:graphicFrame>
      <p:sp>
        <p:nvSpPr>
          <p:cNvPr id="618" name="Google Shape;1015;p51"/>
          <p:cNvSpPr/>
          <p:nvPr/>
        </p:nvSpPr>
        <p:spPr>
          <a:xfrm>
            <a:off x="309600" y="630720"/>
            <a:ext cx="4029840" cy="27684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1" lang="en-US" sz="1800" strike="noStrike" u="none">
                <a:solidFill>
                  <a:srgbClr val="000000"/>
                </a:solidFill>
                <a:effectLst/>
                <a:uFillTx/>
                <a:latin typeface="Calibri"/>
                <a:ea typeface="Calibri"/>
              </a:rPr>
              <a:t>15.1 Periodicidade das consultas</a:t>
            </a:r>
            <a:endParaRPr b="0" lang="pt-BR" sz="1800" strike="noStrike" u="none">
              <a:solidFill>
                <a:srgbClr val="000000"/>
              </a:solidFill>
              <a:effectLst/>
              <a:uFillTx/>
              <a:latin typeface="Arial"/>
            </a:endParaRPr>
          </a:p>
        </p:txBody>
      </p:sp>
      <p:sp>
        <p:nvSpPr>
          <p:cNvPr id="619" name="Google Shape;1016;p51"/>
          <p:cNvSpPr/>
          <p:nvPr/>
        </p:nvSpPr>
        <p:spPr>
          <a:xfrm>
            <a:off x="324720" y="4716720"/>
            <a:ext cx="6067800" cy="320004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0" lang="en-US" sz="1350" strike="noStrike" u="none">
                <a:solidFill>
                  <a:srgbClr val="000000"/>
                </a:solidFill>
                <a:effectLst/>
                <a:uFillTx/>
                <a:latin typeface="Calibri"/>
                <a:ea typeface="Calibri"/>
              </a:rPr>
              <a:t>As pessoas com DM em tratamento medicamentoso e as classificadas com alto risco em seguimento na Atenção Ambulatorial Especializada (AAE) devem realizar retornos focados no controle e no equilíbrio de sua condição crônica. Essas pessoas, devem ser avaliadas primeiramente por toda equipe no atendimento contínuo. A partir desse ponto, o retorno deve ser avaliado caso a caso, mantendo sempre o acompanhamento na APS.</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Os profissionais especialistas que realizam o atendimento, devem promover, com relativa frequência, capacitações às equipes da APS, orientando quanto ao seguimento do plano de cuidado elaborado na AAE, bem como, auxiliar na orientação dos planos de cuidado elaborados pela APS.</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É possível que uma pessoa, com DM estável e bem controlado, possa apresentar uma descompensação que fuja ao escopo da APS. Nesses casos o retorno deve ser adiantado e priorizado.</a:t>
            </a:r>
            <a:endParaRPr b="0" lang="pt-BR" sz="1350" strike="noStrike" u="none">
              <a:solidFill>
                <a:srgbClr val="000000"/>
              </a:solidFill>
              <a:effectLst/>
              <a:uFillTx/>
              <a:latin typeface="Arial"/>
            </a:endParaRPr>
          </a:p>
        </p:txBody>
      </p:sp>
      <p:sp>
        <p:nvSpPr>
          <p:cNvPr id="620" name="Google Shape;1017;p51"/>
          <p:cNvSpPr/>
          <p:nvPr/>
        </p:nvSpPr>
        <p:spPr>
          <a:xfrm>
            <a:off x="300240" y="4277520"/>
            <a:ext cx="2817000" cy="16884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0" lang="en-US" sz="1100" strike="noStrike" u="none">
                <a:solidFill>
                  <a:srgbClr val="000000"/>
                </a:solidFill>
                <a:effectLst/>
                <a:uFillTx/>
                <a:latin typeface="Calibri"/>
                <a:ea typeface="Calibri"/>
              </a:rPr>
              <a:t>*Até estabilizar o Risco Muito Alto.</a:t>
            </a:r>
            <a:endParaRPr b="0" lang="pt-BR" sz="1100" strike="noStrike" u="none">
              <a:solidFill>
                <a:srgbClr val="000000"/>
              </a:solidFill>
              <a:effectLst/>
              <a:uFillTx/>
              <a:latin typeface="Arial"/>
            </a:endParaRPr>
          </a:p>
        </p:txBody>
      </p:sp>
      <p:sp>
        <p:nvSpPr>
          <p:cNvPr id="621" name="Google Shape;1018;p51"/>
          <p:cNvSpPr/>
          <p:nvPr/>
        </p:nvSpPr>
        <p:spPr>
          <a:xfrm>
            <a:off x="2329560" y="237240"/>
            <a:ext cx="3626640" cy="40824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622" name="Google Shape;1019;p51"/>
          <p:cNvCxnSpPr/>
          <p:nvPr/>
        </p:nvCxnSpPr>
        <p:spPr>
          <a:xfrm flipV="1">
            <a:off x="356040" y="421200"/>
            <a:ext cx="6182280" cy="19440"/>
          </a:xfrm>
          <a:prstGeom prst="straightConnector1">
            <a:avLst/>
          </a:prstGeom>
          <a:ln w="19050">
            <a:solidFill>
              <a:srgbClr val="000000"/>
            </a:solidFill>
            <a:round/>
          </a:ln>
        </p:spPr>
      </p:cxnSp>
      <p:sp>
        <p:nvSpPr>
          <p:cNvPr id="623" name="Google Shape;1020;p51"/>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624" name="PlaceHolder 1"/>
          <p:cNvSpPr>
            <a:spLocks noGrp="1"/>
          </p:cNvSpPr>
          <p:nvPr>
            <p:ph type="sldNum" idx="84"/>
          </p:nvPr>
        </p:nvSpPr>
        <p:spPr>
          <a:xfrm>
            <a:off x="4404600" y="13896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D002953F-230E-4AA8-8B7B-3408D65F114B}" type="slidenum">
              <a:rPr b="0" lang="en-US" sz="1200" strike="noStrike" u="none">
                <a:solidFill>
                  <a:srgbClr val="888888"/>
                </a:solidFill>
                <a:effectLst/>
                <a:uFillTx/>
                <a:latin typeface="Calibri"/>
                <a:ea typeface="Calibri"/>
              </a:rPr>
              <a:t>46</a:t>
            </a:fld>
            <a:endParaRPr b="0" lang="pt-BR" sz="1200" strike="noStrike" u="none">
              <a:solidFill>
                <a:srgbClr val="000000"/>
              </a:solidFill>
              <a:effectLst/>
              <a:uFillTx/>
              <a:latin typeface="Times New Roman"/>
            </a:endParaRPr>
          </a:p>
        </p:txBody>
      </p:sp>
      <p:sp>
        <p:nvSpPr>
          <p:cNvPr id="625" name="Google Shape;1022;p51"/>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5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graphicFrame>
        <p:nvGraphicFramePr>
          <p:cNvPr id="626" name="Google Shape;1031;p52"/>
          <p:cNvGraphicFramePr/>
          <p:nvPr/>
        </p:nvGraphicFramePr>
        <p:xfrm>
          <a:off x="266040" y="588240"/>
          <a:ext cx="6361560" cy="7160040"/>
        </p:xfrm>
        <a:graphic>
          <a:graphicData uri="http://schemas.openxmlformats.org/drawingml/2006/table">
            <a:tbl>
              <a:tblPr/>
              <a:tblGrid>
                <a:gridCol w="1140120"/>
                <a:gridCol w="2719800"/>
                <a:gridCol w="660960"/>
                <a:gridCol w="660960"/>
                <a:gridCol w="519840"/>
                <a:gridCol w="659160"/>
              </a:tblGrid>
              <a:tr h="698400">
                <a:tc rowSpan="2">
                  <a:txBody>
                    <a:bodyPr tIns="91440" bIns="91440" anchor="ctr">
                      <a:noAutofit/>
                    </a:bodyPr>
                    <a:p>
                      <a:pPr algn="ctr">
                        <a:lnSpc>
                          <a:spcPct val="120000"/>
                        </a:lnSpc>
                        <a:tabLst>
                          <a:tab algn="l" pos="0"/>
                        </a:tabLst>
                      </a:pPr>
                      <a:r>
                        <a:rPr b="1" lang="en-US" sz="1100" strike="noStrike" u="none">
                          <a:solidFill>
                            <a:srgbClr val="000000"/>
                          </a:solidFill>
                          <a:effectLst/>
                          <a:uFillTx/>
                          <a:latin typeface="Calibri"/>
                          <a:ea typeface="Calibri"/>
                        </a:rPr>
                        <a:t>Categoria</a:t>
                      </a:r>
                      <a:endParaRPr b="0" lang="pt-BR" sz="1100" strike="noStrike" u="none">
                        <a:solidFill>
                          <a:srgbClr val="000000"/>
                        </a:solidFill>
                        <a:effectLst/>
                        <a:uFillTx/>
                        <a:latin typeface="Arial"/>
                      </a:endParaRPr>
                    </a:p>
                    <a:p>
                      <a:pPr algn="ctr">
                        <a:lnSpc>
                          <a:spcPct val="120000"/>
                        </a:lnSpc>
                        <a:tabLst>
                          <a:tab algn="l" pos="0"/>
                        </a:tabLst>
                      </a:pPr>
                      <a:r>
                        <a:rPr b="1" lang="en-US" sz="1100" strike="noStrike" u="none">
                          <a:solidFill>
                            <a:srgbClr val="000000"/>
                          </a:solidFill>
                          <a:effectLst/>
                          <a:uFillTx/>
                          <a:latin typeface="Calibri"/>
                          <a:ea typeface="Calibri"/>
                        </a:rPr>
                        <a:t>Exame/</a:t>
                      </a:r>
                      <a:endParaRPr b="0" lang="pt-BR" sz="1100" strike="noStrike" u="none">
                        <a:solidFill>
                          <a:srgbClr val="000000"/>
                        </a:solidFill>
                        <a:effectLst/>
                        <a:uFillTx/>
                        <a:latin typeface="Arial"/>
                      </a:endParaRPr>
                    </a:p>
                    <a:p>
                      <a:pPr algn="ctr">
                        <a:lnSpc>
                          <a:spcPct val="120000"/>
                        </a:lnSpc>
                        <a:tabLst>
                          <a:tab algn="l" pos="0"/>
                        </a:tabLst>
                      </a:pPr>
                      <a:r>
                        <a:rPr b="1" lang="en-US" sz="1100" strike="noStrike" u="none">
                          <a:solidFill>
                            <a:srgbClr val="000000"/>
                          </a:solidFill>
                          <a:effectLst/>
                          <a:uFillTx/>
                          <a:latin typeface="Calibri"/>
                          <a:ea typeface="Calibri"/>
                        </a:rPr>
                        <a:t>Procedimento</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rowSpan="2">
                  <a:txBody>
                    <a:bodyPr tIns="91440" bIns="91440" anchor="ctr">
                      <a:noAutofit/>
                    </a:bodyPr>
                    <a:p>
                      <a:pPr algn="ctr">
                        <a:lnSpc>
                          <a:spcPct val="120000"/>
                        </a:lnSpc>
                        <a:tabLst>
                          <a:tab algn="l" pos="0"/>
                        </a:tabLst>
                      </a:pPr>
                      <a:r>
                        <a:rPr b="1" lang="en-US" sz="1100" strike="noStrike" u="none">
                          <a:solidFill>
                            <a:srgbClr val="000000"/>
                          </a:solidFill>
                          <a:effectLst/>
                          <a:uFillTx/>
                          <a:latin typeface="Calibri"/>
                          <a:ea typeface="Calibri"/>
                        </a:rPr>
                        <a:t>Procedimento - SIGTAP</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gridSpan="4">
                  <a:txBody>
                    <a:bodyPr tIns="91440" bIns="91440" anchor="ctr">
                      <a:noAutofit/>
                    </a:bodyPr>
                    <a:p>
                      <a:pPr algn="ctr">
                        <a:lnSpc>
                          <a:spcPct val="120000"/>
                        </a:lnSpc>
                        <a:tabLst>
                          <a:tab algn="l" pos="0"/>
                        </a:tabLst>
                      </a:pPr>
                      <a:r>
                        <a:rPr b="1" lang="en-US" sz="1100" strike="noStrike" u="none">
                          <a:solidFill>
                            <a:srgbClr val="000000"/>
                          </a:solidFill>
                          <a:effectLst/>
                          <a:uFillTx/>
                          <a:latin typeface="Calibri"/>
                          <a:ea typeface="Calibri"/>
                        </a:rPr>
                        <a:t>Parâmetro (média de exames por paciente ao ano) </a:t>
                      </a:r>
                      <a:endParaRPr b="0" lang="pt-BR" sz="1100" strike="noStrike" u="none">
                        <a:solidFill>
                          <a:srgbClr val="000000"/>
                        </a:solidFill>
                        <a:effectLst/>
                        <a:uFillTx/>
                        <a:latin typeface="Arial"/>
                      </a:endParaRPr>
                    </a:p>
                    <a:p>
                      <a:pPr algn="ctr">
                        <a:lnSpc>
                          <a:spcPct val="120000"/>
                        </a:lnSpc>
                        <a:tabLst>
                          <a:tab algn="l" pos="0"/>
                        </a:tabLst>
                      </a:pPr>
                      <a:r>
                        <a:rPr b="1" lang="en-US" sz="1100" strike="noStrike" u="none">
                          <a:solidFill>
                            <a:srgbClr val="000000"/>
                          </a:solidFill>
                          <a:effectLst/>
                          <a:uFillTx/>
                          <a:latin typeface="Calibri"/>
                          <a:ea typeface="Calibri"/>
                        </a:rPr>
                        <a:t>Estrato de Risco</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hMerge="1">
                  <a:txBody>
                    <a:bodyPr lIns="90000" rIns="90000" tIns="45000" bIns="45000" anchor="t">
                      <a:noAutofit/>
                    </a:bodyPr>
                    <a:p>
                      <a:endParaRPr b="0" lang="pt-BR" sz="1800" strike="noStrike" u="none">
                        <a:solidFill>
                          <a:srgbClr val="000000"/>
                        </a:solidFill>
                        <a:effectLst/>
                        <a:uFillTx/>
                        <a:latin typeface="Arial"/>
                      </a:endParaRPr>
                    </a:p>
                  </a:txBody>
                  <a:tcPr anchor="t" marL="90000" marR="90000" marT="45000" marB="45000">
                    <a:lnL>
                      <a:noFill/>
                    </a:lnL>
                    <a:lnR>
                      <a:noFill/>
                    </a:lnR>
                    <a:lnT>
                      <a:noFill/>
                    </a:lnT>
                    <a:lnB>
                      <a:noFill/>
                    </a:lnB>
                    <a:solidFill>
                      <a:srgbClr val="729fcf"/>
                    </a:solidFill>
                  </a:tcPr>
                </a:tc>
                <a:tc hMerge="1">
                  <a:txBody>
                    <a:bodyPr lIns="90000" rIns="90000" tIns="45000" bIns="45000" anchor="t">
                      <a:noAutofit/>
                    </a:bodyPr>
                    <a:p>
                      <a:endParaRPr b="0" lang="pt-BR" sz="1800" strike="noStrike" u="none">
                        <a:solidFill>
                          <a:srgbClr val="000000"/>
                        </a:solidFill>
                        <a:effectLst/>
                        <a:uFillTx/>
                        <a:latin typeface="Arial"/>
                      </a:endParaRPr>
                    </a:p>
                  </a:txBody>
                  <a:tcPr anchor="t" marL="90000" marR="90000" marT="45000" marB="45000">
                    <a:lnL>
                      <a:noFill/>
                    </a:lnL>
                    <a:lnR>
                      <a:noFill/>
                    </a:lnR>
                    <a:lnT>
                      <a:noFill/>
                    </a:lnT>
                    <a:lnB>
                      <a:noFill/>
                    </a:lnB>
                    <a:solidFill>
                      <a:srgbClr val="729fcf"/>
                    </a:solidFill>
                  </a:tcPr>
                </a:tc>
                <a:tc hMerge="1">
                  <a:txBody>
                    <a:bodyPr lIns="90000" rIns="90000" tIns="45000" bIns="45000" anchor="t">
                      <a:noAutofit/>
                    </a:bodyPr>
                    <a:p>
                      <a:endParaRPr b="0" lang="pt-BR" sz="1800" strike="noStrike" u="none">
                        <a:solidFill>
                          <a:srgbClr val="000000"/>
                        </a:solidFill>
                        <a:effectLst/>
                        <a:uFillTx/>
                        <a:latin typeface="Arial"/>
                      </a:endParaRPr>
                    </a:p>
                  </a:txBody>
                  <a:tcPr anchor="t" marL="90000" marR="90000" marT="45000" marB="45000">
                    <a:lnL>
                      <a:noFill/>
                    </a:lnL>
                    <a:lnR>
                      <a:noFill/>
                    </a:lnR>
                    <a:lnT>
                      <a:noFill/>
                    </a:lnT>
                    <a:lnB>
                      <a:noFill/>
                    </a:lnB>
                    <a:solidFill>
                      <a:srgbClr val="729fcf"/>
                    </a:solidFill>
                  </a:tcPr>
                </a:tc>
              </a:tr>
              <a:tr h="402480">
                <a:tc vMerge="1">
                  <a:txBody>
                    <a:bodyPr lIns="90000" rIns="90000" tIns="45000" bIns="45000" anchor="t">
                      <a:noAutofit/>
                    </a:bodyPr>
                    <a:p>
                      <a:endParaRPr b="0" lang="pt-BR" sz="1800" strike="noStrike" u="none">
                        <a:solidFill>
                          <a:srgbClr val="000000"/>
                        </a:solidFill>
                        <a:effectLst/>
                        <a:uFillTx/>
                        <a:latin typeface="Arial"/>
                      </a:endParaRPr>
                    </a:p>
                  </a:txBody>
                  <a:tcPr anchor="t" marL="90000" marR="90000" marT="45000" marB="45000">
                    <a:lnL>
                      <a:noFill/>
                    </a:lnL>
                    <a:lnR>
                      <a:noFill/>
                    </a:lnR>
                    <a:lnT>
                      <a:noFill/>
                    </a:lnT>
                    <a:lnB>
                      <a:noFill/>
                    </a:lnB>
                    <a:solidFill>
                      <a:srgbClr val="729fcf"/>
                    </a:solidFill>
                  </a:tcPr>
                </a:tc>
                <a:tc vMerge="1">
                  <a:txBody>
                    <a:bodyPr lIns="90000" rIns="90000" tIns="45000" bIns="45000" anchor="t">
                      <a:noAutofit/>
                    </a:bodyPr>
                    <a:p>
                      <a:endParaRPr b="0" lang="pt-BR" sz="1800" strike="noStrike" u="none">
                        <a:solidFill>
                          <a:srgbClr val="000000"/>
                        </a:solidFill>
                        <a:effectLst/>
                        <a:uFillTx/>
                        <a:latin typeface="Arial"/>
                      </a:endParaRPr>
                    </a:p>
                  </a:txBody>
                  <a:tcPr anchor="t" marL="90000" marR="90000" marT="45000" marB="45000">
                    <a:lnL>
                      <a:noFill/>
                    </a:lnL>
                    <a:lnR>
                      <a:noFill/>
                    </a:lnR>
                    <a:lnT>
                      <a:noFill/>
                    </a:lnT>
                    <a:lnB>
                      <a:noFill/>
                    </a:lnB>
                    <a:solidFill>
                      <a:srgbClr val="729fcf"/>
                    </a:solidFill>
                  </a:tcPr>
                </a:tc>
                <a:tc>
                  <a:txBody>
                    <a:bodyPr tIns="91440" bIns="91440" anchor="ctr">
                      <a:noAutofit/>
                    </a:bodyPr>
                    <a:p>
                      <a:pPr algn="ctr">
                        <a:lnSpc>
                          <a:spcPct val="120000"/>
                        </a:lnSpc>
                        <a:tabLst>
                          <a:tab algn="l" pos="0"/>
                        </a:tabLst>
                      </a:pPr>
                      <a:r>
                        <a:rPr b="1" lang="en-US" sz="1100" strike="noStrike" u="none">
                          <a:solidFill>
                            <a:srgbClr val="000000"/>
                          </a:solidFill>
                          <a:effectLst/>
                          <a:uFillTx/>
                          <a:latin typeface="Calibri"/>
                          <a:ea typeface="Calibri"/>
                        </a:rPr>
                        <a:t>Baixo</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bdd7ee"/>
                    </a:solidFill>
                  </a:tcPr>
                </a:tc>
                <a:tc>
                  <a:txBody>
                    <a:bodyPr tIns="91440" bIns="91440" anchor="ctr">
                      <a:noAutofit/>
                    </a:bodyPr>
                    <a:p>
                      <a:pPr algn="ctr">
                        <a:lnSpc>
                          <a:spcPct val="120000"/>
                        </a:lnSpc>
                        <a:tabLst>
                          <a:tab algn="l" pos="0"/>
                        </a:tabLst>
                      </a:pPr>
                      <a:r>
                        <a:rPr b="1" lang="en-US" sz="1100" strike="noStrike" u="none">
                          <a:solidFill>
                            <a:srgbClr val="000000"/>
                          </a:solidFill>
                          <a:effectLst/>
                          <a:uFillTx/>
                          <a:latin typeface="Calibri"/>
                          <a:ea typeface="Calibri"/>
                        </a:rPr>
                        <a:t>Médio</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c5e0b4"/>
                    </a:solidFill>
                  </a:tcPr>
                </a:tc>
                <a:tc>
                  <a:txBody>
                    <a:bodyPr tIns="91440" bIns="91440" anchor="ctr">
                      <a:noAutofit/>
                    </a:bodyPr>
                    <a:p>
                      <a:pPr algn="ctr">
                        <a:lnSpc>
                          <a:spcPct val="120000"/>
                        </a:lnSpc>
                        <a:tabLst>
                          <a:tab algn="l" pos="0"/>
                        </a:tabLst>
                      </a:pPr>
                      <a:r>
                        <a:rPr b="1" lang="en-US" sz="1100" strike="noStrike" u="none">
                          <a:solidFill>
                            <a:srgbClr val="000000"/>
                          </a:solidFill>
                          <a:effectLst/>
                          <a:uFillTx/>
                          <a:latin typeface="Calibri"/>
                          <a:ea typeface="Calibri"/>
                        </a:rPr>
                        <a:t>Alto </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fe699"/>
                    </a:solidFill>
                  </a:tcPr>
                </a:tc>
                <a:tc>
                  <a:txBody>
                    <a:bodyPr tIns="91440" bIns="91440" anchor="ctr">
                      <a:noAutofit/>
                    </a:bodyPr>
                    <a:p>
                      <a:pPr algn="ctr">
                        <a:lnSpc>
                          <a:spcPct val="120000"/>
                        </a:lnSpc>
                        <a:tabLst>
                          <a:tab algn="l" pos="0"/>
                        </a:tabLst>
                      </a:pPr>
                      <a:r>
                        <a:rPr b="1" lang="en-US" sz="1100" strike="noStrike" u="none">
                          <a:solidFill>
                            <a:srgbClr val="000000"/>
                          </a:solidFill>
                          <a:effectLst/>
                          <a:uFillTx/>
                          <a:latin typeface="Calibri"/>
                          <a:ea typeface="Calibri"/>
                        </a:rPr>
                        <a:t>Muito Alto</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4b183"/>
                    </a:solidFill>
                  </a:tcPr>
                </a:tc>
              </a:tr>
              <a:tr h="298800">
                <a:tc rowSpan="9">
                  <a:txBody>
                    <a:bodyPr tIns="91440" bIns="91440" anchor="ctr">
                      <a:noAutofit/>
                    </a:bodyPr>
                    <a:p>
                      <a:pPr algn="ctr">
                        <a:lnSpc>
                          <a:spcPct val="120000"/>
                        </a:lnSpc>
                        <a:tabLst>
                          <a:tab algn="l" pos="0"/>
                        </a:tabLst>
                      </a:pPr>
                      <a:r>
                        <a:rPr b="1" lang="en-US" sz="1100" strike="noStrike" u="none">
                          <a:solidFill>
                            <a:srgbClr val="000000"/>
                          </a:solidFill>
                          <a:effectLst/>
                          <a:uFillTx/>
                          <a:latin typeface="Calibri"/>
                          <a:ea typeface="Calibri"/>
                        </a:rPr>
                        <a:t>Exames de </a:t>
                      </a:r>
                      <a:endParaRPr b="0" lang="pt-BR" sz="1100" strike="noStrike" u="none">
                        <a:solidFill>
                          <a:srgbClr val="000000"/>
                        </a:solidFill>
                        <a:effectLst/>
                        <a:uFillTx/>
                        <a:latin typeface="Arial"/>
                      </a:endParaRPr>
                    </a:p>
                    <a:p>
                      <a:pPr algn="ctr">
                        <a:lnSpc>
                          <a:spcPct val="120000"/>
                        </a:lnSpc>
                        <a:tabLst>
                          <a:tab algn="l" pos="0"/>
                        </a:tabLst>
                      </a:pPr>
                      <a:r>
                        <a:rPr b="1" lang="en-US" sz="1100" strike="noStrike" u="none">
                          <a:solidFill>
                            <a:srgbClr val="000000"/>
                          </a:solidFill>
                          <a:effectLst/>
                          <a:uFillTx/>
                          <a:latin typeface="Calibri"/>
                          <a:ea typeface="Calibri"/>
                        </a:rPr>
                        <a:t>patologia </a:t>
                      </a:r>
                      <a:endParaRPr b="0" lang="pt-BR" sz="1100" strike="noStrike" u="none">
                        <a:solidFill>
                          <a:srgbClr val="000000"/>
                        </a:solidFill>
                        <a:effectLst/>
                        <a:uFillTx/>
                        <a:latin typeface="Arial"/>
                      </a:endParaRPr>
                    </a:p>
                    <a:p>
                      <a:pPr algn="ctr">
                        <a:lnSpc>
                          <a:spcPct val="120000"/>
                        </a:lnSpc>
                        <a:tabLst>
                          <a:tab algn="l" pos="0"/>
                        </a:tabLst>
                      </a:pPr>
                      <a:r>
                        <a:rPr b="1" lang="en-US" sz="1100" strike="noStrike" u="none">
                          <a:solidFill>
                            <a:srgbClr val="000000"/>
                          </a:solidFill>
                          <a:effectLst/>
                          <a:uFillTx/>
                          <a:latin typeface="Calibri"/>
                          <a:ea typeface="Calibri"/>
                        </a:rPr>
                        <a:t>clínica</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a:txBody>
                    <a:bodyPr tIns="91440" bIns="91440" anchor="ctr">
                      <a:noAutofit/>
                    </a:bodyPr>
                    <a:p>
                      <a:pPr>
                        <a:lnSpc>
                          <a:spcPct val="120000"/>
                        </a:lnSpc>
                        <a:tabLst>
                          <a:tab algn="l" pos="0"/>
                        </a:tabLst>
                      </a:pPr>
                      <a:r>
                        <a:rPr b="0" lang="en-US" sz="1000" strike="noStrike" u="none">
                          <a:solidFill>
                            <a:srgbClr val="000000"/>
                          </a:solidFill>
                          <a:effectLst/>
                          <a:uFillTx/>
                          <a:latin typeface="Calibri"/>
                          <a:ea typeface="Calibri"/>
                        </a:rPr>
                        <a:t>02.02.01.047-3 - Dosagem de glicose</a:t>
                      </a:r>
                      <a:endParaRPr b="0" lang="pt-BR" sz="10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1</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bdd7ee"/>
                    </a:solid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1</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c5e0b4"/>
                    </a:solid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2</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fe699"/>
                    </a:solid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2</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4b183"/>
                    </a:solidFill>
                  </a:tcPr>
                </a:tc>
              </a:tr>
              <a:tr h="404280">
                <a:tc vMerge="1">
                  <a:txBody>
                    <a:bodyPr lIns="90000" rIns="90000" tIns="45000" bIns="45000" anchor="t">
                      <a:noAutofit/>
                    </a:bodyPr>
                    <a:p>
                      <a:endParaRPr b="0" lang="pt-BR" sz="1800" strike="noStrike" u="none">
                        <a:solidFill>
                          <a:srgbClr val="000000"/>
                        </a:solidFill>
                        <a:effectLst/>
                        <a:uFillTx/>
                        <a:latin typeface="Arial"/>
                      </a:endParaRPr>
                    </a:p>
                  </a:txBody>
                  <a:tcPr anchor="t" marL="90000" marR="90000" marT="45000" marB="45000">
                    <a:lnL>
                      <a:noFill/>
                    </a:lnL>
                    <a:lnR>
                      <a:noFill/>
                    </a:lnR>
                    <a:lnT>
                      <a:noFill/>
                    </a:lnT>
                    <a:lnB>
                      <a:noFill/>
                    </a:lnB>
                    <a:solidFill>
                      <a:srgbClr val="729fcf"/>
                    </a:solidFill>
                  </a:tcPr>
                </a:tc>
                <a:tc>
                  <a:txBody>
                    <a:bodyPr tIns="91440" bIns="91440" anchor="ctr">
                      <a:noAutofit/>
                    </a:bodyPr>
                    <a:p>
                      <a:pPr>
                        <a:lnSpc>
                          <a:spcPct val="120000"/>
                        </a:lnSpc>
                        <a:tabLst>
                          <a:tab algn="l" pos="0"/>
                        </a:tabLst>
                      </a:pPr>
                      <a:r>
                        <a:rPr b="0" lang="en-US" sz="1000" strike="noStrike" u="none">
                          <a:solidFill>
                            <a:srgbClr val="000000"/>
                          </a:solidFill>
                          <a:effectLst/>
                          <a:uFillTx/>
                          <a:latin typeface="Calibri"/>
                          <a:ea typeface="Calibri"/>
                        </a:rPr>
                        <a:t>02.02.01.029-5 - Dosagem de colesterol total</a:t>
                      </a:r>
                      <a:endParaRPr b="0" lang="pt-BR" sz="10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0,5</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bdd7ee"/>
                    </a:solid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1</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c5e0b4"/>
                    </a:solid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1</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fe699"/>
                    </a:solid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1</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4b183"/>
                    </a:solidFill>
                  </a:tcPr>
                </a:tc>
              </a:tr>
              <a:tr h="298800">
                <a:tc vMerge="1">
                  <a:txBody>
                    <a:bodyPr lIns="90000" rIns="90000" tIns="45000" bIns="45000" anchor="t">
                      <a:noAutofit/>
                    </a:bodyPr>
                    <a:p>
                      <a:endParaRPr b="0" lang="pt-BR" sz="1800" strike="noStrike" u="none">
                        <a:solidFill>
                          <a:srgbClr val="000000"/>
                        </a:solidFill>
                        <a:effectLst/>
                        <a:uFillTx/>
                        <a:latin typeface="Arial"/>
                      </a:endParaRPr>
                    </a:p>
                  </a:txBody>
                  <a:tcPr anchor="t" marL="90000" marR="90000" marT="45000" marB="45000">
                    <a:lnL>
                      <a:noFill/>
                    </a:lnL>
                    <a:lnR>
                      <a:noFill/>
                    </a:lnR>
                    <a:lnT>
                      <a:noFill/>
                    </a:lnT>
                    <a:lnB>
                      <a:noFill/>
                    </a:lnB>
                    <a:solidFill>
                      <a:srgbClr val="729fcf"/>
                    </a:solidFill>
                  </a:tcPr>
                </a:tc>
                <a:tc>
                  <a:txBody>
                    <a:bodyPr tIns="91440" bIns="91440" anchor="ctr">
                      <a:noAutofit/>
                    </a:bodyPr>
                    <a:p>
                      <a:pPr>
                        <a:lnSpc>
                          <a:spcPct val="120000"/>
                        </a:lnSpc>
                        <a:tabLst>
                          <a:tab algn="l" pos="0"/>
                        </a:tabLst>
                      </a:pPr>
                      <a:r>
                        <a:rPr b="0" lang="en-US" sz="1000" strike="noStrike" u="none">
                          <a:solidFill>
                            <a:srgbClr val="000000"/>
                          </a:solidFill>
                          <a:effectLst/>
                          <a:uFillTx/>
                          <a:latin typeface="Calibri"/>
                          <a:ea typeface="Calibri"/>
                        </a:rPr>
                        <a:t>02.02.01.027-9 - Dosagem de colesterol HDL</a:t>
                      </a:r>
                      <a:endParaRPr b="0" lang="pt-BR" sz="10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0,5</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bdd7ee"/>
                    </a:solid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1</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c5e0b4"/>
                    </a:solid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1</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fe699"/>
                    </a:solid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1</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4b183"/>
                    </a:solidFill>
                  </a:tcPr>
                </a:tc>
              </a:tr>
              <a:tr h="298800">
                <a:tc vMerge="1">
                  <a:txBody>
                    <a:bodyPr lIns="90000" rIns="90000" tIns="45000" bIns="45000" anchor="t">
                      <a:noAutofit/>
                    </a:bodyPr>
                    <a:p>
                      <a:endParaRPr b="0" lang="pt-BR" sz="1800" strike="noStrike" u="none">
                        <a:solidFill>
                          <a:srgbClr val="000000"/>
                        </a:solidFill>
                        <a:effectLst/>
                        <a:uFillTx/>
                        <a:latin typeface="Arial"/>
                      </a:endParaRPr>
                    </a:p>
                  </a:txBody>
                  <a:tcPr anchor="t" marL="90000" marR="90000" marT="45000" marB="45000">
                    <a:lnL>
                      <a:noFill/>
                    </a:lnL>
                    <a:lnR>
                      <a:noFill/>
                    </a:lnR>
                    <a:lnT>
                      <a:noFill/>
                    </a:lnT>
                    <a:lnB>
                      <a:noFill/>
                    </a:lnB>
                    <a:solidFill>
                      <a:srgbClr val="729fcf"/>
                    </a:solidFill>
                  </a:tcPr>
                </a:tc>
                <a:tc>
                  <a:txBody>
                    <a:bodyPr tIns="91440" bIns="91440" anchor="ctr">
                      <a:noAutofit/>
                    </a:bodyPr>
                    <a:p>
                      <a:pPr>
                        <a:lnSpc>
                          <a:spcPct val="120000"/>
                        </a:lnSpc>
                        <a:tabLst>
                          <a:tab algn="l" pos="0"/>
                        </a:tabLst>
                      </a:pPr>
                      <a:r>
                        <a:rPr b="0" lang="en-US" sz="1000" strike="noStrike" u="none">
                          <a:solidFill>
                            <a:srgbClr val="000000"/>
                          </a:solidFill>
                          <a:effectLst/>
                          <a:uFillTx/>
                          <a:latin typeface="Calibri"/>
                          <a:ea typeface="Calibri"/>
                        </a:rPr>
                        <a:t>02.02.01.028-7 - Dosagem de colesterol LDL</a:t>
                      </a:r>
                      <a:endParaRPr b="0" lang="pt-BR" sz="10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0,5</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bdd7ee"/>
                    </a:solid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1</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c5e0b4"/>
                    </a:solid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1</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fe699"/>
                    </a:solid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1</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4b183"/>
                    </a:solidFill>
                  </a:tcPr>
                </a:tc>
              </a:tr>
              <a:tr h="298800">
                <a:tc vMerge="1">
                  <a:txBody>
                    <a:bodyPr lIns="90000" rIns="90000" tIns="45000" bIns="45000" anchor="t">
                      <a:noAutofit/>
                    </a:bodyPr>
                    <a:p>
                      <a:endParaRPr b="0" lang="pt-BR" sz="1800" strike="noStrike" u="none">
                        <a:solidFill>
                          <a:srgbClr val="000000"/>
                        </a:solidFill>
                        <a:effectLst/>
                        <a:uFillTx/>
                        <a:latin typeface="Arial"/>
                      </a:endParaRPr>
                    </a:p>
                  </a:txBody>
                  <a:tcPr anchor="t" marL="90000" marR="90000" marT="45000" marB="45000">
                    <a:lnL>
                      <a:noFill/>
                    </a:lnL>
                    <a:lnR>
                      <a:noFill/>
                    </a:lnR>
                    <a:lnT>
                      <a:noFill/>
                    </a:lnT>
                    <a:lnB>
                      <a:noFill/>
                    </a:lnB>
                    <a:solidFill>
                      <a:srgbClr val="729fcf"/>
                    </a:solidFill>
                  </a:tcPr>
                </a:tc>
                <a:tc>
                  <a:txBody>
                    <a:bodyPr tIns="91440" bIns="91440" anchor="ctr">
                      <a:noAutofit/>
                    </a:bodyPr>
                    <a:p>
                      <a:pPr>
                        <a:lnSpc>
                          <a:spcPct val="120000"/>
                        </a:lnSpc>
                        <a:tabLst>
                          <a:tab algn="l" pos="0"/>
                        </a:tabLst>
                      </a:pPr>
                      <a:r>
                        <a:rPr b="0" lang="en-US" sz="1000" strike="noStrike" u="none">
                          <a:solidFill>
                            <a:srgbClr val="000000"/>
                          </a:solidFill>
                          <a:effectLst/>
                          <a:uFillTx/>
                          <a:latin typeface="Calibri"/>
                          <a:ea typeface="Calibri"/>
                        </a:rPr>
                        <a:t>02.02.01.067-8 - Dosagem de triglicerídeos</a:t>
                      </a:r>
                      <a:endParaRPr b="0" lang="pt-BR" sz="10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0,5</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bdd7ee"/>
                    </a:solid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1</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c5e0b4"/>
                    </a:solid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1</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fe699"/>
                    </a:solid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1</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4b183"/>
                    </a:solidFill>
                  </a:tcPr>
                </a:tc>
              </a:tr>
              <a:tr h="402480">
                <a:tc vMerge="1">
                  <a:txBody>
                    <a:bodyPr lIns="90000" rIns="90000" tIns="45000" bIns="45000" anchor="t">
                      <a:noAutofit/>
                    </a:bodyPr>
                    <a:p>
                      <a:endParaRPr b="0" lang="pt-BR" sz="1800" strike="noStrike" u="none">
                        <a:solidFill>
                          <a:srgbClr val="000000"/>
                        </a:solidFill>
                        <a:effectLst/>
                        <a:uFillTx/>
                        <a:latin typeface="Arial"/>
                      </a:endParaRPr>
                    </a:p>
                  </a:txBody>
                  <a:tcPr anchor="t" marL="90000" marR="90000" marT="45000" marB="45000">
                    <a:lnL>
                      <a:noFill/>
                    </a:lnL>
                    <a:lnR>
                      <a:noFill/>
                    </a:lnR>
                    <a:lnT>
                      <a:noFill/>
                    </a:lnT>
                    <a:lnB>
                      <a:noFill/>
                    </a:lnB>
                    <a:solidFill>
                      <a:srgbClr val="729fcf"/>
                    </a:solidFill>
                  </a:tcPr>
                </a:tc>
                <a:tc>
                  <a:txBody>
                    <a:bodyPr tIns="91440" bIns="91440" anchor="ctr">
                      <a:noAutofit/>
                    </a:bodyPr>
                    <a:p>
                      <a:pPr>
                        <a:lnSpc>
                          <a:spcPct val="120000"/>
                        </a:lnSpc>
                        <a:tabLst>
                          <a:tab algn="l" pos="0"/>
                        </a:tabLst>
                      </a:pPr>
                      <a:r>
                        <a:rPr b="0" lang="en-US" sz="1000" strike="noStrike" u="none">
                          <a:solidFill>
                            <a:srgbClr val="000000"/>
                          </a:solidFill>
                          <a:effectLst/>
                          <a:uFillTx/>
                          <a:latin typeface="Calibri"/>
                          <a:ea typeface="Calibri"/>
                        </a:rPr>
                        <a:t>02.02.01.050-3 - Dosagem de hemoglobina glicada</a:t>
                      </a:r>
                      <a:endParaRPr b="0" lang="pt-BR" sz="10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2</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bdd7ee"/>
                    </a:solid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2</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c5e0b4"/>
                    </a:solid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4</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fe699"/>
                    </a:solid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4</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4b183"/>
                    </a:solidFill>
                  </a:tcPr>
                </a:tc>
              </a:tr>
              <a:tr h="298800">
                <a:tc vMerge="1">
                  <a:txBody>
                    <a:bodyPr lIns="90000" rIns="90000" tIns="45000" bIns="45000" anchor="t">
                      <a:noAutofit/>
                    </a:bodyPr>
                    <a:p>
                      <a:endParaRPr b="0" lang="pt-BR" sz="1800" strike="noStrike" u="none">
                        <a:solidFill>
                          <a:srgbClr val="000000"/>
                        </a:solidFill>
                        <a:effectLst/>
                        <a:uFillTx/>
                        <a:latin typeface="Arial"/>
                      </a:endParaRPr>
                    </a:p>
                  </a:txBody>
                  <a:tcPr anchor="t" marL="90000" marR="90000" marT="45000" marB="45000">
                    <a:lnL>
                      <a:noFill/>
                    </a:lnL>
                    <a:lnR>
                      <a:noFill/>
                    </a:lnR>
                    <a:lnT>
                      <a:noFill/>
                    </a:lnT>
                    <a:lnB>
                      <a:noFill/>
                    </a:lnB>
                    <a:solidFill>
                      <a:srgbClr val="729fcf"/>
                    </a:solidFill>
                  </a:tcPr>
                </a:tc>
                <a:tc>
                  <a:txBody>
                    <a:bodyPr tIns="91440" bIns="91440" anchor="ctr">
                      <a:noAutofit/>
                    </a:bodyPr>
                    <a:p>
                      <a:pPr>
                        <a:lnSpc>
                          <a:spcPct val="120000"/>
                        </a:lnSpc>
                        <a:tabLst>
                          <a:tab algn="l" pos="0"/>
                        </a:tabLst>
                      </a:pPr>
                      <a:r>
                        <a:rPr b="0" lang="en-US" sz="1000" strike="noStrike" u="none">
                          <a:solidFill>
                            <a:srgbClr val="000000"/>
                          </a:solidFill>
                          <a:effectLst/>
                          <a:uFillTx/>
                          <a:latin typeface="Calibri"/>
                          <a:ea typeface="Calibri"/>
                        </a:rPr>
                        <a:t>02.02.01.031-7 - Dosagem de  creatinina</a:t>
                      </a:r>
                      <a:endParaRPr b="0" lang="pt-BR" sz="10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1</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bdd7ee"/>
                    </a:solid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1</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c5e0b4"/>
                    </a:solid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2</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fe699"/>
                    </a:solid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4</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4b183"/>
                    </a:solidFill>
                  </a:tcPr>
                </a:tc>
              </a:tr>
              <a:tr h="402480">
                <a:tc vMerge="1">
                  <a:txBody>
                    <a:bodyPr lIns="90000" rIns="90000" tIns="45000" bIns="45000" anchor="t">
                      <a:noAutofit/>
                    </a:bodyPr>
                    <a:p>
                      <a:endParaRPr b="0" lang="pt-BR" sz="1800" strike="noStrike" u="none">
                        <a:solidFill>
                          <a:srgbClr val="000000"/>
                        </a:solidFill>
                        <a:effectLst/>
                        <a:uFillTx/>
                        <a:latin typeface="Arial"/>
                      </a:endParaRPr>
                    </a:p>
                  </a:txBody>
                  <a:tcPr anchor="t" marL="90000" marR="90000" marT="45000" marB="45000">
                    <a:lnL>
                      <a:noFill/>
                    </a:lnL>
                    <a:lnR>
                      <a:noFill/>
                    </a:lnR>
                    <a:lnT>
                      <a:noFill/>
                    </a:lnT>
                    <a:lnB>
                      <a:noFill/>
                    </a:lnB>
                    <a:solidFill>
                      <a:srgbClr val="729fcf"/>
                    </a:solidFill>
                  </a:tcPr>
                </a:tc>
                <a:tc>
                  <a:txBody>
                    <a:bodyPr tIns="91440" bIns="91440" anchor="ctr">
                      <a:noAutofit/>
                    </a:bodyPr>
                    <a:p>
                      <a:pPr>
                        <a:lnSpc>
                          <a:spcPct val="120000"/>
                        </a:lnSpc>
                        <a:tabLst>
                          <a:tab algn="l" pos="0"/>
                        </a:tabLst>
                      </a:pPr>
                      <a:r>
                        <a:rPr b="0" lang="en-US" sz="1000" strike="noStrike" u="none">
                          <a:solidFill>
                            <a:srgbClr val="000000"/>
                          </a:solidFill>
                          <a:effectLst/>
                          <a:uFillTx/>
                          <a:latin typeface="Calibri"/>
                          <a:ea typeface="Calibri"/>
                        </a:rPr>
                        <a:t>02.02.05.001-7 - Análise de caracteres físicos, elementos e sedimento da urina</a:t>
                      </a:r>
                      <a:endParaRPr b="0" lang="pt-BR" sz="10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1</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bdd7ee"/>
                    </a:solid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1</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c5e0b4"/>
                    </a:solid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1</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fe699"/>
                    </a:solid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2</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4b183"/>
                    </a:solidFill>
                  </a:tcPr>
                </a:tc>
              </a:tr>
              <a:tr h="404280">
                <a:tc vMerge="1">
                  <a:txBody>
                    <a:bodyPr lIns="90000" rIns="90000" tIns="45000" bIns="45000" anchor="t">
                      <a:noAutofit/>
                    </a:bodyPr>
                    <a:p>
                      <a:endParaRPr b="0" lang="pt-BR" sz="1800" strike="noStrike" u="none">
                        <a:solidFill>
                          <a:srgbClr val="000000"/>
                        </a:solidFill>
                        <a:effectLst/>
                        <a:uFillTx/>
                        <a:latin typeface="Arial"/>
                      </a:endParaRPr>
                    </a:p>
                  </a:txBody>
                  <a:tcPr anchor="t" marL="90000" marR="90000" marT="45000" marB="45000">
                    <a:lnL>
                      <a:noFill/>
                    </a:lnL>
                    <a:lnR>
                      <a:noFill/>
                    </a:lnR>
                    <a:lnT>
                      <a:noFill/>
                    </a:lnT>
                    <a:lnB>
                      <a:noFill/>
                    </a:lnB>
                    <a:solidFill>
                      <a:srgbClr val="729fcf"/>
                    </a:solidFill>
                  </a:tcPr>
                </a:tc>
                <a:tc>
                  <a:txBody>
                    <a:bodyPr tIns="91440" bIns="91440" anchor="ctr">
                      <a:noAutofit/>
                    </a:bodyPr>
                    <a:p>
                      <a:pPr>
                        <a:lnSpc>
                          <a:spcPct val="120000"/>
                        </a:lnSpc>
                        <a:tabLst>
                          <a:tab algn="l" pos="0"/>
                        </a:tabLst>
                      </a:pPr>
                      <a:r>
                        <a:rPr b="0" lang="en-US" sz="1000" strike="noStrike" u="none">
                          <a:solidFill>
                            <a:srgbClr val="000000"/>
                          </a:solidFill>
                          <a:effectLst/>
                          <a:uFillTx/>
                          <a:latin typeface="Calibri"/>
                          <a:ea typeface="Calibri"/>
                        </a:rPr>
                        <a:t>02.02.05.009-2 - Dosagem de  albuminúria*</a:t>
                      </a:r>
                      <a:endParaRPr b="0" lang="pt-BR" sz="10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1</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bdd7ee"/>
                    </a:solid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1</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c5e0b4"/>
                    </a:solid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1</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fe699"/>
                    </a:solid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1</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4b183"/>
                    </a:solidFill>
                  </a:tcPr>
                </a:tc>
              </a:tr>
              <a:tr h="298800">
                <a:tc rowSpan="3">
                  <a:txBody>
                    <a:bodyPr tIns="91440" bIns="91440" anchor="ctr">
                      <a:noAutofit/>
                    </a:bodyPr>
                    <a:p>
                      <a:pPr algn="ctr">
                        <a:lnSpc>
                          <a:spcPct val="120000"/>
                        </a:lnSpc>
                        <a:tabLst>
                          <a:tab algn="l" pos="0"/>
                        </a:tabLst>
                      </a:pPr>
                      <a:r>
                        <a:rPr b="1" lang="en-US" sz="1100" strike="noStrike" u="none">
                          <a:solidFill>
                            <a:srgbClr val="000000"/>
                          </a:solidFill>
                          <a:effectLst/>
                          <a:uFillTx/>
                          <a:latin typeface="Calibri"/>
                          <a:ea typeface="Calibri"/>
                        </a:rPr>
                        <a:t>Oftalmológi-</a:t>
                      </a:r>
                      <a:endParaRPr b="0" lang="pt-BR" sz="1100" strike="noStrike" u="none">
                        <a:solidFill>
                          <a:srgbClr val="000000"/>
                        </a:solidFill>
                        <a:effectLst/>
                        <a:uFillTx/>
                        <a:latin typeface="Arial"/>
                      </a:endParaRPr>
                    </a:p>
                    <a:p>
                      <a:pPr algn="ctr">
                        <a:lnSpc>
                          <a:spcPct val="120000"/>
                        </a:lnSpc>
                        <a:tabLst>
                          <a:tab algn="l" pos="0"/>
                        </a:tabLst>
                      </a:pPr>
                      <a:r>
                        <a:rPr b="1" lang="en-US" sz="1100" strike="noStrike" u="none">
                          <a:solidFill>
                            <a:srgbClr val="000000"/>
                          </a:solidFill>
                          <a:effectLst/>
                          <a:uFillTx/>
                          <a:latin typeface="Calibri"/>
                          <a:ea typeface="Calibri"/>
                        </a:rPr>
                        <a:t>cos**</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a:txBody>
                    <a:bodyPr tIns="91440" bIns="91440" anchor="ctr">
                      <a:noAutofit/>
                    </a:bodyPr>
                    <a:p>
                      <a:pPr>
                        <a:lnSpc>
                          <a:spcPct val="120000"/>
                        </a:lnSpc>
                        <a:tabLst>
                          <a:tab algn="l" pos="0"/>
                        </a:tabLst>
                      </a:pPr>
                      <a:r>
                        <a:rPr b="0" lang="en-US" sz="1000" strike="noStrike" u="none">
                          <a:solidFill>
                            <a:srgbClr val="000000"/>
                          </a:solidFill>
                          <a:effectLst/>
                          <a:uFillTx/>
                          <a:latin typeface="Calibri"/>
                          <a:ea typeface="Calibri"/>
                        </a:rPr>
                        <a:t>02.11.06.010-0 - Fundoscopia</a:t>
                      </a:r>
                      <a:endParaRPr b="0" lang="pt-BR" sz="10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1</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bdd7ee"/>
                    </a:solid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1</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c5e0b4"/>
                    </a:solid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1</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fe699"/>
                    </a:solid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1</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4b183"/>
                    </a:solidFill>
                  </a:tcPr>
                </a:tc>
              </a:tr>
              <a:tr h="402480">
                <a:tc vMerge="1">
                  <a:txBody>
                    <a:bodyPr lIns="90000" rIns="90000" tIns="45000" bIns="45000" anchor="t">
                      <a:noAutofit/>
                    </a:bodyPr>
                    <a:p>
                      <a:endParaRPr b="0" lang="pt-BR" sz="1800" strike="noStrike" u="none">
                        <a:solidFill>
                          <a:srgbClr val="000000"/>
                        </a:solidFill>
                        <a:effectLst/>
                        <a:uFillTx/>
                        <a:latin typeface="Arial"/>
                      </a:endParaRPr>
                    </a:p>
                  </a:txBody>
                  <a:tcPr anchor="t" marL="90000" marR="90000" marT="45000" marB="45000">
                    <a:lnL>
                      <a:noFill/>
                    </a:lnL>
                    <a:lnR>
                      <a:noFill/>
                    </a:lnR>
                    <a:lnT>
                      <a:noFill/>
                    </a:lnT>
                    <a:lnB>
                      <a:noFill/>
                    </a:lnB>
                    <a:solidFill>
                      <a:srgbClr val="729fcf"/>
                    </a:solidFill>
                  </a:tcPr>
                </a:tc>
                <a:tc>
                  <a:txBody>
                    <a:bodyPr tIns="91440" bIns="91440" anchor="ctr">
                      <a:noAutofit/>
                    </a:bodyPr>
                    <a:p>
                      <a:pPr>
                        <a:lnSpc>
                          <a:spcPct val="120000"/>
                        </a:lnSpc>
                        <a:tabLst>
                          <a:tab algn="l" pos="0"/>
                        </a:tabLst>
                      </a:pPr>
                      <a:r>
                        <a:rPr b="0" lang="en-US" sz="1000" strike="noStrike" u="none">
                          <a:solidFill>
                            <a:srgbClr val="000000"/>
                          </a:solidFill>
                          <a:effectLst/>
                          <a:uFillTx/>
                          <a:latin typeface="Calibri"/>
                          <a:ea typeface="Calibri"/>
                        </a:rPr>
                        <a:t>02.11.06.017-8 – Retinografia colorida binocular</a:t>
                      </a:r>
                      <a:endParaRPr b="0" lang="pt-BR" sz="10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1</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bdd7ee"/>
                    </a:solid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1</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c5e0b4"/>
                    </a:solid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1</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fe699"/>
                    </a:solid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1</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4b183"/>
                    </a:solidFill>
                  </a:tcPr>
                </a:tc>
              </a:tr>
              <a:tr h="298800">
                <a:tc vMerge="1">
                  <a:txBody>
                    <a:bodyPr lIns="90000" rIns="90000" tIns="45000" bIns="45000" anchor="t">
                      <a:noAutofit/>
                    </a:bodyPr>
                    <a:p>
                      <a:endParaRPr b="0" lang="pt-BR" sz="1800" strike="noStrike" u="none">
                        <a:solidFill>
                          <a:srgbClr val="000000"/>
                        </a:solidFill>
                        <a:effectLst/>
                        <a:uFillTx/>
                        <a:latin typeface="Arial"/>
                      </a:endParaRPr>
                    </a:p>
                  </a:txBody>
                  <a:tcPr anchor="t" marL="90000" marR="90000" marT="45000" marB="45000">
                    <a:lnL>
                      <a:noFill/>
                    </a:lnL>
                    <a:lnR>
                      <a:noFill/>
                    </a:lnR>
                    <a:lnT>
                      <a:noFill/>
                    </a:lnT>
                    <a:lnB>
                      <a:noFill/>
                    </a:lnB>
                    <a:solidFill>
                      <a:srgbClr val="729fcf"/>
                    </a:solidFill>
                  </a:tcPr>
                </a:tc>
                <a:tc>
                  <a:txBody>
                    <a:bodyPr tIns="91440" bIns="91440" anchor="ctr">
                      <a:noAutofit/>
                    </a:bodyPr>
                    <a:p>
                      <a:pPr>
                        <a:lnSpc>
                          <a:spcPct val="120000"/>
                        </a:lnSpc>
                        <a:tabLst>
                          <a:tab algn="l" pos="0"/>
                        </a:tabLst>
                      </a:pPr>
                      <a:r>
                        <a:rPr b="0" lang="en-US" sz="1000" strike="noStrike" u="none">
                          <a:solidFill>
                            <a:srgbClr val="000000"/>
                          </a:solidFill>
                          <a:effectLst/>
                          <a:uFillTx/>
                          <a:latin typeface="Calibri"/>
                          <a:ea typeface="Calibri"/>
                        </a:rPr>
                        <a:t>04.05.03.004-5 - Fotocoagulação a laser</a:t>
                      </a:r>
                      <a:endParaRPr b="0" lang="pt-BR" sz="10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0,2</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bdd7ee"/>
                    </a:solid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0,2</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c5e0b4"/>
                    </a:solid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0,2</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fe699"/>
                    </a:solid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0,4</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4b183"/>
                    </a:solidFill>
                  </a:tcPr>
                </a:tc>
              </a:tr>
              <a:tr h="402480">
                <a:tc>
                  <a:txBody>
                    <a:bodyPr tIns="91440" bIns="91440" anchor="ctr">
                      <a:noAutofit/>
                    </a:bodyPr>
                    <a:p>
                      <a:pPr algn="ctr">
                        <a:lnSpc>
                          <a:spcPct val="120000"/>
                        </a:lnSpc>
                        <a:tabLst>
                          <a:tab algn="l" pos="0"/>
                        </a:tabLst>
                      </a:pPr>
                      <a:r>
                        <a:rPr b="1" lang="en-US" sz="1100" strike="noStrike" u="none">
                          <a:solidFill>
                            <a:srgbClr val="000000"/>
                          </a:solidFill>
                          <a:effectLst/>
                          <a:uFillTx/>
                          <a:latin typeface="Calibri"/>
                          <a:ea typeface="Calibri"/>
                        </a:rPr>
                        <a:t>Diagnose em</a:t>
                      </a:r>
                      <a:endParaRPr b="0" lang="pt-BR" sz="1100" strike="noStrike" u="none">
                        <a:solidFill>
                          <a:srgbClr val="000000"/>
                        </a:solidFill>
                        <a:effectLst/>
                        <a:uFillTx/>
                        <a:latin typeface="Arial"/>
                      </a:endParaRPr>
                    </a:p>
                    <a:p>
                      <a:pPr algn="ctr">
                        <a:lnSpc>
                          <a:spcPct val="120000"/>
                        </a:lnSpc>
                        <a:tabLst>
                          <a:tab algn="l" pos="0"/>
                        </a:tabLst>
                      </a:pPr>
                      <a:r>
                        <a:rPr b="1" lang="en-US" sz="1100" strike="noStrike" u="none">
                          <a:solidFill>
                            <a:srgbClr val="000000"/>
                          </a:solidFill>
                          <a:effectLst/>
                          <a:uFillTx/>
                          <a:latin typeface="Calibri"/>
                          <a:ea typeface="Calibri"/>
                        </a:rPr>
                        <a:t>cardiologia</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a:txBody>
                    <a:bodyPr tIns="91440" bIns="91440" anchor="ctr">
                      <a:noAutofit/>
                    </a:bodyPr>
                    <a:p>
                      <a:pPr>
                        <a:lnSpc>
                          <a:spcPct val="120000"/>
                        </a:lnSpc>
                        <a:tabLst>
                          <a:tab algn="l" pos="0"/>
                        </a:tabLst>
                      </a:pPr>
                      <a:r>
                        <a:rPr b="0" lang="en-US" sz="1000" strike="noStrike" u="none">
                          <a:solidFill>
                            <a:srgbClr val="000000"/>
                          </a:solidFill>
                          <a:effectLst/>
                          <a:uFillTx/>
                          <a:latin typeface="Calibri"/>
                          <a:ea typeface="Calibri"/>
                        </a:rPr>
                        <a:t>02.11.02.003-6 - Eletrocardiograma</a:t>
                      </a:r>
                      <a:endParaRPr b="0" lang="pt-BR" sz="10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no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1</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bdd7ee"/>
                    </a:solid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1</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c5e0b4"/>
                    </a:solid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1</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fe699"/>
                    </a:solidFill>
                  </a:tcPr>
                </a:tc>
                <a:tc>
                  <a:txBody>
                    <a:bodyPr tIns="91440" bIns="91440" anchor="ctr">
                      <a:noAutofit/>
                    </a:bodyPr>
                    <a:p>
                      <a:pPr algn="ctr">
                        <a:lnSpc>
                          <a:spcPct val="120000"/>
                        </a:lnSpc>
                        <a:tabLst>
                          <a:tab algn="l" pos="0"/>
                        </a:tabLst>
                      </a:pPr>
                      <a:r>
                        <a:rPr b="0" lang="en-US" sz="1100" strike="noStrike" u="none">
                          <a:solidFill>
                            <a:srgbClr val="000000"/>
                          </a:solidFill>
                          <a:effectLst/>
                          <a:uFillTx/>
                          <a:latin typeface="Calibri"/>
                          <a:ea typeface="Calibri"/>
                        </a:rPr>
                        <a:t>2</a:t>
                      </a:r>
                      <a:endParaRPr b="0" lang="pt-BR" sz="1100" strike="noStrike" u="none">
                        <a:solidFill>
                          <a:srgbClr val="000000"/>
                        </a:solidFill>
                        <a:effectLst/>
                        <a:uFillTx/>
                        <a:latin typeface="Arial"/>
                      </a:endParaRPr>
                    </a:p>
                  </a:txBody>
                  <a:tcPr anchor="ctr" marL="91440" marR="91440" marT="91440" marB="9144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f4b183"/>
                    </a:solidFill>
                  </a:tcPr>
                </a:tc>
              </a:tr>
            </a:tbl>
          </a:graphicData>
        </a:graphic>
      </p:graphicFrame>
      <p:sp>
        <p:nvSpPr>
          <p:cNvPr id="627" name="Google Shape;1032;p52"/>
          <p:cNvSpPr/>
          <p:nvPr/>
        </p:nvSpPr>
        <p:spPr>
          <a:xfrm>
            <a:off x="266040" y="7618320"/>
            <a:ext cx="6361920" cy="115704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0" lang="en-US" sz="800" strike="noStrike" u="none">
                <a:solidFill>
                  <a:srgbClr val="000000"/>
                </a:solidFill>
                <a:effectLst/>
                <a:uFillTx/>
                <a:latin typeface="Calibri"/>
                <a:ea typeface="Calibri"/>
              </a:rPr>
              <a:t>(*) A dosagem de albuminúria de 12 ou 24 horas têm sido substituída pela dosagem de albumina em amostra de urina isolada e também pela Relação Albumina/Creatinina em amostra isolada de urina: “ao menos uma vez ao ano, avaliação quantitativa de albumina urinária (por exemplo, Razão Albumino-Creatinina - UACR) e estimativa da taxa de filtração Glomerular (Egfr) em pessoas com DM Tipo I com duração maior ou igual a 5 anos e em todos as pessoas com DM Tipo II” (American Diabetes Association, 2015).</a:t>
            </a:r>
            <a:endParaRPr b="0" lang="pt-BR" sz="800" strike="noStrike" u="none">
              <a:solidFill>
                <a:srgbClr val="000000"/>
              </a:solidFill>
              <a:effectLst/>
              <a:uFillTx/>
              <a:latin typeface="Arial"/>
            </a:endParaRPr>
          </a:p>
          <a:p>
            <a:pPr algn="just">
              <a:lnSpc>
                <a:spcPct val="120000"/>
              </a:lnSpc>
              <a:tabLst>
                <a:tab algn="l" pos="0"/>
              </a:tabLst>
            </a:pPr>
            <a:r>
              <a:rPr b="0" lang="en-US" sz="800" strike="noStrike" u="none">
                <a:solidFill>
                  <a:srgbClr val="000000"/>
                </a:solidFill>
                <a:effectLst/>
                <a:uFillTx/>
                <a:latin typeface="Calibri"/>
                <a:ea typeface="Calibri"/>
              </a:rPr>
              <a:t>(**) “Se não há evidência de retinopatia em um ou mais exames oftalmológicos realizados em seguida, a realização de exames a cada 2 anos pode ser considerada. Se a retinopatia diabética é presente, exames subsequentes para pessoas com DM tipo 1 e tipo 2 devem ser repetidos anualmente por um oftalmologista ou optometrista. Se a retinopatia estiver progredindo e ameaçando a visão, mais exames podem estar indicados”(American Diabetes Association, 2015).</a:t>
            </a:r>
            <a:endParaRPr b="0" lang="pt-BR" sz="800" strike="noStrike" u="none">
              <a:solidFill>
                <a:srgbClr val="000000"/>
              </a:solidFill>
              <a:effectLst/>
              <a:uFillTx/>
              <a:latin typeface="Arial"/>
            </a:endParaRPr>
          </a:p>
        </p:txBody>
      </p:sp>
      <p:sp>
        <p:nvSpPr>
          <p:cNvPr id="628" name="Google Shape;1033;p52"/>
          <p:cNvSpPr/>
          <p:nvPr/>
        </p:nvSpPr>
        <p:spPr>
          <a:xfrm>
            <a:off x="266040" y="7146000"/>
            <a:ext cx="6361920" cy="27072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0" lang="en-US" sz="800" strike="noStrike" u="none">
                <a:solidFill>
                  <a:srgbClr val="000000"/>
                </a:solidFill>
                <a:effectLst/>
                <a:uFillTx/>
                <a:latin typeface="Calibri"/>
                <a:ea typeface="Calibri"/>
              </a:rPr>
              <a:t>Fonte: Parâmetros para ações e serviços de saúde do SUS, (Brasil, 2015). </a:t>
            </a:r>
            <a:r>
              <a:rPr b="0" lang="en-US" sz="800" strike="noStrike" u="sng">
                <a:solidFill>
                  <a:schemeClr val="hlink"/>
                </a:solidFill>
                <a:effectLst/>
                <a:uFillTx/>
                <a:latin typeface="Calibri"/>
                <a:ea typeface="Calibri"/>
                <a:hlinkClick r:id="rId1"/>
              </a:rPr>
              <a:t>https://diabetesjournals.org/care/issue/45/Supplement_1</a:t>
            </a:r>
            <a:r>
              <a:rPr b="0" lang="en-US" sz="800" strike="noStrike" u="none">
                <a:solidFill>
                  <a:srgbClr val="000000"/>
                </a:solidFill>
                <a:effectLst/>
                <a:uFillTx/>
                <a:latin typeface="Calibri"/>
                <a:ea typeface="Calibri"/>
              </a:rPr>
              <a:t> Recomendações atualizadas da American Diabetes Association.</a:t>
            </a:r>
            <a:endParaRPr b="0" lang="pt-BR" sz="800" strike="noStrike" u="none">
              <a:solidFill>
                <a:srgbClr val="000000"/>
              </a:solidFill>
              <a:effectLst/>
              <a:uFillTx/>
              <a:latin typeface="Arial"/>
            </a:endParaRPr>
          </a:p>
        </p:txBody>
      </p:sp>
      <p:sp>
        <p:nvSpPr>
          <p:cNvPr id="629" name="Google Shape;1034;p52"/>
          <p:cNvSpPr/>
          <p:nvPr/>
        </p:nvSpPr>
        <p:spPr>
          <a:xfrm>
            <a:off x="2329560" y="237240"/>
            <a:ext cx="3626640" cy="40824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630" name="Google Shape;1035;p52"/>
          <p:cNvCxnSpPr/>
          <p:nvPr/>
        </p:nvCxnSpPr>
        <p:spPr>
          <a:xfrm flipV="1">
            <a:off x="356040" y="421200"/>
            <a:ext cx="6182280" cy="19440"/>
          </a:xfrm>
          <a:prstGeom prst="straightConnector1">
            <a:avLst/>
          </a:prstGeom>
          <a:ln w="19050">
            <a:solidFill>
              <a:srgbClr val="000000"/>
            </a:solidFill>
            <a:round/>
          </a:ln>
        </p:spPr>
      </p:cxnSp>
      <p:sp>
        <p:nvSpPr>
          <p:cNvPr id="631" name="Google Shape;1036;p52"/>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632" name="PlaceHolder 1"/>
          <p:cNvSpPr>
            <a:spLocks noGrp="1"/>
          </p:cNvSpPr>
          <p:nvPr>
            <p:ph type="sldNum" idx="85"/>
          </p:nvPr>
        </p:nvSpPr>
        <p:spPr>
          <a:xfrm>
            <a:off x="4404600" y="13896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3EB6AAF9-A4D8-46E6-A8A0-B1CD3ABA5F4A}" type="slidenum">
              <a:rPr b="0" lang="en-US" sz="1200" strike="noStrike" u="none">
                <a:solidFill>
                  <a:srgbClr val="888888"/>
                </a:solidFill>
                <a:effectLst/>
                <a:uFillTx/>
                <a:latin typeface="Calibri"/>
                <a:ea typeface="Calibri"/>
              </a:rPr>
              <a:t>46</a:t>
            </a:fld>
            <a:endParaRPr b="0" lang="pt-BR" sz="1200" strike="noStrike" u="none">
              <a:solidFill>
                <a:srgbClr val="000000"/>
              </a:solidFill>
              <a:effectLst/>
              <a:uFillTx/>
              <a:latin typeface="Times New Roman"/>
            </a:endParaRPr>
          </a:p>
        </p:txBody>
      </p:sp>
      <p:sp>
        <p:nvSpPr>
          <p:cNvPr id="633" name="Google Shape;1038;p52"/>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2"/>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5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634" name="Google Shape;1047;p53"/>
          <p:cNvSpPr/>
          <p:nvPr/>
        </p:nvSpPr>
        <p:spPr>
          <a:xfrm>
            <a:off x="331200" y="1031760"/>
            <a:ext cx="6181920" cy="270108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0" lang="en-US" sz="1350" strike="noStrike" u="none">
                <a:solidFill>
                  <a:srgbClr val="000000"/>
                </a:solidFill>
                <a:effectLst/>
                <a:uFillTx/>
                <a:latin typeface="Calibri"/>
                <a:ea typeface="Calibri"/>
              </a:rPr>
              <a:t>O Núcleo Municipal de Telessaúde oferta à população, consultas para pessoas com HAS e DM. As pessoas vivendo com HAS e DM poderão entrar em contato com serviço e agendar uma consulta de </a:t>
            </a:r>
            <a:r>
              <a:rPr b="1" lang="en-US" sz="1350" strike="noStrike" u="none">
                <a:solidFill>
                  <a:srgbClr val="000000"/>
                </a:solidFill>
                <a:effectLst/>
                <a:uFillTx/>
                <a:latin typeface="Calibri"/>
                <a:ea typeface="Calibri"/>
              </a:rPr>
              <a:t>enfermagem </a:t>
            </a:r>
            <a:r>
              <a:rPr b="0" lang="en-US" sz="1350" strike="noStrike" u="none">
                <a:solidFill>
                  <a:srgbClr val="000000"/>
                </a:solidFill>
                <a:effectLst/>
                <a:uFillTx/>
                <a:latin typeface="Calibri"/>
                <a:ea typeface="Calibri"/>
              </a:rPr>
              <a:t>ou </a:t>
            </a:r>
            <a:r>
              <a:rPr b="1" lang="en-US" sz="1350" strike="noStrike" u="none">
                <a:solidFill>
                  <a:srgbClr val="000000"/>
                </a:solidFill>
                <a:effectLst/>
                <a:uFillTx/>
                <a:latin typeface="Calibri"/>
                <a:ea typeface="Calibri"/>
              </a:rPr>
              <a:t>médica</a:t>
            </a:r>
            <a:r>
              <a:rPr b="0" lang="en-US" sz="1350" strike="noStrike" u="none">
                <a:solidFill>
                  <a:srgbClr val="000000"/>
                </a:solidFill>
                <a:effectLst/>
                <a:uFillTx/>
                <a:latin typeface="Calibri"/>
                <a:ea typeface="Calibri"/>
              </a:rPr>
              <a:t>, na qual receberão as orientações e cuidados necessários para manter sua qualidade de vida. </a:t>
            </a:r>
            <a:r>
              <a:rPr b="1" lang="en-US" sz="1350" strike="noStrike" u="none">
                <a:solidFill>
                  <a:srgbClr val="000000"/>
                </a:solidFill>
                <a:effectLst/>
                <a:uFillTx/>
                <a:latin typeface="Calibri"/>
                <a:ea typeface="Calibri"/>
              </a:rPr>
              <a:t>Nas teleconsultas podem ser realizados: solicitações de exames, renovação de receitas e laudos, tudo conforme protocolo municipal</a:t>
            </a:r>
            <a:r>
              <a:rPr b="0" lang="en-US" sz="1350" strike="noStrike" u="none">
                <a:solidFill>
                  <a:srgbClr val="000000"/>
                </a:solidFill>
                <a:effectLst/>
                <a:uFillTx/>
                <a:latin typeface="Calibri"/>
                <a:ea typeface="Calibri"/>
              </a:rPr>
              <a:t>. </a:t>
            </a:r>
            <a:endParaRPr b="0" lang="pt-BR" sz="1350" strike="noStrike" u="none">
              <a:solidFill>
                <a:srgbClr val="000000"/>
              </a:solidFill>
              <a:effectLst/>
              <a:uFillTx/>
              <a:latin typeface="Arial"/>
            </a:endParaRPr>
          </a:p>
          <a:p>
            <a:pPr algn="just">
              <a:lnSpc>
                <a:spcPct val="120000"/>
              </a:lnSpc>
              <a:tabLst>
                <a:tab algn="l" pos="0"/>
              </a:tabLst>
            </a:pP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Os atendimentos são realizados via </a:t>
            </a:r>
            <a:r>
              <a:rPr b="0" i="1" lang="en-US" sz="1350" strike="noStrike" u="none">
                <a:solidFill>
                  <a:srgbClr val="000000"/>
                </a:solidFill>
                <a:effectLst/>
                <a:uFillTx/>
                <a:latin typeface="Calibri"/>
                <a:ea typeface="Calibri"/>
              </a:rPr>
              <a:t>Google Meet</a:t>
            </a:r>
            <a:r>
              <a:rPr b="0" lang="en-US" sz="1350" strike="noStrike" u="none">
                <a:solidFill>
                  <a:srgbClr val="000000"/>
                </a:solidFill>
                <a:effectLst/>
                <a:uFillTx/>
                <a:latin typeface="Calibri"/>
                <a:ea typeface="Calibri"/>
              </a:rPr>
              <a:t>. </a:t>
            </a:r>
            <a:endParaRPr b="0" lang="pt-BR" sz="1350" strike="noStrike" u="none">
              <a:solidFill>
                <a:srgbClr val="000000"/>
              </a:solidFill>
              <a:effectLst/>
              <a:uFillTx/>
              <a:latin typeface="Arial"/>
            </a:endParaRPr>
          </a:p>
          <a:p>
            <a:pPr algn="just">
              <a:lnSpc>
                <a:spcPct val="120000"/>
              </a:lnSpc>
              <a:tabLst>
                <a:tab algn="l" pos="0"/>
              </a:tabLst>
            </a:pP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A população pode entrar em contato para receber os conteúdos e orientações. São eles: </a:t>
            </a:r>
            <a:r>
              <a:rPr b="1" lang="en-US" sz="1350" strike="noStrike" u="none">
                <a:solidFill>
                  <a:srgbClr val="000000"/>
                </a:solidFill>
                <a:effectLst/>
                <a:uFillTx/>
                <a:latin typeface="Calibri"/>
                <a:ea typeface="Calibri"/>
              </a:rPr>
              <a:t>WhatsApp : (53) 99954-4977 ou (53) 32849526. </a:t>
            </a:r>
            <a:endParaRPr b="0" lang="pt-BR" sz="1350" strike="noStrike" u="none">
              <a:solidFill>
                <a:srgbClr val="000000"/>
              </a:solidFill>
              <a:effectLst/>
              <a:uFillTx/>
              <a:latin typeface="Arial"/>
            </a:endParaRPr>
          </a:p>
        </p:txBody>
      </p:sp>
      <p:sp>
        <p:nvSpPr>
          <p:cNvPr id="635" name="Google Shape;1048;p53"/>
          <p:cNvSpPr/>
          <p:nvPr/>
        </p:nvSpPr>
        <p:spPr>
          <a:xfrm>
            <a:off x="356040" y="662400"/>
            <a:ext cx="3562920" cy="27684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1" lang="en-US" sz="1800" strike="noStrike" u="none">
                <a:solidFill>
                  <a:srgbClr val="000000"/>
                </a:solidFill>
                <a:effectLst/>
                <a:uFillTx/>
                <a:latin typeface="Calibri"/>
                <a:ea typeface="Calibri"/>
              </a:rPr>
              <a:t>16.  TELECONSULTORIA CLÍNICA</a:t>
            </a:r>
            <a:endParaRPr b="0" lang="pt-BR" sz="1800" strike="noStrike" u="none">
              <a:solidFill>
                <a:srgbClr val="000000"/>
              </a:solidFill>
              <a:effectLst/>
              <a:uFillTx/>
              <a:latin typeface="Arial"/>
            </a:endParaRPr>
          </a:p>
        </p:txBody>
      </p:sp>
      <p:sp>
        <p:nvSpPr>
          <p:cNvPr id="636" name="Google Shape;1049;p53"/>
          <p:cNvSpPr/>
          <p:nvPr/>
        </p:nvSpPr>
        <p:spPr>
          <a:xfrm>
            <a:off x="356040" y="4532400"/>
            <a:ext cx="6278400" cy="344952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0" lang="en-US" sz="1350" strike="noStrike" u="none">
                <a:solidFill>
                  <a:srgbClr val="000000"/>
                </a:solidFill>
                <a:effectLst/>
                <a:uFillTx/>
                <a:latin typeface="Calibri"/>
                <a:ea typeface="Calibri"/>
              </a:rPr>
              <a:t>O TeleOftalmo – Olhar Gaúcho, uma parceria com a Secretaria Estadual de Saúde do Rio Grande do Sul (SES/RS) e Hospital Moinhos de Vento (HMV), através do PROADI-SUS do Ministério da Saúde (MS), é um serviço que oferece exames para problemas oftalmológicos.</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O objetivo é qualificar a lista de espera para consulta com especialista, além de melhorar o acesso da população ao diagnóstico e manejo de problemas oftalmológicos. </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Médicos que atuam na Atenção Primária à Saúde/Atenção Básica do RS (APS/AB) podem realizar a solicitação pela </a:t>
            </a:r>
            <a:r>
              <a:rPr b="0" lang="en-US" sz="1350" strike="noStrike" u="sng">
                <a:solidFill>
                  <a:schemeClr val="hlink"/>
                </a:solidFill>
                <a:effectLst/>
                <a:uFillTx/>
                <a:latin typeface="Calibri"/>
                <a:ea typeface="Calibri"/>
                <a:hlinkClick r:id="rId1"/>
              </a:rPr>
              <a:t>Plataforma de Telessaúde</a:t>
            </a:r>
            <a:r>
              <a:rPr b="0" lang="en-US" sz="1350" strike="noStrike" u="none">
                <a:solidFill>
                  <a:srgbClr val="000000"/>
                </a:solidFill>
                <a:effectLst/>
                <a:uFillTx/>
                <a:latin typeface="Calibri"/>
                <a:ea typeface="Calibri"/>
              </a:rPr>
              <a:t>.</a:t>
            </a:r>
            <a:endParaRPr b="0" lang="pt-BR" sz="1350" strike="noStrike" u="none">
              <a:solidFill>
                <a:srgbClr val="000000"/>
              </a:solidFill>
              <a:effectLst/>
              <a:uFillTx/>
              <a:latin typeface="Arial"/>
            </a:endParaRPr>
          </a:p>
          <a:p>
            <a:pPr algn="just">
              <a:lnSpc>
                <a:spcPct val="120000"/>
              </a:lnSpc>
              <a:tabLst>
                <a:tab algn="l" pos="0"/>
              </a:tabLst>
            </a:pPr>
            <a:endParaRPr b="0" lang="pt-BR" sz="1350" strike="noStrike" u="none">
              <a:solidFill>
                <a:srgbClr val="000000"/>
              </a:solidFill>
              <a:effectLst/>
              <a:uFillTx/>
              <a:latin typeface="Arial"/>
            </a:endParaRPr>
          </a:p>
          <a:p>
            <a:pPr algn="just">
              <a:lnSpc>
                <a:spcPct val="120000"/>
              </a:lnSpc>
              <a:tabLst>
                <a:tab algn="l" pos="0"/>
              </a:tabLst>
            </a:pPr>
            <a:r>
              <a:rPr b="0" i="1" lang="en-US" sz="1350" strike="noStrike" u="none">
                <a:solidFill>
                  <a:srgbClr val="000000"/>
                </a:solidFill>
                <a:effectLst/>
                <a:uFillTx/>
                <a:latin typeface="Calibri"/>
                <a:ea typeface="Calibri"/>
              </a:rPr>
              <a:t>Público alvo: </a:t>
            </a:r>
            <a:endParaRPr b="0" lang="pt-BR" sz="1350" strike="noStrike" u="none">
              <a:solidFill>
                <a:srgbClr val="000000"/>
              </a:solidFill>
              <a:effectLst/>
              <a:uFillTx/>
              <a:latin typeface="Arial"/>
            </a:endParaRPr>
          </a:p>
          <a:p>
            <a:pPr algn="just">
              <a:lnSpc>
                <a:spcPct val="120000"/>
              </a:lnSpc>
              <a:tabLst>
                <a:tab algn="l" pos="0"/>
              </a:tabLst>
            </a:pP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rgbClr val="000000"/>
                </a:solidFill>
                <a:effectLst/>
                <a:uFillTx/>
                <a:latin typeface="Calibri"/>
                <a:ea typeface="Calibri"/>
              </a:rPr>
              <a:t>Crianças a partir de 8 anos de idade e adultos com as seguintes condições clínicas: baixa da acuidade visual inespecífica, erros de refração, estrabismo, lesões palpebrais, lesões da conjuntiva, catarata, e </a:t>
            </a:r>
            <a:r>
              <a:rPr b="1" lang="en-US" sz="1350" strike="noStrike" u="none">
                <a:solidFill>
                  <a:srgbClr val="000000"/>
                </a:solidFill>
                <a:effectLst/>
                <a:uFillTx/>
                <a:latin typeface="Calibri"/>
                <a:ea typeface="Calibri"/>
              </a:rPr>
              <a:t>pacientes diabéticos para rastreamento de retinopatia diabética</a:t>
            </a:r>
            <a:r>
              <a:rPr b="0" lang="en-US" sz="1350" strike="noStrike" u="none">
                <a:solidFill>
                  <a:srgbClr val="000000"/>
                </a:solidFill>
                <a:effectLst/>
                <a:uFillTx/>
                <a:latin typeface="Calibri"/>
                <a:ea typeface="Calibri"/>
              </a:rPr>
              <a:t>.</a:t>
            </a:r>
            <a:endParaRPr b="0" lang="pt-BR" sz="1350" strike="noStrike" u="none">
              <a:solidFill>
                <a:srgbClr val="000000"/>
              </a:solidFill>
              <a:effectLst/>
              <a:uFillTx/>
              <a:latin typeface="Arial"/>
            </a:endParaRPr>
          </a:p>
        </p:txBody>
      </p:sp>
      <p:sp>
        <p:nvSpPr>
          <p:cNvPr id="637" name="Google Shape;1050;p53"/>
          <p:cNvSpPr/>
          <p:nvPr/>
        </p:nvSpPr>
        <p:spPr>
          <a:xfrm>
            <a:off x="356040" y="3994200"/>
            <a:ext cx="2817000" cy="27684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1" lang="en-US" sz="1800" strike="noStrike" u="none">
                <a:solidFill>
                  <a:srgbClr val="000000"/>
                </a:solidFill>
                <a:effectLst/>
                <a:uFillTx/>
                <a:latin typeface="Calibri"/>
                <a:ea typeface="Calibri"/>
              </a:rPr>
              <a:t>16.1 Teleoftalmo</a:t>
            </a:r>
            <a:endParaRPr b="0" lang="pt-BR" sz="1800" strike="noStrike" u="none">
              <a:solidFill>
                <a:srgbClr val="000000"/>
              </a:solidFill>
              <a:effectLst/>
              <a:uFillTx/>
              <a:latin typeface="Arial"/>
            </a:endParaRPr>
          </a:p>
        </p:txBody>
      </p:sp>
      <p:sp>
        <p:nvSpPr>
          <p:cNvPr id="638" name="Google Shape;1051;p53"/>
          <p:cNvSpPr/>
          <p:nvPr/>
        </p:nvSpPr>
        <p:spPr>
          <a:xfrm>
            <a:off x="2329560" y="237240"/>
            <a:ext cx="3626640" cy="40824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639" name="Google Shape;1052;p53"/>
          <p:cNvCxnSpPr/>
          <p:nvPr/>
        </p:nvCxnSpPr>
        <p:spPr>
          <a:xfrm flipV="1">
            <a:off x="356040" y="421200"/>
            <a:ext cx="6182280" cy="19440"/>
          </a:xfrm>
          <a:prstGeom prst="straightConnector1">
            <a:avLst/>
          </a:prstGeom>
          <a:ln w="19050">
            <a:solidFill>
              <a:srgbClr val="000000"/>
            </a:solidFill>
            <a:round/>
          </a:ln>
        </p:spPr>
      </p:cxnSp>
      <p:sp>
        <p:nvSpPr>
          <p:cNvPr id="640" name="Google Shape;1053;p53"/>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641" name="PlaceHolder 1"/>
          <p:cNvSpPr>
            <a:spLocks noGrp="1"/>
          </p:cNvSpPr>
          <p:nvPr>
            <p:ph type="sldNum" idx="86"/>
          </p:nvPr>
        </p:nvSpPr>
        <p:spPr>
          <a:xfrm>
            <a:off x="4423320" y="13896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FEBF727A-3392-4421-B771-0651F3DCED80}" type="slidenum">
              <a:rPr b="0" lang="en-US" sz="1200" strike="noStrike" u="none">
                <a:solidFill>
                  <a:srgbClr val="888888"/>
                </a:solidFill>
                <a:effectLst/>
                <a:uFillTx/>
                <a:latin typeface="Calibri"/>
                <a:ea typeface="Calibri"/>
              </a:rPr>
              <a:t>46</a:t>
            </a:fld>
            <a:endParaRPr b="0" lang="pt-BR" sz="1200" strike="noStrike" u="none">
              <a:solidFill>
                <a:srgbClr val="000000"/>
              </a:solidFill>
              <a:effectLst/>
              <a:uFillTx/>
              <a:latin typeface="Times New Roman"/>
            </a:endParaRPr>
          </a:p>
        </p:txBody>
      </p:sp>
      <p:sp>
        <p:nvSpPr>
          <p:cNvPr id="642" name="Google Shape;1055;p53"/>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2"/>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5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643" name="Google Shape;1064;p54"/>
          <p:cNvSpPr/>
          <p:nvPr/>
        </p:nvSpPr>
        <p:spPr>
          <a:xfrm>
            <a:off x="326160" y="3058200"/>
            <a:ext cx="6181920" cy="2794320"/>
          </a:xfrm>
          <a:prstGeom prst="rect">
            <a:avLst/>
          </a:prstGeom>
          <a:noFill/>
          <a:ln w="0">
            <a:noFill/>
          </a:ln>
        </p:spPr>
        <p:style>
          <a:lnRef idx="0"/>
          <a:fillRef idx="0"/>
          <a:effectRef idx="0"/>
          <a:fontRef idx="minor"/>
        </p:style>
        <p:txBody>
          <a:bodyPr lIns="0" rIns="0" tIns="0" bIns="0" anchor="ctr">
            <a:noAutofit/>
          </a:bodyPr>
          <a:p>
            <a:pPr algn="just">
              <a:lnSpc>
                <a:spcPct val="120000"/>
              </a:lnSpc>
              <a:tabLst>
                <a:tab algn="l" pos="0"/>
              </a:tabLst>
            </a:pPr>
            <a:r>
              <a:rPr b="1" lang="en-US" sz="1350" strike="noStrike" u="none">
                <a:solidFill>
                  <a:srgbClr val="000000"/>
                </a:solidFill>
                <a:effectLst/>
                <a:uFillTx/>
                <a:latin typeface="Calibri"/>
                <a:ea typeface="Calibri"/>
              </a:rPr>
              <a:t>17.1. CRITÉRIOS DE ENCAMINHAMENTO PARA A ENDOCRINOLOGIA:</a:t>
            </a:r>
            <a:endParaRPr b="0" lang="pt-BR" sz="1350" strike="noStrike" u="none">
              <a:solidFill>
                <a:srgbClr val="000000"/>
              </a:solidFill>
              <a:effectLst/>
              <a:uFillTx/>
              <a:latin typeface="Arial"/>
            </a:endParaRPr>
          </a:p>
          <a:p>
            <a:pPr lvl="1" marL="302400" indent="-147960" algn="just">
              <a:lnSpc>
                <a:spcPct val="120000"/>
              </a:lnSpc>
              <a:buClr>
                <a:srgbClr val="000000"/>
              </a:buClr>
              <a:buFont typeface="Calibri"/>
              <a:buChar char="•"/>
              <a:tabLst>
                <a:tab algn="l" pos="0"/>
              </a:tabLst>
            </a:pPr>
            <a:r>
              <a:rPr b="0" lang="en-US" sz="1350" strike="noStrike" u="none">
                <a:solidFill>
                  <a:srgbClr val="000000"/>
                </a:solidFill>
                <a:effectLst/>
                <a:uFillTx/>
                <a:latin typeface="Calibri"/>
                <a:ea typeface="Calibri"/>
              </a:rPr>
              <a:t>Paciente em uso de insulina em dose otimizada (mais de uma unidade por quilograma de peso ou múltiplas aplicações ao dia) sem controle metabólico adequado); ou </a:t>
            </a:r>
            <a:endParaRPr b="0" lang="pt-BR" sz="1350" strike="noStrike" u="none">
              <a:solidFill>
                <a:srgbClr val="000000"/>
              </a:solidFill>
              <a:effectLst/>
              <a:uFillTx/>
              <a:latin typeface="Arial"/>
            </a:endParaRPr>
          </a:p>
          <a:p>
            <a:pPr lvl="1" marL="302400" indent="-147960" algn="just">
              <a:lnSpc>
                <a:spcPct val="120000"/>
              </a:lnSpc>
              <a:buClr>
                <a:srgbClr val="000000"/>
              </a:buClr>
              <a:buFont typeface="Calibri"/>
              <a:buChar char="•"/>
              <a:tabLst>
                <a:tab algn="l" pos="0"/>
              </a:tabLst>
            </a:pPr>
            <a:r>
              <a:rPr b="0" lang="en-US" sz="1350" strike="noStrike" u="none">
                <a:solidFill>
                  <a:srgbClr val="000000"/>
                </a:solidFill>
                <a:effectLst/>
                <a:uFillTx/>
                <a:latin typeface="Calibri"/>
                <a:ea typeface="Calibri"/>
              </a:rPr>
              <a:t>Doença renal crônica (taxa de filtração glomerular [TFG] &lt; 30 ml/min/1,73 m², estágios 4 e 5). A TFG pode ser calculada com o aplicativo “Taxa de Filtração Glomerular – CKD-EPI” disponível no site do TelessaúdeRS/UFRGS: </a:t>
            </a:r>
            <a:r>
              <a:rPr b="0" lang="en-US" sz="1350" strike="noStrike" u="sng">
                <a:solidFill>
                  <a:schemeClr val="hlink"/>
                </a:solidFill>
                <a:effectLst/>
                <a:uFillTx/>
                <a:latin typeface="Calibri"/>
                <a:ea typeface="Calibri"/>
                <a:hlinkClick r:id="rId1"/>
              </a:rPr>
              <a:t>https://www.ufrgs.br/telessauders/desenvolvimento/aplicativos/taxa-defiltracao- glomerular/</a:t>
            </a:r>
            <a:r>
              <a:rPr b="0" lang="en-US" sz="1350" strike="noStrike" u="none">
                <a:solidFill>
                  <a:srgbClr val="000000"/>
                </a:solidFill>
                <a:effectLst/>
                <a:uFillTx/>
                <a:latin typeface="Calibri"/>
                <a:ea typeface="Calibri"/>
              </a:rPr>
              <a:t>; ou</a:t>
            </a:r>
            <a:endParaRPr b="0" lang="pt-BR" sz="1350" strike="noStrike" u="none">
              <a:solidFill>
                <a:srgbClr val="000000"/>
              </a:solidFill>
              <a:effectLst/>
              <a:uFillTx/>
              <a:latin typeface="Arial"/>
            </a:endParaRPr>
          </a:p>
          <a:p>
            <a:pPr lvl="1" marL="302400" indent="-147960" algn="just">
              <a:lnSpc>
                <a:spcPct val="120000"/>
              </a:lnSpc>
              <a:buClr>
                <a:srgbClr val="000000"/>
              </a:buClr>
              <a:buFont typeface="Arial"/>
              <a:buChar char="•"/>
              <a:tabLst>
                <a:tab algn="l" pos="0"/>
              </a:tabLst>
            </a:pPr>
            <a:r>
              <a:rPr b="0" lang="en-US" sz="1350" strike="noStrike" u="none">
                <a:solidFill>
                  <a:srgbClr val="000000"/>
                </a:solidFill>
                <a:effectLst/>
                <a:uFillTx/>
                <a:latin typeface="Calibri"/>
                <a:ea typeface="Calibri"/>
              </a:rPr>
              <a:t>Presença de neuropatia dolorosa refratária ao tratamento.</a:t>
            </a:r>
            <a:endParaRPr b="0" lang="pt-BR" sz="1350" strike="noStrike" u="none">
              <a:solidFill>
                <a:srgbClr val="000000"/>
              </a:solidFill>
              <a:effectLst/>
              <a:uFillTx/>
              <a:latin typeface="Arial"/>
            </a:endParaRPr>
          </a:p>
        </p:txBody>
      </p:sp>
      <p:sp>
        <p:nvSpPr>
          <p:cNvPr id="644" name="Google Shape;1065;p54"/>
          <p:cNvSpPr/>
          <p:nvPr/>
        </p:nvSpPr>
        <p:spPr>
          <a:xfrm>
            <a:off x="349920" y="2711520"/>
            <a:ext cx="3791520" cy="27684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1" lang="en-US" sz="1800" strike="noStrike" u="none">
                <a:solidFill>
                  <a:srgbClr val="000000"/>
                </a:solidFill>
                <a:effectLst/>
                <a:uFillTx/>
                <a:latin typeface="Calibri"/>
                <a:ea typeface="Calibri"/>
              </a:rPr>
              <a:t>17. ENCAMINHAMENTOS</a:t>
            </a:r>
            <a:endParaRPr b="0" lang="pt-BR" sz="1800" strike="noStrike" u="none">
              <a:solidFill>
                <a:srgbClr val="000000"/>
              </a:solidFill>
              <a:effectLst/>
              <a:uFillTx/>
              <a:latin typeface="Arial"/>
            </a:endParaRPr>
          </a:p>
        </p:txBody>
      </p:sp>
      <p:sp>
        <p:nvSpPr>
          <p:cNvPr id="645" name="Google Shape;1066;p54"/>
          <p:cNvSpPr/>
          <p:nvPr/>
        </p:nvSpPr>
        <p:spPr>
          <a:xfrm>
            <a:off x="2329560" y="237240"/>
            <a:ext cx="3626640" cy="40824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646" name="Google Shape;1067;p54"/>
          <p:cNvCxnSpPr/>
          <p:nvPr/>
        </p:nvCxnSpPr>
        <p:spPr>
          <a:xfrm flipV="1">
            <a:off x="356040" y="421200"/>
            <a:ext cx="6182280" cy="19440"/>
          </a:xfrm>
          <a:prstGeom prst="straightConnector1">
            <a:avLst/>
          </a:prstGeom>
          <a:ln w="19050">
            <a:solidFill>
              <a:srgbClr val="000000"/>
            </a:solidFill>
            <a:round/>
          </a:ln>
        </p:spPr>
      </p:cxnSp>
      <p:sp>
        <p:nvSpPr>
          <p:cNvPr id="647" name="Google Shape;1068;p54"/>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648" name="PlaceHolder 1"/>
          <p:cNvSpPr>
            <a:spLocks noGrp="1"/>
          </p:cNvSpPr>
          <p:nvPr>
            <p:ph type="sldNum" idx="87"/>
          </p:nvPr>
        </p:nvSpPr>
        <p:spPr>
          <a:xfrm>
            <a:off x="4404600" y="13896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32C1CAF9-0F5D-47F9-A17A-7491C3C8E151}" type="slidenum">
              <a:rPr b="0" lang="en-US" sz="1200" strike="noStrike" u="none">
                <a:solidFill>
                  <a:srgbClr val="888888"/>
                </a:solidFill>
                <a:effectLst/>
                <a:uFillTx/>
                <a:latin typeface="Calibri"/>
                <a:ea typeface="Calibri"/>
              </a:rPr>
              <a:t>46</a:t>
            </a:fld>
            <a:endParaRPr b="0" lang="pt-BR" sz="1200" strike="noStrike" u="none">
              <a:solidFill>
                <a:srgbClr val="000000"/>
              </a:solidFill>
              <a:effectLst/>
              <a:uFillTx/>
              <a:latin typeface="Times New Roman"/>
            </a:endParaRPr>
          </a:p>
        </p:txBody>
      </p:sp>
      <p:sp>
        <p:nvSpPr>
          <p:cNvPr id="649" name="Google Shape;1070;p54"/>
          <p:cNvSpPr/>
          <p:nvPr/>
        </p:nvSpPr>
        <p:spPr>
          <a:xfrm>
            <a:off x="302400" y="504000"/>
            <a:ext cx="6181920" cy="2137680"/>
          </a:xfrm>
          <a:prstGeom prst="rect">
            <a:avLst/>
          </a:prstGeom>
          <a:noFill/>
          <a:ln w="0">
            <a:noFill/>
          </a:ln>
        </p:spPr>
        <p:style>
          <a:lnRef idx="0"/>
          <a:fillRef idx="0"/>
          <a:effectRef idx="0"/>
          <a:fontRef idx="minor"/>
        </p:style>
        <p:txBody>
          <a:bodyPr tIns="91440" bIns="91440" anchor="t">
            <a:spAutoFit/>
          </a:bodyPr>
          <a:p>
            <a:pPr algn="just">
              <a:lnSpc>
                <a:spcPct val="120000"/>
              </a:lnSpc>
              <a:tabLst>
                <a:tab algn="l" pos="0"/>
              </a:tabLst>
            </a:pPr>
            <a:r>
              <a:rPr b="0" lang="en-US" sz="1350" strike="noStrike" u="none">
                <a:solidFill>
                  <a:schemeClr val="dk1"/>
                </a:solidFill>
                <a:effectLst/>
                <a:uFillTx/>
                <a:latin typeface="Calibri"/>
                <a:ea typeface="Calibri"/>
              </a:rPr>
              <a:t>Com a finalidade de garantir a atenção integral ao portador de DM, faz-se necessária a normatização para acompanhamento na Rede de Atenção à Saúde. Em algumas situações, poderá haver a necessidade de uma consulta especializada em unidades de referência secundária ou terciária. </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chemeClr val="dk1"/>
                </a:solidFill>
                <a:effectLst/>
                <a:uFillTx/>
                <a:latin typeface="Calibri"/>
                <a:ea typeface="Calibri"/>
              </a:rPr>
              <a:t>Neste protocolo, elencamos as principais especialidades médicas para as quais os portadores de DM podem ser encaminhados, considerando as complicações mais prevalentes, especificando os critérios para encaminhamento </a:t>
            </a:r>
            <a:r>
              <a:rPr b="1" lang="en-US" sz="1350" strike="noStrike" u="none">
                <a:solidFill>
                  <a:schemeClr val="dk1"/>
                </a:solidFill>
                <a:effectLst/>
                <a:uFillTx/>
                <a:latin typeface="Calibri"/>
                <a:ea typeface="Calibri"/>
              </a:rPr>
              <a:t>Conforme Nota Técnica  02/2018 – SES/RS:</a:t>
            </a:r>
            <a:endParaRPr b="0" lang="pt-BR" sz="1350" strike="noStrike" u="none">
              <a:solidFill>
                <a:srgbClr val="000000"/>
              </a:solidFill>
              <a:effectLst/>
              <a:uFillTx/>
              <a:latin typeface="Arial"/>
            </a:endParaRPr>
          </a:p>
        </p:txBody>
      </p:sp>
      <p:sp>
        <p:nvSpPr>
          <p:cNvPr id="650" name="Google Shape;1071;p54"/>
          <p:cNvSpPr/>
          <p:nvPr/>
        </p:nvSpPr>
        <p:spPr>
          <a:xfrm>
            <a:off x="349920" y="5852520"/>
            <a:ext cx="6181920" cy="2387160"/>
          </a:xfrm>
          <a:prstGeom prst="rect">
            <a:avLst/>
          </a:prstGeom>
          <a:noFill/>
          <a:ln w="0">
            <a:noFill/>
          </a:ln>
        </p:spPr>
        <p:style>
          <a:lnRef idx="0"/>
          <a:fillRef idx="0"/>
          <a:effectRef idx="0"/>
          <a:fontRef idx="minor"/>
        </p:style>
        <p:txBody>
          <a:bodyPr tIns="91440" bIns="91440" anchor="t">
            <a:spAutoFit/>
          </a:bodyPr>
          <a:p>
            <a:pPr algn="just">
              <a:lnSpc>
                <a:spcPct val="120000"/>
              </a:lnSpc>
              <a:tabLst>
                <a:tab algn="l" pos="0"/>
              </a:tabLst>
            </a:pPr>
            <a:r>
              <a:rPr b="1" lang="en-US" sz="1350" strike="noStrike" u="none">
                <a:solidFill>
                  <a:schemeClr val="dk1"/>
                </a:solidFill>
                <a:effectLst/>
                <a:uFillTx/>
                <a:latin typeface="Calibri"/>
                <a:ea typeface="Calibri"/>
              </a:rPr>
              <a:t>17.2. CRITÉRIOS DE ENCAMINHAMENTO PARA A CIRURGIA VASCULAR </a:t>
            </a:r>
            <a:endParaRPr b="0" lang="pt-BR" sz="1350" strike="noStrike" u="none">
              <a:solidFill>
                <a:srgbClr val="000000"/>
              </a:solidFill>
              <a:effectLst/>
              <a:uFillTx/>
              <a:latin typeface="Arial"/>
            </a:endParaRPr>
          </a:p>
          <a:p>
            <a:pPr marL="247320" indent="-123480" algn="just">
              <a:lnSpc>
                <a:spcPct val="120000"/>
              </a:lnSpc>
              <a:tabLst>
                <a:tab algn="l" pos="0"/>
              </a:tabLst>
            </a:pPr>
            <a:r>
              <a:rPr b="1" lang="en-US" sz="1350" strike="noStrike" u="none">
                <a:solidFill>
                  <a:schemeClr val="dk1"/>
                </a:solidFill>
                <a:effectLst/>
                <a:uFillTx/>
                <a:latin typeface="Calibri"/>
                <a:ea typeface="Calibri"/>
              </a:rPr>
              <a:t>(DOENÇA ARTERIAL PERIFÉRICA):</a:t>
            </a:r>
            <a:endParaRPr b="0" lang="pt-BR" sz="1350" strike="noStrike" u="none">
              <a:solidFill>
                <a:srgbClr val="000000"/>
              </a:solidFill>
              <a:effectLst/>
              <a:uFillTx/>
              <a:latin typeface="Arial"/>
            </a:endParaRPr>
          </a:p>
          <a:p>
            <a:pPr lvl="1" marL="302400" indent="-147960" algn="just">
              <a:lnSpc>
                <a:spcPct val="120000"/>
              </a:lnSpc>
              <a:buClr>
                <a:srgbClr val="000000"/>
              </a:buClr>
              <a:buFont typeface="Calibri"/>
              <a:buChar char="•"/>
              <a:tabLst>
                <a:tab algn="l" pos="0"/>
              </a:tabLst>
            </a:pPr>
            <a:r>
              <a:rPr b="0" lang="en-US" sz="1350" strike="noStrike" u="none">
                <a:solidFill>
                  <a:schemeClr val="dk1"/>
                </a:solidFill>
                <a:effectLst/>
                <a:uFillTx/>
                <a:latin typeface="Calibri"/>
                <a:ea typeface="Calibri"/>
              </a:rPr>
              <a:t>Paciente com doença arterial crônica avançada com sinais ameaçadores ao membro (dor crônica em repouso, úlcera arterial ou gangrena) ; ou </a:t>
            </a:r>
            <a:endParaRPr b="0" lang="pt-BR" sz="1350" strike="noStrike" u="none">
              <a:solidFill>
                <a:srgbClr val="000000"/>
              </a:solidFill>
              <a:effectLst/>
              <a:uFillTx/>
              <a:latin typeface="Arial"/>
            </a:endParaRPr>
          </a:p>
          <a:p>
            <a:pPr lvl="1" marL="302400" indent="-147960" algn="just">
              <a:lnSpc>
                <a:spcPct val="120000"/>
              </a:lnSpc>
              <a:buClr>
                <a:srgbClr val="000000"/>
              </a:buClr>
              <a:buFont typeface="Calibri"/>
              <a:buChar char="•"/>
              <a:tabLst>
                <a:tab algn="l" pos="0"/>
              </a:tabLst>
            </a:pPr>
            <a:r>
              <a:rPr b="0" lang="en-US" sz="1350" strike="noStrike" u="none">
                <a:solidFill>
                  <a:schemeClr val="dk1"/>
                </a:solidFill>
                <a:effectLst/>
                <a:uFillTx/>
                <a:latin typeface="Calibri"/>
                <a:ea typeface="Calibri"/>
              </a:rPr>
              <a:t>Doença arterial crônica sintomática com claudicação refratária ao tratamento conservador por 6 meses (uso de cilostazol, exercício físico apropriado, antiagregante plaquetário, controle de fatores de risco cardiovascular - cessar tabagismo, tratamento de diabetes, hipertensão e dislipidemia); ou</a:t>
            </a:r>
            <a:endParaRPr b="0" lang="pt-BR" sz="1350" strike="noStrike" u="none">
              <a:solidFill>
                <a:srgbClr val="000000"/>
              </a:solidFill>
              <a:effectLst/>
              <a:uFillTx/>
              <a:latin typeface="Arial"/>
            </a:endParaRPr>
          </a:p>
          <a:p>
            <a:pPr lvl="1" marL="302400" indent="-147960" algn="just">
              <a:lnSpc>
                <a:spcPct val="120000"/>
              </a:lnSpc>
              <a:buClr>
                <a:srgbClr val="000000"/>
              </a:buClr>
              <a:buFont typeface="Calibri"/>
              <a:buChar char="•"/>
              <a:tabLst>
                <a:tab algn="l" pos="0"/>
              </a:tabLst>
            </a:pPr>
            <a:r>
              <a:rPr b="0" lang="en-US" sz="1350" strike="noStrike" u="none">
                <a:solidFill>
                  <a:schemeClr val="dk1"/>
                </a:solidFill>
                <a:effectLst/>
                <a:uFillTx/>
                <a:latin typeface="Calibri"/>
                <a:ea typeface="Calibri"/>
              </a:rPr>
              <a:t>Estenose de artéria renal para tratamento hemodinâmico.</a:t>
            </a:r>
            <a:endParaRPr b="0" lang="pt-BR" sz="1350" strike="noStrike" u="none">
              <a:solidFill>
                <a:srgbClr val="000000"/>
              </a:solidFill>
              <a:effectLst/>
              <a:uFillTx/>
              <a:latin typeface="Arial"/>
            </a:endParaRPr>
          </a:p>
        </p:txBody>
      </p:sp>
      <p:sp>
        <p:nvSpPr>
          <p:cNvPr id="651" name="Google Shape;1072;p54"/>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2"/>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5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652" name="Google Shape;1081;p55"/>
          <p:cNvSpPr/>
          <p:nvPr/>
        </p:nvSpPr>
        <p:spPr>
          <a:xfrm>
            <a:off x="356040" y="6110640"/>
            <a:ext cx="5996880" cy="2701080"/>
          </a:xfrm>
          <a:prstGeom prst="rect">
            <a:avLst/>
          </a:prstGeom>
          <a:noFill/>
          <a:ln w="0">
            <a:noFill/>
          </a:ln>
        </p:spPr>
        <p:style>
          <a:lnRef idx="0"/>
          <a:fillRef idx="0"/>
          <a:effectRef idx="0"/>
          <a:fontRef idx="minor"/>
        </p:style>
        <p:txBody>
          <a:bodyPr lIns="0" rIns="0" tIns="0" bIns="0" anchor="t">
            <a:spAutoFit/>
          </a:bodyPr>
          <a:p>
            <a:pPr lvl="1" marL="302400" indent="-147960">
              <a:lnSpc>
                <a:spcPct val="120000"/>
              </a:lnSpc>
              <a:buClr>
                <a:srgbClr val="000000"/>
              </a:buClr>
              <a:buFont typeface="Calibri"/>
              <a:buChar char="•"/>
            </a:pPr>
            <a:r>
              <a:rPr b="0" lang="en-US" sz="1350" strike="noStrike" u="none">
                <a:solidFill>
                  <a:srgbClr val="000000"/>
                </a:solidFill>
                <a:effectLst/>
                <a:uFillTx/>
                <a:latin typeface="Calibri"/>
                <a:ea typeface="Calibri"/>
              </a:rPr>
              <a:t>Taxa de filtração glomerular &lt; 30ml/min;</a:t>
            </a:r>
            <a:endParaRPr b="0" lang="pt-BR" sz="1350" strike="noStrike" u="none">
              <a:solidFill>
                <a:srgbClr val="000000"/>
              </a:solidFill>
              <a:effectLst/>
              <a:uFillTx/>
              <a:latin typeface="Arial"/>
            </a:endParaRPr>
          </a:p>
          <a:p>
            <a:pPr lvl="1" marL="302400" indent="-147960">
              <a:lnSpc>
                <a:spcPct val="120000"/>
              </a:lnSpc>
              <a:buClr>
                <a:srgbClr val="000000"/>
              </a:buClr>
              <a:buFont typeface="Calibri"/>
              <a:buChar char="•"/>
            </a:pPr>
            <a:r>
              <a:rPr b="0" lang="en-US" sz="1350" strike="noStrike" u="none">
                <a:solidFill>
                  <a:srgbClr val="000000"/>
                </a:solidFill>
                <a:effectLst/>
                <a:uFillTx/>
                <a:latin typeface="Calibri"/>
                <a:ea typeface="Calibri"/>
              </a:rPr>
              <a:t>Taxa de filtração glomerular entre 30 e 59ml/min associado a: anemia refratária, hipercalemia, hiperfosfatemia, hipocalcemia, hiperparatireoidismo, HAS refratária);</a:t>
            </a:r>
            <a:endParaRPr b="0" lang="pt-BR" sz="1350" strike="noStrike" u="none">
              <a:solidFill>
                <a:srgbClr val="000000"/>
              </a:solidFill>
              <a:effectLst/>
              <a:uFillTx/>
              <a:latin typeface="Arial"/>
            </a:endParaRPr>
          </a:p>
          <a:p>
            <a:pPr lvl="1" marL="302400" indent="-147960">
              <a:lnSpc>
                <a:spcPct val="120000"/>
              </a:lnSpc>
              <a:buClr>
                <a:srgbClr val="000000"/>
              </a:buClr>
              <a:buFont typeface="Calibri"/>
              <a:buChar char="•"/>
            </a:pPr>
            <a:r>
              <a:rPr b="0" lang="en-US" sz="1350" strike="noStrike" u="none">
                <a:solidFill>
                  <a:srgbClr val="000000"/>
                </a:solidFill>
                <a:effectLst/>
                <a:uFillTx/>
                <a:latin typeface="Calibri"/>
                <a:ea typeface="Calibri"/>
              </a:rPr>
              <a:t>Taxa de filtração glomerular &gt; 60ml/min + perda rápida da função renal (&gt;5ml/min em 6 meses);</a:t>
            </a:r>
            <a:endParaRPr b="0" lang="pt-BR" sz="1350" strike="noStrike" u="none">
              <a:solidFill>
                <a:srgbClr val="000000"/>
              </a:solidFill>
              <a:effectLst/>
              <a:uFillTx/>
              <a:latin typeface="Arial"/>
            </a:endParaRPr>
          </a:p>
          <a:p>
            <a:pPr lvl="1" marL="302400" indent="-147960">
              <a:lnSpc>
                <a:spcPct val="120000"/>
              </a:lnSpc>
              <a:buClr>
                <a:srgbClr val="000000"/>
              </a:buClr>
              <a:buFont typeface="Calibri"/>
              <a:buChar char="•"/>
            </a:pPr>
            <a:r>
              <a:rPr b="0" lang="en-US" sz="1350" strike="noStrike" u="none">
                <a:solidFill>
                  <a:srgbClr val="000000"/>
                </a:solidFill>
                <a:effectLst/>
                <a:uFillTx/>
                <a:latin typeface="Calibri"/>
                <a:ea typeface="Calibri"/>
              </a:rPr>
              <a:t>Proteinúria &gt;3,5g/24h (pode-se discutir outros valores com a nefro)</a:t>
            </a:r>
            <a:endParaRPr b="0" lang="pt-BR" sz="1350" strike="noStrike" u="none">
              <a:solidFill>
                <a:srgbClr val="000000"/>
              </a:solidFill>
              <a:effectLst/>
              <a:uFillTx/>
              <a:latin typeface="Arial"/>
            </a:endParaRPr>
          </a:p>
          <a:p>
            <a:pPr lvl="1" marL="302400" indent="-147960">
              <a:lnSpc>
                <a:spcPct val="120000"/>
              </a:lnSpc>
              <a:buClr>
                <a:srgbClr val="000000"/>
              </a:buClr>
              <a:buFont typeface="Calibri"/>
              <a:buChar char="•"/>
            </a:pPr>
            <a:r>
              <a:rPr b="0" lang="en-US" sz="1350" strike="noStrike" u="none">
                <a:solidFill>
                  <a:srgbClr val="000000"/>
                </a:solidFill>
                <a:effectLst/>
                <a:uFillTx/>
                <a:latin typeface="Calibri"/>
                <a:ea typeface="Calibri"/>
              </a:rPr>
              <a:t>Presença cilindros com potencial patológico (céreos, largos, graxos, epiteliais, hemáticos ou leucocitários);</a:t>
            </a:r>
            <a:endParaRPr b="0" lang="pt-BR" sz="1350" strike="noStrike" u="none">
              <a:solidFill>
                <a:srgbClr val="000000"/>
              </a:solidFill>
              <a:effectLst/>
              <a:uFillTx/>
              <a:latin typeface="Arial"/>
            </a:endParaRPr>
          </a:p>
          <a:p>
            <a:pPr lvl="1" marL="302400" indent="-147960">
              <a:lnSpc>
                <a:spcPct val="120000"/>
              </a:lnSpc>
              <a:buClr>
                <a:srgbClr val="000000"/>
              </a:buClr>
              <a:buFont typeface="Calibri"/>
              <a:buChar char="•"/>
            </a:pPr>
            <a:r>
              <a:rPr b="0" lang="en-US" sz="1350" strike="noStrike" u="none">
                <a:solidFill>
                  <a:srgbClr val="000000"/>
                </a:solidFill>
                <a:effectLst/>
                <a:uFillTx/>
                <a:latin typeface="Calibri"/>
                <a:ea typeface="Calibri"/>
              </a:rPr>
              <a:t>Alterações anatômicas que provoquem lesão ou perda de função renal (estenose de artéria renal, assimetria renal ou suspeita de doença policística renal).</a:t>
            </a:r>
            <a:endParaRPr b="0" lang="pt-BR" sz="1350" strike="noStrike" u="none">
              <a:solidFill>
                <a:srgbClr val="000000"/>
              </a:solidFill>
              <a:effectLst/>
              <a:uFillTx/>
              <a:latin typeface="Arial"/>
            </a:endParaRPr>
          </a:p>
        </p:txBody>
      </p:sp>
      <p:sp>
        <p:nvSpPr>
          <p:cNvPr id="653" name="Google Shape;1082;p55"/>
          <p:cNvSpPr/>
          <p:nvPr/>
        </p:nvSpPr>
        <p:spPr>
          <a:xfrm>
            <a:off x="2329560" y="237240"/>
            <a:ext cx="3626640" cy="40824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654" name="Google Shape;1083;p55"/>
          <p:cNvCxnSpPr/>
          <p:nvPr/>
        </p:nvCxnSpPr>
        <p:spPr>
          <a:xfrm flipV="1">
            <a:off x="356040" y="421200"/>
            <a:ext cx="6182280" cy="19440"/>
          </a:xfrm>
          <a:prstGeom prst="straightConnector1">
            <a:avLst/>
          </a:prstGeom>
          <a:ln w="19050">
            <a:solidFill>
              <a:srgbClr val="000000"/>
            </a:solidFill>
            <a:round/>
          </a:ln>
        </p:spPr>
      </p:cxnSp>
      <p:sp>
        <p:nvSpPr>
          <p:cNvPr id="655" name="Google Shape;1084;p55"/>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656" name="PlaceHolder 1"/>
          <p:cNvSpPr>
            <a:spLocks noGrp="1"/>
          </p:cNvSpPr>
          <p:nvPr>
            <p:ph type="sldNum" idx="88"/>
          </p:nvPr>
        </p:nvSpPr>
        <p:spPr>
          <a:xfrm>
            <a:off x="4404600" y="13320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A1D0EF22-E359-4624-B206-86FA078E91CD}" type="slidenum">
              <a:rPr b="0" lang="en-US" sz="1200" strike="noStrike" u="none">
                <a:solidFill>
                  <a:srgbClr val="888888"/>
                </a:solidFill>
                <a:effectLst/>
                <a:uFillTx/>
                <a:latin typeface="Calibri"/>
                <a:ea typeface="Calibri"/>
              </a:rPr>
              <a:t>46</a:t>
            </a:fld>
            <a:endParaRPr b="0" lang="pt-BR" sz="1200" strike="noStrike" u="none">
              <a:solidFill>
                <a:srgbClr val="000000"/>
              </a:solidFill>
              <a:effectLst/>
              <a:uFillTx/>
              <a:latin typeface="Times New Roman"/>
            </a:endParaRPr>
          </a:p>
        </p:txBody>
      </p:sp>
      <p:sp>
        <p:nvSpPr>
          <p:cNvPr id="657" name="Google Shape;1086;p55"/>
          <p:cNvSpPr/>
          <p:nvPr/>
        </p:nvSpPr>
        <p:spPr>
          <a:xfrm>
            <a:off x="356040" y="1063440"/>
            <a:ext cx="6181920" cy="2137680"/>
          </a:xfrm>
          <a:prstGeom prst="rect">
            <a:avLst/>
          </a:prstGeom>
          <a:noFill/>
          <a:ln w="0">
            <a:noFill/>
          </a:ln>
        </p:spPr>
        <p:style>
          <a:lnRef idx="0"/>
          <a:fillRef idx="0"/>
          <a:effectRef idx="0"/>
          <a:fontRef idx="minor"/>
        </p:style>
        <p:txBody>
          <a:bodyPr tIns="91440" bIns="91440" anchor="t">
            <a:spAutoFit/>
          </a:bodyPr>
          <a:p>
            <a:pPr lvl="1" marL="302400" indent="-147960">
              <a:lnSpc>
                <a:spcPct val="120000"/>
              </a:lnSpc>
              <a:buClr>
                <a:srgbClr val="000000"/>
              </a:buClr>
              <a:buFont typeface="Calibri"/>
              <a:buChar char="•"/>
            </a:pPr>
            <a:r>
              <a:rPr b="0" lang="en-US" sz="1350" strike="noStrike" u="none">
                <a:solidFill>
                  <a:schemeClr val="dk1"/>
                </a:solidFill>
                <a:effectLst/>
                <a:uFillTx/>
                <a:latin typeface="Calibri"/>
                <a:ea typeface="Calibri"/>
              </a:rPr>
              <a:t>DM1 com 5 anos ou mais de diagnóstico ou após a puberdade;</a:t>
            </a:r>
            <a:endParaRPr b="0" lang="pt-BR" sz="1350" strike="noStrike" u="none">
              <a:solidFill>
                <a:srgbClr val="000000"/>
              </a:solidFill>
              <a:effectLst/>
              <a:uFillTx/>
              <a:latin typeface="Arial"/>
            </a:endParaRPr>
          </a:p>
          <a:p>
            <a:pPr lvl="1" marL="302400" indent="-147960">
              <a:lnSpc>
                <a:spcPct val="120000"/>
              </a:lnSpc>
              <a:buClr>
                <a:srgbClr val="000000"/>
              </a:buClr>
              <a:buFont typeface="Calibri"/>
              <a:buChar char="•"/>
            </a:pPr>
            <a:r>
              <a:rPr b="0" lang="en-US" sz="1350" strike="noStrike" u="none">
                <a:solidFill>
                  <a:schemeClr val="dk1"/>
                </a:solidFill>
                <a:effectLst/>
                <a:uFillTx/>
                <a:latin typeface="Calibri"/>
                <a:ea typeface="Calibri"/>
              </a:rPr>
              <a:t>DM2 (rastreamento anual);</a:t>
            </a:r>
            <a:endParaRPr b="0" lang="pt-BR" sz="1350" strike="noStrike" u="none">
              <a:solidFill>
                <a:srgbClr val="000000"/>
              </a:solidFill>
              <a:effectLst/>
              <a:uFillTx/>
              <a:latin typeface="Arial"/>
            </a:endParaRPr>
          </a:p>
          <a:p>
            <a:pPr lvl="1" marL="302400" indent="-147960">
              <a:lnSpc>
                <a:spcPct val="120000"/>
              </a:lnSpc>
              <a:buClr>
                <a:srgbClr val="000000"/>
              </a:buClr>
              <a:buFont typeface="Calibri"/>
              <a:buChar char="•"/>
            </a:pPr>
            <a:r>
              <a:rPr b="0" lang="en-US" sz="1350" strike="noStrike" u="none">
                <a:solidFill>
                  <a:schemeClr val="dk1"/>
                </a:solidFill>
                <a:effectLst/>
                <a:uFillTx/>
                <a:latin typeface="Calibri"/>
                <a:ea typeface="Calibri"/>
              </a:rPr>
              <a:t>Uso de Hidroxicloroquina ou Cloroquina;</a:t>
            </a:r>
            <a:endParaRPr b="0" lang="pt-BR" sz="1350" strike="noStrike" u="none">
              <a:solidFill>
                <a:srgbClr val="000000"/>
              </a:solidFill>
              <a:effectLst/>
              <a:uFillTx/>
              <a:latin typeface="Arial"/>
            </a:endParaRPr>
          </a:p>
          <a:p>
            <a:pPr lvl="1" marL="302400" indent="-147960">
              <a:lnSpc>
                <a:spcPct val="120000"/>
              </a:lnSpc>
              <a:buClr>
                <a:srgbClr val="000000"/>
              </a:buClr>
              <a:buFont typeface="Calibri"/>
              <a:buChar char="•"/>
            </a:pPr>
            <a:r>
              <a:rPr b="0" lang="en-US" sz="1350" strike="noStrike" u="none">
                <a:solidFill>
                  <a:schemeClr val="dk1"/>
                </a:solidFill>
                <a:effectLst/>
                <a:uFillTx/>
                <a:latin typeface="Calibri"/>
                <a:ea typeface="Calibri"/>
              </a:rPr>
              <a:t>Diagnóstico prévio de retinopatia diabética com avaliação prévia há 6 meses ou mais;</a:t>
            </a:r>
            <a:endParaRPr b="0" lang="pt-BR" sz="1350" strike="noStrike" u="none">
              <a:solidFill>
                <a:srgbClr val="000000"/>
              </a:solidFill>
              <a:effectLst/>
              <a:uFillTx/>
              <a:latin typeface="Arial"/>
            </a:endParaRPr>
          </a:p>
          <a:p>
            <a:pPr lvl="1" marL="302400" indent="-147960">
              <a:lnSpc>
                <a:spcPct val="120000"/>
              </a:lnSpc>
              <a:buClr>
                <a:srgbClr val="000000"/>
              </a:buClr>
              <a:buFont typeface="Calibri"/>
              <a:buChar char="•"/>
            </a:pPr>
            <a:r>
              <a:rPr b="0" lang="en-US" sz="1350" strike="noStrike" u="none">
                <a:solidFill>
                  <a:schemeClr val="dk1"/>
                </a:solidFill>
                <a:effectLst/>
                <a:uFillTx/>
                <a:latin typeface="Calibri"/>
                <a:ea typeface="Calibri"/>
              </a:rPr>
              <a:t>Gestantes  DM1 ou com DM2 prévio (avaliação no primeiro trimestre gestacional);</a:t>
            </a:r>
            <a:endParaRPr b="0" lang="pt-BR" sz="1350" strike="noStrike" u="none">
              <a:solidFill>
                <a:srgbClr val="000000"/>
              </a:solidFill>
              <a:effectLst/>
              <a:uFillTx/>
              <a:latin typeface="Arial"/>
            </a:endParaRPr>
          </a:p>
          <a:p>
            <a:pPr lvl="1" marL="302400" indent="-147960">
              <a:lnSpc>
                <a:spcPct val="120000"/>
              </a:lnSpc>
              <a:buClr>
                <a:srgbClr val="000000"/>
              </a:buClr>
              <a:buFont typeface="Calibri"/>
              <a:buChar char="•"/>
            </a:pPr>
            <a:r>
              <a:rPr b="0" lang="en-US" sz="1350" strike="noStrike" u="none">
                <a:solidFill>
                  <a:schemeClr val="dk1"/>
                </a:solidFill>
                <a:effectLst/>
                <a:uFillTx/>
                <a:latin typeface="Calibri"/>
                <a:ea typeface="Calibri"/>
              </a:rPr>
              <a:t>Presença de outras doenças de retina já diagnosticadas.</a:t>
            </a:r>
            <a:endParaRPr b="0" lang="pt-BR" sz="1350" strike="noStrike" u="none">
              <a:solidFill>
                <a:srgbClr val="000000"/>
              </a:solidFill>
              <a:effectLst/>
              <a:uFillTx/>
              <a:latin typeface="Arial"/>
            </a:endParaRPr>
          </a:p>
        </p:txBody>
      </p:sp>
      <p:sp>
        <p:nvSpPr>
          <p:cNvPr id="658" name="Google Shape;1087;p55"/>
          <p:cNvSpPr/>
          <p:nvPr/>
        </p:nvSpPr>
        <p:spPr>
          <a:xfrm>
            <a:off x="356040" y="498600"/>
            <a:ext cx="6181920" cy="641520"/>
          </a:xfrm>
          <a:prstGeom prst="rect">
            <a:avLst/>
          </a:prstGeom>
          <a:noFill/>
          <a:ln w="0">
            <a:noFill/>
          </a:ln>
        </p:spPr>
        <p:style>
          <a:lnRef idx="0"/>
          <a:fillRef idx="0"/>
          <a:effectRef idx="0"/>
          <a:fontRef idx="minor"/>
        </p:style>
        <p:txBody>
          <a:bodyPr tIns="91440" bIns="91440" anchor="t">
            <a:spAutoFit/>
          </a:bodyPr>
          <a:p>
            <a:pPr>
              <a:lnSpc>
                <a:spcPct val="120000"/>
              </a:lnSpc>
              <a:tabLst>
                <a:tab algn="l" pos="0"/>
              </a:tabLst>
            </a:pPr>
            <a:r>
              <a:rPr b="1" lang="en-US" sz="1350" strike="noStrike" u="none">
                <a:solidFill>
                  <a:schemeClr val="dk1"/>
                </a:solidFill>
                <a:effectLst/>
                <a:uFillTx/>
                <a:latin typeface="Calibri"/>
                <a:ea typeface="Calibri"/>
              </a:rPr>
              <a:t>17.3. CRITÉRIOS DE ENCAMINHAMENTO PARA A OFTALMOLOGIA ADULTO (RETINOPATIA OU OUTRAS DOENÇAS DE RETINA):</a:t>
            </a:r>
            <a:endParaRPr b="0" lang="pt-BR" sz="1350" strike="noStrike" u="none">
              <a:solidFill>
                <a:srgbClr val="000000"/>
              </a:solidFill>
              <a:effectLst/>
              <a:uFillTx/>
              <a:latin typeface="Arial"/>
            </a:endParaRPr>
          </a:p>
        </p:txBody>
      </p:sp>
      <p:sp>
        <p:nvSpPr>
          <p:cNvPr id="659" name="Google Shape;1088;p55"/>
          <p:cNvSpPr/>
          <p:nvPr/>
        </p:nvSpPr>
        <p:spPr>
          <a:xfrm>
            <a:off x="356040" y="3201480"/>
            <a:ext cx="6181920" cy="658440"/>
          </a:xfrm>
          <a:prstGeom prst="rect">
            <a:avLst/>
          </a:prstGeom>
          <a:noFill/>
          <a:ln w="0">
            <a:noFill/>
          </a:ln>
        </p:spPr>
        <p:style>
          <a:lnRef idx="0"/>
          <a:fillRef idx="0"/>
          <a:effectRef idx="0"/>
          <a:fontRef idx="minor"/>
        </p:style>
        <p:txBody>
          <a:bodyPr tIns="91440" bIns="91440" anchor="t">
            <a:spAutoFit/>
          </a:bodyPr>
          <a:p>
            <a:pPr>
              <a:lnSpc>
                <a:spcPct val="120000"/>
              </a:lnSpc>
              <a:tabLst>
                <a:tab algn="l" pos="0"/>
              </a:tabLst>
            </a:pPr>
            <a:r>
              <a:rPr b="1" lang="en-US" sz="1400" strike="noStrike" u="none">
                <a:solidFill>
                  <a:schemeClr val="dk1"/>
                </a:solidFill>
                <a:effectLst/>
                <a:uFillTx/>
                <a:latin typeface="Calibri"/>
                <a:ea typeface="Calibri"/>
              </a:rPr>
              <a:t>17.4. CRITÉRIOS DE ENCAMINHAMENTO PARA A CARDIOLOGIA ADULTO (CARDIOPATIA ISQUÊMICA):</a:t>
            </a:r>
            <a:endParaRPr b="0" lang="pt-BR" sz="1400" strike="noStrike" u="none">
              <a:solidFill>
                <a:srgbClr val="000000"/>
              </a:solidFill>
              <a:effectLst/>
              <a:uFillTx/>
              <a:latin typeface="Arial"/>
            </a:endParaRPr>
          </a:p>
        </p:txBody>
      </p:sp>
      <p:sp>
        <p:nvSpPr>
          <p:cNvPr id="660" name="Google Shape;1089;p55"/>
          <p:cNvSpPr/>
          <p:nvPr/>
        </p:nvSpPr>
        <p:spPr>
          <a:xfrm>
            <a:off x="356040" y="3758400"/>
            <a:ext cx="5600160" cy="1638720"/>
          </a:xfrm>
          <a:prstGeom prst="rect">
            <a:avLst/>
          </a:prstGeom>
          <a:noFill/>
          <a:ln w="0">
            <a:noFill/>
          </a:ln>
        </p:spPr>
        <p:style>
          <a:lnRef idx="0"/>
          <a:fillRef idx="0"/>
          <a:effectRef idx="0"/>
          <a:fontRef idx="minor"/>
        </p:style>
        <p:txBody>
          <a:bodyPr tIns="91440" bIns="91440" anchor="t">
            <a:spAutoFit/>
          </a:bodyPr>
          <a:p>
            <a:pPr lvl="1" marL="302400" indent="-147960">
              <a:lnSpc>
                <a:spcPct val="120000"/>
              </a:lnSpc>
              <a:buClr>
                <a:srgbClr val="000000"/>
              </a:buClr>
              <a:buFont typeface="Calibri"/>
              <a:buChar char="•"/>
            </a:pPr>
            <a:r>
              <a:rPr b="0" lang="en-US" sz="1350" strike="noStrike" u="none">
                <a:solidFill>
                  <a:schemeClr val="dk1"/>
                </a:solidFill>
                <a:effectLst/>
                <a:uFillTx/>
                <a:latin typeface="Calibri"/>
                <a:ea typeface="Calibri"/>
              </a:rPr>
              <a:t>Presença de dor anginosa</a:t>
            </a:r>
            <a:endParaRPr b="0" lang="pt-BR" sz="1350" strike="noStrike" u="none">
              <a:solidFill>
                <a:srgbClr val="000000"/>
              </a:solidFill>
              <a:effectLst/>
              <a:uFillTx/>
              <a:latin typeface="Arial"/>
            </a:endParaRPr>
          </a:p>
          <a:p>
            <a:pPr lvl="1" marL="302400" indent="-147960">
              <a:lnSpc>
                <a:spcPct val="120000"/>
              </a:lnSpc>
              <a:buClr>
                <a:srgbClr val="000000"/>
              </a:buClr>
              <a:buFont typeface="Calibri"/>
              <a:buChar char="•"/>
            </a:pPr>
            <a:r>
              <a:rPr b="0" lang="en-US" sz="1350" strike="noStrike" u="none">
                <a:solidFill>
                  <a:schemeClr val="dk1"/>
                </a:solidFill>
                <a:effectLst/>
                <a:uFillTx/>
                <a:latin typeface="Calibri"/>
                <a:ea typeface="Calibri"/>
              </a:rPr>
              <a:t>Equivalentes anginosos (dispneia aos esforços, diaforese)</a:t>
            </a:r>
            <a:endParaRPr b="0" lang="pt-BR" sz="1350" strike="noStrike" u="none">
              <a:solidFill>
                <a:srgbClr val="000000"/>
              </a:solidFill>
              <a:effectLst/>
              <a:uFillTx/>
              <a:latin typeface="Arial"/>
            </a:endParaRPr>
          </a:p>
          <a:p>
            <a:pPr lvl="1" marL="302400" indent="-147960">
              <a:lnSpc>
                <a:spcPct val="120000"/>
              </a:lnSpc>
              <a:buClr>
                <a:srgbClr val="000000"/>
              </a:buClr>
              <a:buFont typeface="Calibri"/>
              <a:buChar char="•"/>
            </a:pPr>
            <a:r>
              <a:rPr b="0" lang="en-US" sz="1350" strike="noStrike" u="none">
                <a:solidFill>
                  <a:schemeClr val="dk1"/>
                </a:solidFill>
                <a:effectLst/>
                <a:uFillTx/>
                <a:latin typeface="Calibri"/>
                <a:ea typeface="Calibri"/>
              </a:rPr>
              <a:t>ECG repouso com alterações isquêmicas, bloqueio de ramo esquerdo, bav 2º grau</a:t>
            </a:r>
            <a:endParaRPr b="0" lang="pt-BR" sz="1350" strike="noStrike" u="none">
              <a:solidFill>
                <a:srgbClr val="000000"/>
              </a:solidFill>
              <a:effectLst/>
              <a:uFillTx/>
              <a:latin typeface="Arial"/>
            </a:endParaRPr>
          </a:p>
          <a:p>
            <a:pPr lvl="1" marL="302400" indent="-147960">
              <a:lnSpc>
                <a:spcPct val="120000"/>
              </a:lnSpc>
              <a:buClr>
                <a:srgbClr val="000000"/>
              </a:buClr>
              <a:buFont typeface="Calibri"/>
              <a:buChar char="•"/>
            </a:pPr>
            <a:r>
              <a:rPr b="0" lang="en-US" sz="1350" strike="noStrike" u="none">
                <a:solidFill>
                  <a:schemeClr val="dk1"/>
                </a:solidFill>
                <a:effectLst/>
                <a:uFillTx/>
                <a:latin typeface="Calibri"/>
                <a:ea typeface="Calibri"/>
              </a:rPr>
              <a:t>Ergometria com alterações isquêmicas</a:t>
            </a:r>
            <a:endParaRPr b="0" lang="pt-BR" sz="1350" strike="noStrike" u="none">
              <a:solidFill>
                <a:srgbClr val="000000"/>
              </a:solidFill>
              <a:effectLst/>
              <a:uFillTx/>
              <a:latin typeface="Arial"/>
            </a:endParaRPr>
          </a:p>
          <a:p>
            <a:pPr lvl="1" marL="302400" indent="-147960">
              <a:lnSpc>
                <a:spcPct val="120000"/>
              </a:lnSpc>
              <a:buClr>
                <a:srgbClr val="000000"/>
              </a:buClr>
              <a:buFont typeface="Calibri"/>
              <a:buChar char="•"/>
            </a:pPr>
            <a:r>
              <a:rPr b="0" lang="en-US" sz="1350" strike="noStrike" u="none">
                <a:solidFill>
                  <a:schemeClr val="dk1"/>
                </a:solidFill>
                <a:effectLst/>
                <a:uFillTx/>
                <a:latin typeface="Calibri"/>
                <a:ea typeface="Calibri"/>
              </a:rPr>
              <a:t>Cintilografia miocárdica com alterações isquêmicas</a:t>
            </a:r>
            <a:endParaRPr b="0" lang="pt-BR" sz="1350" strike="noStrike" u="none">
              <a:solidFill>
                <a:srgbClr val="000000"/>
              </a:solidFill>
              <a:effectLst/>
              <a:uFillTx/>
              <a:latin typeface="Arial"/>
            </a:endParaRPr>
          </a:p>
        </p:txBody>
      </p:sp>
      <p:sp>
        <p:nvSpPr>
          <p:cNvPr id="661" name="Google Shape;1090;p55"/>
          <p:cNvSpPr/>
          <p:nvPr/>
        </p:nvSpPr>
        <p:spPr>
          <a:xfrm>
            <a:off x="387000" y="5451840"/>
            <a:ext cx="5701320" cy="658440"/>
          </a:xfrm>
          <a:prstGeom prst="rect">
            <a:avLst/>
          </a:prstGeom>
          <a:noFill/>
          <a:ln w="0">
            <a:noFill/>
          </a:ln>
        </p:spPr>
        <p:style>
          <a:lnRef idx="0"/>
          <a:fillRef idx="0"/>
          <a:effectRef idx="0"/>
          <a:fontRef idx="minor"/>
        </p:style>
        <p:txBody>
          <a:bodyPr tIns="91440" bIns="91440" anchor="t">
            <a:spAutoFit/>
          </a:bodyPr>
          <a:p>
            <a:pPr>
              <a:lnSpc>
                <a:spcPct val="120000"/>
              </a:lnSpc>
              <a:tabLst>
                <a:tab algn="l" pos="0"/>
              </a:tabLst>
            </a:pPr>
            <a:r>
              <a:rPr b="1" lang="en-US" sz="1400" strike="noStrike" u="none">
                <a:solidFill>
                  <a:schemeClr val="dk1"/>
                </a:solidFill>
                <a:effectLst/>
                <a:uFillTx/>
                <a:latin typeface="Calibri"/>
                <a:ea typeface="Calibri"/>
              </a:rPr>
              <a:t>17.5. CRITÉRIOS DE ENCAMINHAMENTO PARA NEFROLOGIA ADULTO (DOENÇA RENAL CRÔNICA):</a:t>
            </a:r>
            <a:endParaRPr b="0" lang="pt-BR" sz="1400" strike="noStrike" u="none">
              <a:solidFill>
                <a:srgbClr val="000000"/>
              </a:solidFill>
              <a:effectLst/>
              <a:uFillTx/>
              <a:latin typeface="Arial"/>
            </a:endParaRPr>
          </a:p>
        </p:txBody>
      </p:sp>
      <p:sp>
        <p:nvSpPr>
          <p:cNvPr id="662" name="Google Shape;1091;p55"/>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5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cxnSp>
        <p:nvCxnSpPr>
          <p:cNvPr id="663" name="Google Shape;1100;g39efc6e29db_0_26"/>
          <p:cNvCxnSpPr/>
          <p:nvPr/>
        </p:nvCxnSpPr>
        <p:spPr>
          <a:xfrm flipV="1">
            <a:off x="356040" y="421200"/>
            <a:ext cx="6182280" cy="19440"/>
          </a:xfrm>
          <a:prstGeom prst="straightConnector1">
            <a:avLst/>
          </a:prstGeom>
          <a:ln w="19050">
            <a:solidFill>
              <a:srgbClr val="000000"/>
            </a:solidFill>
            <a:round/>
          </a:ln>
        </p:spPr>
      </p:cxnSp>
      <p:sp>
        <p:nvSpPr>
          <p:cNvPr id="664" name="Google Shape;1101;g39efc6e29db_0_26"/>
          <p:cNvSpPr/>
          <p:nvPr/>
        </p:nvSpPr>
        <p:spPr>
          <a:xfrm>
            <a:off x="356040" y="2047680"/>
            <a:ext cx="6347520" cy="1736280"/>
          </a:xfrm>
          <a:custGeom>
            <a:avLst/>
            <a:gdLst>
              <a:gd name="textAreaLeft" fmla="*/ 0 w 6347520"/>
              <a:gd name="textAreaRight" fmla="*/ 6347880 w 6347520"/>
              <a:gd name="textAreaTop" fmla="*/ 0 h 1736280"/>
              <a:gd name="textAreaBottom" fmla="*/ 1736640 h 1736280"/>
            </a:gdLst>
            <a:ahLst/>
            <a:cxnLst/>
            <a:rect l="textAreaLeft" t="textAreaTop" r="textAreaRight" b="textAreaBottom"/>
            <a:pathLst>
              <a:path w="8352409" h="2184400">
                <a:moveTo>
                  <a:pt x="0" y="364109"/>
                </a:moveTo>
                <a:cubicBezTo>
                  <a:pt x="0" y="162941"/>
                  <a:pt x="163703" y="0"/>
                  <a:pt x="365633" y="0"/>
                </a:cubicBezTo>
                <a:lnTo>
                  <a:pt x="7986776" y="0"/>
                </a:lnTo>
                <a:cubicBezTo>
                  <a:pt x="8188706" y="0"/>
                  <a:pt x="8352409" y="162941"/>
                  <a:pt x="8352409" y="364109"/>
                </a:cubicBezTo>
                <a:lnTo>
                  <a:pt x="8352409" y="1820291"/>
                </a:lnTo>
                <a:cubicBezTo>
                  <a:pt x="8352409" y="2021332"/>
                  <a:pt x="8188706" y="2184400"/>
                  <a:pt x="7986776" y="2184400"/>
                </a:cubicBezTo>
                <a:lnTo>
                  <a:pt x="365633" y="2184400"/>
                </a:lnTo>
                <a:cubicBezTo>
                  <a:pt x="163703" y="2184400"/>
                  <a:pt x="0" y="2021459"/>
                  <a:pt x="0" y="1820291"/>
                </a:cubicBezTo>
                <a:close/>
              </a:path>
            </a:pathLst>
          </a:custGeom>
          <a:gradFill rotWithShape="0">
            <a:gsLst>
              <a:gs pos="0">
                <a:srgbClr val="ffffff"/>
              </a:gs>
              <a:gs pos="100000">
                <a:srgbClr val="b3b3b3"/>
              </a:gs>
            </a:gsLst>
            <a:path path="circle">
              <a:fillToRect l="50000" t="50000" r="50000" b="50000"/>
            </a:path>
          </a:gradFill>
          <a:ln w="0">
            <a:noFill/>
          </a:ln>
        </p:spPr>
        <p:style>
          <a:lnRef idx="0"/>
          <a:fillRef idx="0"/>
          <a:effectRef idx="0"/>
          <a:fontRef idx="minor"/>
        </p:style>
        <p:txBody>
          <a:bodyPr tIns="91440" bIns="91440" anchor="ctr">
            <a:noAutofit/>
          </a:bodyPr>
          <a:p>
            <a:pPr algn="just">
              <a:lnSpc>
                <a:spcPct val="120000"/>
              </a:lnSpc>
              <a:tabLst>
                <a:tab algn="l" pos="0"/>
              </a:tabLst>
            </a:pPr>
            <a:r>
              <a:rPr b="0" lang="en-US" sz="1400" strike="noStrike" u="none">
                <a:solidFill>
                  <a:schemeClr val="dk1"/>
                </a:solidFill>
                <a:effectLst/>
                <a:uFillTx/>
                <a:latin typeface="Calibri"/>
                <a:ea typeface="Calibri"/>
              </a:rPr>
              <a:t>Diante da Política Nacional de Atenção Primária à Saúde e do monitoramento do componente de qualidade do cofinanciamento federal da APS no SUS, o indicador de cuidado da pessoa com diabetes tem como objetivo avaliar o acompanhamento integral das pessoas diabéticas na APS, considerando o acesso, monitoramento e práticas de cuidado.</a:t>
            </a:r>
            <a:endParaRPr b="0" lang="pt-BR" sz="1400" strike="noStrike" u="none">
              <a:solidFill>
                <a:srgbClr val="000000"/>
              </a:solidFill>
              <a:effectLst/>
              <a:uFillTx/>
              <a:latin typeface="Arial"/>
            </a:endParaRPr>
          </a:p>
        </p:txBody>
      </p:sp>
      <p:sp>
        <p:nvSpPr>
          <p:cNvPr id="665" name="Google Shape;1102;g39efc6e29db_0_26"/>
          <p:cNvSpPr/>
          <p:nvPr/>
        </p:nvSpPr>
        <p:spPr>
          <a:xfrm>
            <a:off x="461160" y="1216440"/>
            <a:ext cx="6017760" cy="70632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0" lang="en-US" sz="1350" strike="noStrike" u="none">
                <a:solidFill>
                  <a:srgbClr val="000000"/>
                </a:solidFill>
                <a:effectLst/>
                <a:uFillTx/>
                <a:latin typeface="Calibri"/>
                <a:ea typeface="Calibri"/>
              </a:rPr>
              <a:t>O acompanhamento do DM a nível local é fundamental para o planejamento e organização das ações. Devem ser considerados o cadastramento dos diabéticos, o  acompanhamento periódico na APS, a atenção ambulatorial, hospitalar e os óbitos.</a:t>
            </a:r>
            <a:endParaRPr b="0" lang="pt-BR" sz="1350" strike="noStrike" u="none">
              <a:solidFill>
                <a:srgbClr val="000000"/>
              </a:solidFill>
              <a:effectLst/>
              <a:uFillTx/>
              <a:latin typeface="Arial"/>
            </a:endParaRPr>
          </a:p>
        </p:txBody>
      </p:sp>
      <p:sp>
        <p:nvSpPr>
          <p:cNvPr id="666" name="Google Shape;1103;g39efc6e29db_0_26"/>
          <p:cNvSpPr/>
          <p:nvPr/>
        </p:nvSpPr>
        <p:spPr>
          <a:xfrm>
            <a:off x="410400" y="725400"/>
            <a:ext cx="4134600" cy="27684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1" lang="en-US" sz="1800" strike="noStrike" u="none">
                <a:solidFill>
                  <a:srgbClr val="000000"/>
                </a:solidFill>
                <a:effectLst/>
                <a:uFillTx/>
                <a:latin typeface="Calibri"/>
                <a:ea typeface="Calibri"/>
              </a:rPr>
              <a:t>18. INDICADOR DE MONITORAMENTO</a:t>
            </a:r>
            <a:endParaRPr b="0" lang="pt-BR" sz="1800" strike="noStrike" u="none">
              <a:solidFill>
                <a:srgbClr val="000000"/>
              </a:solidFill>
              <a:effectLst/>
              <a:uFillTx/>
              <a:latin typeface="Arial"/>
            </a:endParaRPr>
          </a:p>
        </p:txBody>
      </p:sp>
      <p:sp>
        <p:nvSpPr>
          <p:cNvPr id="667" name="Google Shape;1104;g39efc6e29db_0_26"/>
          <p:cNvSpPr/>
          <p:nvPr/>
        </p:nvSpPr>
        <p:spPr>
          <a:xfrm>
            <a:off x="420120" y="4558680"/>
            <a:ext cx="6017760" cy="3279960"/>
          </a:xfrm>
          <a:prstGeom prst="rect">
            <a:avLst/>
          </a:prstGeom>
          <a:noFill/>
          <a:ln w="0">
            <a:noFill/>
          </a:ln>
        </p:spPr>
        <p:style>
          <a:lnRef idx="0"/>
          <a:fillRef idx="0"/>
          <a:effectRef idx="0"/>
          <a:fontRef idx="minor"/>
        </p:style>
        <p:txBody>
          <a:bodyPr lIns="0" rIns="0" tIns="0" bIns="0" anchor="t">
            <a:spAutoFit/>
          </a:bodyPr>
          <a:p>
            <a:pPr algn="just">
              <a:lnSpc>
                <a:spcPct val="120000"/>
              </a:lnSpc>
              <a:tabLst>
                <a:tab algn="l" pos="0"/>
              </a:tabLst>
            </a:pPr>
            <a:r>
              <a:rPr b="1" lang="en-US" sz="1350" strike="noStrike" u="none">
                <a:solidFill>
                  <a:srgbClr val="000000"/>
                </a:solidFill>
                <a:effectLst/>
                <a:uFillTx/>
                <a:latin typeface="Calibri"/>
                <a:ea typeface="Calibri"/>
              </a:rPr>
              <a:t>População avaliada: </a:t>
            </a:r>
            <a:r>
              <a:rPr b="0" lang="en-US" sz="1350" strike="noStrike" u="none">
                <a:solidFill>
                  <a:schemeClr val="dk1"/>
                </a:solidFill>
                <a:effectLst/>
                <a:uFillTx/>
                <a:latin typeface="Calibri"/>
                <a:ea typeface="Calibri"/>
              </a:rPr>
              <a:t>Pessoas com diabetes ativas</a:t>
            </a:r>
            <a:r>
              <a:rPr b="1" lang="en-US" sz="1350" strike="noStrike" u="none">
                <a:solidFill>
                  <a:schemeClr val="dk1"/>
                </a:solidFill>
                <a:effectLst/>
                <a:uFillTx/>
                <a:latin typeface="Calibri"/>
                <a:ea typeface="Calibri"/>
              </a:rPr>
              <a:t> </a:t>
            </a:r>
            <a:r>
              <a:rPr b="0" lang="en-US" sz="1350" strike="noStrike" u="none">
                <a:solidFill>
                  <a:schemeClr val="dk1"/>
                </a:solidFill>
                <a:effectLst/>
                <a:uFillTx/>
                <a:latin typeface="Calibri"/>
                <a:ea typeface="Calibri"/>
              </a:rPr>
              <a:t>no período avaliado. </a:t>
            </a: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chemeClr val="dk1"/>
                </a:solidFill>
                <a:effectLst/>
                <a:uFillTx/>
                <a:latin typeface="Calibri"/>
                <a:ea typeface="Calibri"/>
              </a:rPr>
              <a:t>O usuário deve possuir CNS ou CPF vinculado no cadastro; caso não possua, é necessário atualizar no módulo “Cidadão” do PEC.</a:t>
            </a:r>
            <a:br>
              <a:rPr sz="1350"/>
            </a:br>
            <a:endParaRPr b="0" lang="pt-BR" sz="1350" strike="noStrike" u="none">
              <a:solidFill>
                <a:srgbClr val="000000"/>
              </a:solidFill>
              <a:effectLst/>
              <a:uFillTx/>
              <a:latin typeface="Arial"/>
            </a:endParaRPr>
          </a:p>
          <a:p>
            <a:pPr algn="just">
              <a:lnSpc>
                <a:spcPct val="120000"/>
              </a:lnSpc>
              <a:tabLst>
                <a:tab algn="l" pos="0"/>
              </a:tabLst>
            </a:pPr>
            <a:r>
              <a:rPr b="0" lang="en-US" sz="1350" strike="noStrike" u="none">
                <a:solidFill>
                  <a:schemeClr val="dk1"/>
                </a:solidFill>
                <a:effectLst/>
                <a:uFillTx/>
                <a:latin typeface="Calibri"/>
                <a:ea typeface="Calibri"/>
              </a:rPr>
              <a:t>A pessoa deve estar vinculada às </a:t>
            </a:r>
            <a:r>
              <a:rPr b="1" lang="en-US" sz="1350" strike="noStrike" u="none">
                <a:solidFill>
                  <a:schemeClr val="dk1"/>
                </a:solidFill>
                <a:effectLst/>
                <a:uFillTx/>
                <a:latin typeface="Calibri"/>
                <a:ea typeface="Calibri"/>
              </a:rPr>
              <a:t>equipes de Saúde da Família (eSF) ou Atenção Primária (eAP)</a:t>
            </a:r>
            <a:r>
              <a:rPr b="0" lang="en-US" sz="1350" strike="noStrike" u="none">
                <a:solidFill>
                  <a:schemeClr val="dk1"/>
                </a:solidFill>
                <a:effectLst/>
                <a:uFillTx/>
                <a:latin typeface="Calibri"/>
                <a:ea typeface="Calibri"/>
              </a:rPr>
              <a:t>, com pelo menos uma condição de diabetes registrada (CID-10 ou CIAP-2) desde 2013.</a:t>
            </a:r>
            <a:endParaRPr b="0" lang="pt-BR" sz="1350" strike="noStrike" u="none">
              <a:solidFill>
                <a:srgbClr val="000000"/>
              </a:solidFill>
              <a:effectLst/>
              <a:uFillTx/>
              <a:latin typeface="Arial"/>
            </a:endParaRPr>
          </a:p>
          <a:p>
            <a:pPr>
              <a:lnSpc>
                <a:spcPct val="115000"/>
              </a:lnSpc>
              <a:spcBef>
                <a:spcPts val="1400"/>
              </a:spcBef>
              <a:tabLst>
                <a:tab algn="l" pos="0"/>
              </a:tabLst>
            </a:pPr>
            <a:r>
              <a:rPr b="1" lang="en-US" sz="1350" strike="noStrike" u="none">
                <a:solidFill>
                  <a:schemeClr val="dk1"/>
                </a:solidFill>
                <a:effectLst/>
                <a:uFillTx/>
                <a:latin typeface="Calibri"/>
                <a:ea typeface="Calibri"/>
              </a:rPr>
              <a:t>Critério de Qualidade </a:t>
            </a:r>
            <a:endParaRPr b="0" lang="pt-BR" sz="1350" strike="noStrike" u="none">
              <a:solidFill>
                <a:srgbClr val="000000"/>
              </a:solidFill>
              <a:effectLst/>
              <a:uFillTx/>
              <a:latin typeface="Arial"/>
            </a:endParaRPr>
          </a:p>
          <a:p>
            <a:pPr marL="457200" indent="-314280">
              <a:lnSpc>
                <a:spcPct val="100000"/>
              </a:lnSpc>
              <a:spcBef>
                <a:spcPts val="400"/>
              </a:spcBef>
              <a:buClr>
                <a:srgbClr val="000000"/>
              </a:buClr>
              <a:buFont typeface="Calibri"/>
              <a:buChar char="●"/>
              <a:tabLst>
                <a:tab algn="l" pos="0"/>
              </a:tabLst>
            </a:pPr>
            <a:r>
              <a:rPr b="0" lang="en-US" sz="1350" strike="noStrike" u="none">
                <a:solidFill>
                  <a:schemeClr val="dk1"/>
                </a:solidFill>
                <a:effectLst/>
                <a:uFillTx/>
                <a:latin typeface="Calibri"/>
                <a:ea typeface="Calibri"/>
              </a:rPr>
              <a:t>Soma das boas práticas de acompanhamento, que pontuam até 100 pontos por pessoa no período.</a:t>
            </a:r>
            <a:endParaRPr b="0" lang="pt-BR" sz="1350" strike="noStrike" u="none">
              <a:solidFill>
                <a:srgbClr val="000000"/>
              </a:solidFill>
              <a:effectLst/>
              <a:uFillTx/>
              <a:latin typeface="Arial"/>
            </a:endParaRPr>
          </a:p>
          <a:p>
            <a:pPr marL="457200">
              <a:lnSpc>
                <a:spcPct val="100000"/>
              </a:lnSpc>
              <a:spcBef>
                <a:spcPts val="99"/>
              </a:spcBef>
              <a:tabLst>
                <a:tab algn="l" pos="0"/>
              </a:tabLst>
            </a:pPr>
            <a:endParaRPr b="0" lang="pt-BR" sz="1350" strike="noStrike" u="none">
              <a:solidFill>
                <a:srgbClr val="000000"/>
              </a:solidFill>
              <a:effectLst/>
              <a:uFillTx/>
              <a:latin typeface="Arial"/>
            </a:endParaRPr>
          </a:p>
          <a:p>
            <a:pPr marL="457200" indent="-314280">
              <a:lnSpc>
                <a:spcPct val="100000"/>
              </a:lnSpc>
              <a:spcBef>
                <a:spcPts val="99"/>
              </a:spcBef>
              <a:spcAft>
                <a:spcPts val="99"/>
              </a:spcAft>
              <a:buClr>
                <a:srgbClr val="000000"/>
              </a:buClr>
              <a:buFont typeface="Calibri"/>
              <a:buChar char="●"/>
              <a:tabLst>
                <a:tab algn="l" pos="0"/>
              </a:tabLst>
            </a:pPr>
            <a:r>
              <a:rPr b="0" lang="en-US" sz="1350" strike="noStrike" u="none">
                <a:solidFill>
                  <a:schemeClr val="dk1"/>
                </a:solidFill>
                <a:effectLst/>
                <a:uFillTx/>
                <a:latin typeface="Calibri"/>
                <a:ea typeface="Calibri"/>
              </a:rPr>
              <a:t>São considerados registros realizados por </a:t>
            </a:r>
            <a:r>
              <a:rPr b="1" lang="en-US" sz="1350" strike="noStrike" u="none">
                <a:solidFill>
                  <a:schemeClr val="dk1"/>
                </a:solidFill>
                <a:effectLst/>
                <a:uFillTx/>
                <a:latin typeface="Calibri"/>
                <a:ea typeface="Calibri"/>
              </a:rPr>
              <a:t>qualquer profissional habilitado da APS</a:t>
            </a:r>
            <a:r>
              <a:rPr b="0" lang="en-US" sz="1350" strike="noStrike" u="none">
                <a:solidFill>
                  <a:schemeClr val="dk1"/>
                </a:solidFill>
                <a:effectLst/>
                <a:uFillTx/>
                <a:latin typeface="Calibri"/>
                <a:ea typeface="Calibri"/>
              </a:rPr>
              <a:t>, em estabelecimentos de saúde no país.</a:t>
            </a:r>
            <a:endParaRPr b="0" lang="pt-BR" sz="1350" strike="noStrike" u="none">
              <a:solidFill>
                <a:srgbClr val="000000"/>
              </a:solidFill>
              <a:effectLst/>
              <a:uFillTx/>
              <a:latin typeface="Arial"/>
            </a:endParaRPr>
          </a:p>
        </p:txBody>
      </p:sp>
      <p:sp>
        <p:nvSpPr>
          <p:cNvPr id="668" name="Google Shape;1105;g39efc6e29db_0_26"/>
          <p:cNvSpPr/>
          <p:nvPr/>
        </p:nvSpPr>
        <p:spPr>
          <a:xfrm>
            <a:off x="420120" y="4114080"/>
            <a:ext cx="2817000" cy="27684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1" lang="en-US" sz="1800" strike="noStrike" u="none">
                <a:solidFill>
                  <a:srgbClr val="000000"/>
                </a:solidFill>
                <a:effectLst/>
                <a:uFillTx/>
                <a:latin typeface="Calibri"/>
                <a:ea typeface="Calibri"/>
              </a:rPr>
              <a:t>18.1 Entendendo o Indicador</a:t>
            </a:r>
            <a:endParaRPr b="0" lang="pt-BR" sz="1800" strike="noStrike" u="none">
              <a:solidFill>
                <a:srgbClr val="000000"/>
              </a:solidFill>
              <a:effectLst/>
              <a:uFillTx/>
              <a:latin typeface="Arial"/>
            </a:endParaRPr>
          </a:p>
        </p:txBody>
      </p:sp>
      <p:sp>
        <p:nvSpPr>
          <p:cNvPr id="669" name="Google Shape;1106;g39efc6e29db_0_26"/>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670" name="PlaceHolder 1"/>
          <p:cNvSpPr>
            <a:spLocks noGrp="1"/>
          </p:cNvSpPr>
          <p:nvPr>
            <p:ph type="sldNum" idx="89"/>
          </p:nvPr>
        </p:nvSpPr>
        <p:spPr>
          <a:xfrm>
            <a:off x="4404600" y="168120"/>
            <a:ext cx="2133360" cy="27216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124BF72D-D262-4823-992A-B6AADD7BD0CC}" type="slidenum">
              <a:rPr b="0" lang="en-US" sz="1200" strike="noStrike" u="none">
                <a:solidFill>
                  <a:srgbClr val="888888"/>
                </a:solidFill>
                <a:effectLst/>
                <a:uFillTx/>
                <a:latin typeface="Calibri"/>
                <a:ea typeface="Calibri"/>
              </a:rPr>
              <a:t>46</a:t>
            </a:fld>
            <a:endParaRPr b="0" lang="pt-BR" sz="1200" strike="noStrike" u="none">
              <a:solidFill>
                <a:srgbClr val="000000"/>
              </a:solidFill>
              <a:effectLst/>
              <a:uFillTx/>
              <a:latin typeface="Times New Roman"/>
            </a:endParaRPr>
          </a:p>
        </p:txBody>
      </p:sp>
      <p:sp>
        <p:nvSpPr>
          <p:cNvPr id="671" name="Google Shape;1108;g39efc6e29db_0_26"/>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5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cxnSp>
        <p:nvCxnSpPr>
          <p:cNvPr id="672" name="Google Shape;1117;p56"/>
          <p:cNvCxnSpPr/>
          <p:nvPr/>
        </p:nvCxnSpPr>
        <p:spPr>
          <a:xfrm flipV="1">
            <a:off x="356040" y="421200"/>
            <a:ext cx="6182280" cy="19440"/>
          </a:xfrm>
          <a:prstGeom prst="straightConnector1">
            <a:avLst/>
          </a:prstGeom>
          <a:ln w="19050">
            <a:solidFill>
              <a:srgbClr val="000000"/>
            </a:solidFill>
            <a:round/>
          </a:ln>
        </p:spPr>
      </p:cxnSp>
      <p:sp>
        <p:nvSpPr>
          <p:cNvPr id="673" name="Google Shape;1118;p56"/>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674" name="PlaceHolder 1"/>
          <p:cNvSpPr>
            <a:spLocks noGrp="1"/>
          </p:cNvSpPr>
          <p:nvPr>
            <p:ph type="sldNum" idx="90"/>
          </p:nvPr>
        </p:nvSpPr>
        <p:spPr>
          <a:xfrm>
            <a:off x="4404600" y="168120"/>
            <a:ext cx="2133360" cy="27216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2D36122A-AAC6-4E0B-AAAE-A8B4C70A9523}" type="slidenum">
              <a:rPr b="0" lang="en-US" sz="1200" strike="noStrike" u="none">
                <a:solidFill>
                  <a:srgbClr val="888888"/>
                </a:solidFill>
                <a:effectLst/>
                <a:uFillTx/>
                <a:latin typeface="Calibri"/>
                <a:ea typeface="Calibri"/>
              </a:rPr>
              <a:t>46</a:t>
            </a:fld>
            <a:endParaRPr b="0" lang="pt-BR" sz="1200" strike="noStrike" u="none">
              <a:solidFill>
                <a:srgbClr val="000000"/>
              </a:solidFill>
              <a:effectLst/>
              <a:uFillTx/>
              <a:latin typeface="Times New Roman"/>
            </a:endParaRPr>
          </a:p>
        </p:txBody>
      </p:sp>
      <p:sp>
        <p:nvSpPr>
          <p:cNvPr id="675" name="Google Shape;1120;p56"/>
          <p:cNvSpPr/>
          <p:nvPr/>
        </p:nvSpPr>
        <p:spPr>
          <a:xfrm>
            <a:off x="410400" y="1213920"/>
            <a:ext cx="5974560" cy="5587200"/>
          </a:xfrm>
          <a:prstGeom prst="rect">
            <a:avLst/>
          </a:prstGeom>
          <a:noFill/>
          <a:ln w="0">
            <a:noFill/>
          </a:ln>
        </p:spPr>
        <p:style>
          <a:lnRef idx="0"/>
          <a:fillRef idx="0"/>
          <a:effectRef idx="0"/>
          <a:fontRef idx="minor"/>
        </p:style>
        <p:txBody>
          <a:bodyPr tIns="91440" bIns="91440" anchor="t">
            <a:spAutoFit/>
          </a:bodyPr>
          <a:p>
            <a:pPr algn="just">
              <a:lnSpc>
                <a:spcPct val="100000"/>
              </a:lnSpc>
              <a:tabLst>
                <a:tab algn="l" pos="0"/>
              </a:tabLst>
            </a:pPr>
            <a:r>
              <a:rPr b="0" lang="en-US" sz="1350" strike="noStrike" u="none">
                <a:solidFill>
                  <a:srgbClr val="000000"/>
                </a:solidFill>
                <a:effectLst/>
                <a:uFillTx/>
                <a:latin typeface="Calibri"/>
                <a:ea typeface="Calibri"/>
              </a:rPr>
              <a:t>As Boas Práticas Avaliadas são as listadas a seguir:</a:t>
            </a:r>
            <a:endParaRPr b="0" lang="pt-BR" sz="1350" strike="noStrike" u="none">
              <a:solidFill>
                <a:srgbClr val="000000"/>
              </a:solidFill>
              <a:effectLst/>
              <a:uFillTx/>
              <a:latin typeface="Arial"/>
            </a:endParaRPr>
          </a:p>
          <a:p>
            <a:pPr algn="just">
              <a:lnSpc>
                <a:spcPct val="100000"/>
              </a:lnSpc>
              <a:tabLst>
                <a:tab algn="l" pos="0"/>
              </a:tabLst>
            </a:pPr>
            <a:endParaRPr b="0" lang="pt-BR" sz="1350" strike="noStrike" u="none">
              <a:solidFill>
                <a:srgbClr val="000000"/>
              </a:solidFill>
              <a:effectLst/>
              <a:uFillTx/>
              <a:latin typeface="Arial"/>
            </a:endParaRPr>
          </a:p>
          <a:p>
            <a:pPr algn="just">
              <a:lnSpc>
                <a:spcPct val="100000"/>
              </a:lnSpc>
              <a:tabLst>
                <a:tab algn="l" pos="0"/>
              </a:tabLst>
            </a:pPr>
            <a:r>
              <a:rPr b="0" lang="en-US" sz="1350" strike="noStrike" u="none">
                <a:solidFill>
                  <a:srgbClr val="000000"/>
                </a:solidFill>
                <a:effectLst/>
                <a:uFillTx/>
                <a:latin typeface="Calibri"/>
                <a:ea typeface="Calibri"/>
              </a:rPr>
              <a:t>(A) Ter pelo menos 01 (uma) consulta presencial ou remota realizadas por médica(o) ou enfermeira(o), nos últimos 06 (seis) meses. </a:t>
            </a:r>
            <a:endParaRPr b="0" lang="pt-BR" sz="1350" strike="noStrike" u="none">
              <a:solidFill>
                <a:srgbClr val="000000"/>
              </a:solidFill>
              <a:effectLst/>
              <a:uFillTx/>
              <a:latin typeface="Arial"/>
            </a:endParaRPr>
          </a:p>
          <a:p>
            <a:pPr algn="just">
              <a:lnSpc>
                <a:spcPct val="100000"/>
              </a:lnSpc>
              <a:tabLst>
                <a:tab algn="l" pos="0"/>
              </a:tabLst>
            </a:pPr>
            <a:r>
              <a:rPr b="0" lang="en-US" sz="1350" strike="noStrike" u="none">
                <a:solidFill>
                  <a:srgbClr val="000000"/>
                </a:solidFill>
                <a:effectLst/>
                <a:uFillTx/>
                <a:latin typeface="Calibri"/>
                <a:ea typeface="Calibri"/>
              </a:rPr>
              <a:t>(B) Ter pelo menos 01 (um) registro de aferição de pressão arterial realizado nos últimos 06 (seis) meses. </a:t>
            </a:r>
            <a:endParaRPr b="0" lang="pt-BR" sz="1350" strike="noStrike" u="none">
              <a:solidFill>
                <a:srgbClr val="000000"/>
              </a:solidFill>
              <a:effectLst/>
              <a:uFillTx/>
              <a:latin typeface="Arial"/>
            </a:endParaRPr>
          </a:p>
          <a:p>
            <a:pPr algn="just">
              <a:lnSpc>
                <a:spcPct val="100000"/>
              </a:lnSpc>
              <a:tabLst>
                <a:tab algn="l" pos="0"/>
              </a:tabLst>
            </a:pPr>
            <a:r>
              <a:rPr b="0" lang="en-US" sz="1350" strike="noStrike" u="none">
                <a:solidFill>
                  <a:srgbClr val="000000"/>
                </a:solidFill>
                <a:effectLst/>
                <a:uFillTx/>
                <a:latin typeface="Calibri"/>
                <a:ea typeface="Calibri"/>
              </a:rPr>
              <a:t>(C) Ter pelo menos 01 (um) registro simultâneos de peso e altura realizado nos últimos 12 (doze) meses. </a:t>
            </a:r>
            <a:endParaRPr b="0" lang="pt-BR" sz="1350" strike="noStrike" u="none">
              <a:solidFill>
                <a:srgbClr val="000000"/>
              </a:solidFill>
              <a:effectLst/>
              <a:uFillTx/>
              <a:latin typeface="Arial"/>
            </a:endParaRPr>
          </a:p>
          <a:p>
            <a:pPr algn="just">
              <a:lnSpc>
                <a:spcPct val="100000"/>
              </a:lnSpc>
              <a:tabLst>
                <a:tab algn="l" pos="0"/>
              </a:tabLst>
            </a:pPr>
            <a:r>
              <a:rPr b="0" lang="en-US" sz="1350" strike="noStrike" u="none">
                <a:solidFill>
                  <a:srgbClr val="000000"/>
                </a:solidFill>
                <a:effectLst/>
                <a:uFillTx/>
                <a:latin typeface="Calibri"/>
                <a:ea typeface="Calibri"/>
              </a:rPr>
              <a:t>(D) Ter pelo menos 02 (duas) visitas domiciliares realizadas por ACS/TACS, com intervalo mínimo de 30 (trinta) dias, nos últimos 12 (doze) meses. </a:t>
            </a:r>
            <a:endParaRPr b="0" lang="pt-BR" sz="1350" strike="noStrike" u="none">
              <a:solidFill>
                <a:srgbClr val="000000"/>
              </a:solidFill>
              <a:effectLst/>
              <a:uFillTx/>
              <a:latin typeface="Arial"/>
            </a:endParaRPr>
          </a:p>
          <a:p>
            <a:pPr algn="just">
              <a:lnSpc>
                <a:spcPct val="100000"/>
              </a:lnSpc>
              <a:tabLst>
                <a:tab algn="l" pos="0"/>
              </a:tabLst>
            </a:pPr>
            <a:r>
              <a:rPr b="0" lang="en-US" sz="1350" strike="noStrike" u="none">
                <a:solidFill>
                  <a:srgbClr val="000000"/>
                </a:solidFill>
                <a:effectLst/>
                <a:uFillTx/>
                <a:latin typeface="Calibri"/>
                <a:ea typeface="Calibri"/>
              </a:rPr>
              <a:t>(E) Ter pelo menos 01 (um) registro de solicitação de hemoglobina glicada realizada ou avaliada, nos últimos 12 (doze) meses. </a:t>
            </a:r>
            <a:endParaRPr b="0" lang="pt-BR" sz="1350" strike="noStrike" u="none">
              <a:solidFill>
                <a:srgbClr val="000000"/>
              </a:solidFill>
              <a:effectLst/>
              <a:uFillTx/>
              <a:latin typeface="Arial"/>
            </a:endParaRPr>
          </a:p>
          <a:p>
            <a:pPr algn="just">
              <a:lnSpc>
                <a:spcPct val="100000"/>
              </a:lnSpc>
              <a:tabLst>
                <a:tab algn="l" pos="0"/>
              </a:tabLst>
            </a:pPr>
            <a:r>
              <a:rPr b="0" lang="en-US" sz="1350" strike="noStrike" u="none">
                <a:solidFill>
                  <a:srgbClr val="000000"/>
                </a:solidFill>
                <a:effectLst/>
                <a:uFillTx/>
                <a:latin typeface="Calibri"/>
                <a:ea typeface="Calibri"/>
              </a:rPr>
              <a:t>(F) Ter pelo menos 01 (uma) avaliação dos pés realizada nos últimos 12 (doze) meses.</a:t>
            </a:r>
            <a:endParaRPr b="0" lang="pt-BR" sz="1350" strike="noStrike" u="none">
              <a:solidFill>
                <a:srgbClr val="000000"/>
              </a:solidFill>
              <a:effectLst/>
              <a:uFillTx/>
              <a:latin typeface="Arial"/>
            </a:endParaRPr>
          </a:p>
          <a:p>
            <a:pPr algn="just">
              <a:lnSpc>
                <a:spcPct val="100000"/>
              </a:lnSpc>
              <a:tabLst>
                <a:tab algn="l" pos="0"/>
              </a:tabLst>
            </a:pPr>
            <a:endParaRPr b="0" lang="pt-BR" sz="1350" strike="noStrike" u="none">
              <a:solidFill>
                <a:srgbClr val="000000"/>
              </a:solidFill>
              <a:effectLst/>
              <a:uFillTx/>
              <a:latin typeface="Arial"/>
            </a:endParaRPr>
          </a:p>
          <a:p>
            <a:pPr algn="just">
              <a:lnSpc>
                <a:spcPct val="100000"/>
              </a:lnSpc>
              <a:tabLst>
                <a:tab algn="l" pos="0"/>
              </a:tabLst>
            </a:pPr>
            <a:endParaRPr b="0" lang="pt-BR" sz="1350" strike="noStrike" u="none">
              <a:solidFill>
                <a:srgbClr val="000000"/>
              </a:solidFill>
              <a:effectLst/>
              <a:uFillTx/>
              <a:latin typeface="Arial"/>
            </a:endParaRPr>
          </a:p>
          <a:p>
            <a:pPr algn="just">
              <a:lnSpc>
                <a:spcPct val="100000"/>
              </a:lnSpc>
              <a:tabLst>
                <a:tab algn="l" pos="0"/>
              </a:tabLst>
            </a:pPr>
            <a:r>
              <a:rPr b="0" lang="en-US" sz="1350" strike="noStrike" u="none">
                <a:solidFill>
                  <a:srgbClr val="000000"/>
                </a:solidFill>
                <a:effectLst/>
                <a:uFillTx/>
                <a:latin typeface="Calibri"/>
                <a:ea typeface="Calibri"/>
              </a:rPr>
              <a:t>Profissionais que realizam consultas de atendimento individual, presencial ou remoto: Enfermeiros e Médicos. </a:t>
            </a:r>
            <a:endParaRPr b="0" lang="pt-BR" sz="1350" strike="noStrike" u="none">
              <a:solidFill>
                <a:srgbClr val="000000"/>
              </a:solidFill>
              <a:effectLst/>
              <a:uFillTx/>
              <a:latin typeface="Arial"/>
            </a:endParaRPr>
          </a:p>
          <a:p>
            <a:pPr algn="just">
              <a:lnSpc>
                <a:spcPct val="100000"/>
              </a:lnSpc>
              <a:tabLst>
                <a:tab algn="l" pos="0"/>
              </a:tabLst>
            </a:pPr>
            <a:r>
              <a:rPr b="0" lang="en-US" sz="1350" strike="noStrike" u="none">
                <a:solidFill>
                  <a:srgbClr val="000000"/>
                </a:solidFill>
                <a:effectLst/>
                <a:uFillTx/>
                <a:latin typeface="Calibri"/>
                <a:ea typeface="Calibri"/>
              </a:rPr>
              <a:t>Profissionais todos os procedimentos listados, com exceção da teleconsulta na APS: Enfermeiros; Médicos; Cirurgiões-dentistas; Farmacêuticos; Fisioterapeutas; Fonoaudiólogos; Nutricionistas; Profissionais de Educação Física; Técnico de enfermagem e auxiliar de enfermagem; Terapeutas ocupacionais, ortoptistas e psicomotricistas; Agente Comunitário de Saúde e Técnico em Agente Comunitário de Saúde.</a:t>
            </a:r>
            <a:endParaRPr b="0" lang="pt-BR" sz="1350" strike="noStrike" u="none">
              <a:solidFill>
                <a:srgbClr val="000000"/>
              </a:solidFill>
              <a:effectLst/>
              <a:uFillTx/>
              <a:latin typeface="Arial"/>
            </a:endParaRPr>
          </a:p>
          <a:p>
            <a:pPr algn="just">
              <a:lnSpc>
                <a:spcPct val="100000"/>
              </a:lnSpc>
              <a:tabLst>
                <a:tab algn="l" pos="0"/>
              </a:tabLst>
            </a:pPr>
            <a:endParaRPr b="0" lang="pt-BR" sz="1350" strike="noStrike" u="none">
              <a:solidFill>
                <a:srgbClr val="000000"/>
              </a:solidFill>
              <a:effectLst/>
              <a:uFillTx/>
              <a:latin typeface="Arial"/>
            </a:endParaRPr>
          </a:p>
          <a:p>
            <a:pPr algn="just">
              <a:lnSpc>
                <a:spcPct val="100000"/>
              </a:lnSpc>
              <a:tabLst>
                <a:tab algn="l" pos="0"/>
              </a:tabLst>
            </a:pPr>
            <a:endParaRPr b="0" lang="pt-BR" sz="1350" strike="noStrike" u="none">
              <a:solidFill>
                <a:srgbClr val="000000"/>
              </a:solidFill>
              <a:effectLst/>
              <a:uFillTx/>
              <a:latin typeface="Arial"/>
            </a:endParaRPr>
          </a:p>
        </p:txBody>
      </p:sp>
      <p:sp>
        <p:nvSpPr>
          <p:cNvPr id="676" name="Google Shape;1121;p56"/>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5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677" name="Google Shape;1130;p60"/>
          <p:cNvSpPr/>
          <p:nvPr/>
        </p:nvSpPr>
        <p:spPr>
          <a:xfrm>
            <a:off x="2329560" y="237240"/>
            <a:ext cx="3626640" cy="40824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678" name="Google Shape;1131;p60"/>
          <p:cNvCxnSpPr/>
          <p:nvPr/>
        </p:nvCxnSpPr>
        <p:spPr>
          <a:xfrm flipV="1">
            <a:off x="356040" y="421200"/>
            <a:ext cx="6182280" cy="19440"/>
          </a:xfrm>
          <a:prstGeom prst="straightConnector1">
            <a:avLst/>
          </a:prstGeom>
          <a:ln w="19050">
            <a:solidFill>
              <a:srgbClr val="000000"/>
            </a:solidFill>
            <a:round/>
          </a:ln>
        </p:spPr>
      </p:cxnSp>
      <p:sp>
        <p:nvSpPr>
          <p:cNvPr id="679" name="Google Shape;1132;p60"/>
          <p:cNvSpPr/>
          <p:nvPr/>
        </p:nvSpPr>
        <p:spPr>
          <a:xfrm>
            <a:off x="371520" y="1252080"/>
            <a:ext cx="6108120" cy="1402200"/>
          </a:xfrm>
          <a:prstGeom prst="rect">
            <a:avLst/>
          </a:prstGeom>
          <a:noFill/>
          <a:ln w="0">
            <a:noFill/>
          </a:ln>
        </p:spPr>
        <p:style>
          <a:lnRef idx="0"/>
          <a:fillRef idx="0"/>
          <a:effectRef idx="0"/>
          <a:fontRef idx="minor"/>
        </p:style>
        <p:txBody>
          <a:bodyPr lIns="0" rIns="0" tIns="0" bIns="0" anchor="t">
            <a:spAutoFit/>
          </a:bodyPr>
          <a:p>
            <a:pPr algn="just">
              <a:lnSpc>
                <a:spcPct val="115000"/>
              </a:lnSpc>
              <a:tabLst>
                <a:tab algn="l" pos="0"/>
              </a:tabLst>
            </a:pPr>
            <a:r>
              <a:rPr b="0" lang="en-US" sz="1350" strike="noStrike" u="none">
                <a:solidFill>
                  <a:srgbClr val="000000"/>
                </a:solidFill>
                <a:effectLst/>
                <a:uFillTx/>
                <a:latin typeface="Calibri"/>
                <a:ea typeface="Calibri"/>
              </a:rPr>
              <a:t> Espera-se que a implantação deste protocolo permita viabilizar e monitorar a melhora do atendimento e o cuidado prestado aos usuários portadores de Diabetes Mellitus no município de Pelotas, com o intuito de facilitar a dispensação e controle dos insumos para verificação da glicose capilar, bem como, em longo prazo, prevenir as complicações crônicas da doença e a curto e médio prazo, melhorar a qualidade de vida dos usuários assim auxiliando na adesão ao tratamento e acompanhamento dos mesmos.</a:t>
            </a:r>
            <a:endParaRPr b="0" lang="pt-BR" sz="1350" strike="noStrike" u="none">
              <a:solidFill>
                <a:srgbClr val="000000"/>
              </a:solidFill>
              <a:effectLst/>
              <a:uFillTx/>
              <a:latin typeface="Arial"/>
            </a:endParaRPr>
          </a:p>
        </p:txBody>
      </p:sp>
      <p:sp>
        <p:nvSpPr>
          <p:cNvPr id="680" name="Google Shape;1133;p60"/>
          <p:cNvSpPr/>
          <p:nvPr/>
        </p:nvSpPr>
        <p:spPr>
          <a:xfrm>
            <a:off x="371520" y="862920"/>
            <a:ext cx="3829680" cy="276840"/>
          </a:xfrm>
          <a:prstGeom prst="rect">
            <a:avLst/>
          </a:prstGeom>
          <a:noFill/>
          <a:ln w="0">
            <a:noFill/>
          </a:ln>
        </p:spPr>
        <p:style>
          <a:lnRef idx="0"/>
          <a:fillRef idx="0"/>
          <a:effectRef idx="0"/>
          <a:fontRef idx="minor"/>
        </p:style>
        <p:txBody>
          <a:bodyPr lIns="0" rIns="0" tIns="0" bIns="0" anchor="t">
            <a:spAutoFit/>
          </a:bodyPr>
          <a:p>
            <a:pPr>
              <a:lnSpc>
                <a:spcPct val="120000"/>
              </a:lnSpc>
              <a:tabLst>
                <a:tab algn="l" pos="0"/>
              </a:tabLst>
            </a:pPr>
            <a:r>
              <a:rPr b="1" lang="en-US" sz="1800" strike="noStrike" u="none">
                <a:solidFill>
                  <a:srgbClr val="000000"/>
                </a:solidFill>
                <a:effectLst/>
                <a:uFillTx/>
                <a:latin typeface="Calibri"/>
                <a:ea typeface="Calibri"/>
              </a:rPr>
              <a:t>19. CONSIDERAÇÕES FINAIS</a:t>
            </a:r>
            <a:endParaRPr b="0" lang="pt-BR" sz="1800" strike="noStrike" u="none">
              <a:solidFill>
                <a:srgbClr val="000000"/>
              </a:solidFill>
              <a:effectLst/>
              <a:uFillTx/>
              <a:latin typeface="Arial"/>
            </a:endParaRPr>
          </a:p>
        </p:txBody>
      </p:sp>
      <p:sp>
        <p:nvSpPr>
          <p:cNvPr id="681" name="Google Shape;1134;p60"/>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682" name="PlaceHolder 1"/>
          <p:cNvSpPr>
            <a:spLocks noGrp="1"/>
          </p:cNvSpPr>
          <p:nvPr>
            <p:ph type="sldNum" idx="91"/>
          </p:nvPr>
        </p:nvSpPr>
        <p:spPr>
          <a:xfrm>
            <a:off x="4404600" y="7524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6D25F2EE-70C9-4922-BCEA-91B39EDC37C9}" type="slidenum">
              <a:rPr b="0" lang="en-US" sz="1200" strike="noStrike" u="none">
                <a:solidFill>
                  <a:srgbClr val="888888"/>
                </a:solidFill>
                <a:effectLst/>
                <a:uFillTx/>
                <a:latin typeface="Calibri"/>
                <a:ea typeface="Calibri"/>
              </a:rPr>
              <a:t>46</a:t>
            </a:fld>
            <a:endParaRPr b="0" lang="pt-BR" sz="1200" strike="noStrike" u="none">
              <a:solidFill>
                <a:srgbClr val="000000"/>
              </a:solidFill>
              <a:effectLst/>
              <a:uFillTx/>
              <a:latin typeface="Times New Roman"/>
            </a:endParaRPr>
          </a:p>
        </p:txBody>
      </p:sp>
      <p:sp>
        <p:nvSpPr>
          <p:cNvPr id="683" name="Google Shape;1136;p60"/>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5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graphicFrame>
        <p:nvGraphicFramePr>
          <p:cNvPr id="684" name="Google Shape;1142;g364d8c26758_0_0"/>
          <p:cNvGraphicFramePr/>
          <p:nvPr/>
        </p:nvGraphicFramePr>
        <p:xfrm>
          <a:off x="356040" y="1674360"/>
          <a:ext cx="6181920" cy="6609960"/>
        </p:xfrm>
        <a:graphic>
          <a:graphicData uri="http://schemas.openxmlformats.org/drawingml/2006/table">
            <a:tbl>
              <a:tblPr/>
              <a:tblGrid>
                <a:gridCol w="6181920"/>
              </a:tblGrid>
              <a:tr h="545040">
                <a:tc>
                  <a:txBody>
                    <a:bodyPr lIns="91080" rIns="91080" tIns="91080" bIns="91080" anchor="t">
                      <a:noAutofit/>
                    </a:bodyPr>
                    <a:p>
                      <a:pPr>
                        <a:lnSpc>
                          <a:spcPct val="100000"/>
                        </a:lnSpc>
                        <a:tabLst>
                          <a:tab algn="l" pos="0"/>
                        </a:tabLst>
                      </a:pPr>
                      <a:r>
                        <a:rPr b="1" lang="en-US" sz="1250" strike="noStrike" u="none">
                          <a:solidFill>
                            <a:srgbClr val="000000"/>
                          </a:solidFill>
                          <a:effectLst/>
                          <a:uFillTx/>
                          <a:latin typeface="Calibri"/>
                          <a:ea typeface="Calibri"/>
                        </a:rPr>
                        <a:t>FARMÁCIA CENTRAL PELOTAS</a:t>
                      </a:r>
                      <a:endParaRPr b="0" lang="pt-BR" sz="1250" strike="noStrike" u="none">
                        <a:solidFill>
                          <a:srgbClr val="000000"/>
                        </a:solidFill>
                        <a:effectLst/>
                        <a:uFillTx/>
                        <a:latin typeface="Arial"/>
                      </a:endParaRPr>
                    </a:p>
                    <a:p>
                      <a:pPr>
                        <a:lnSpc>
                          <a:spcPct val="100000"/>
                        </a:lnSpc>
                        <a:tabLst>
                          <a:tab algn="l" pos="0"/>
                        </a:tabLst>
                      </a:pPr>
                      <a:r>
                        <a:rPr b="0" lang="en-US" sz="1250" strike="noStrike" u="none">
                          <a:solidFill>
                            <a:srgbClr val="000000"/>
                          </a:solidFill>
                          <a:effectLst/>
                          <a:uFillTx/>
                          <a:latin typeface="Calibri"/>
                          <a:ea typeface="Calibri"/>
                        </a:rPr>
                        <a:t>Endereço: Rua Prof. Dr. Araújo, 2016 - Centro</a:t>
                      </a:r>
                      <a:br>
                        <a:rPr sz="1250"/>
                      </a:br>
                      <a:r>
                        <a:rPr b="0" lang="en-US" sz="1250" strike="noStrike" u="none">
                          <a:solidFill>
                            <a:srgbClr val="000000"/>
                          </a:solidFill>
                          <a:effectLst/>
                          <a:uFillTx/>
                          <a:latin typeface="Calibri"/>
                          <a:ea typeface="Calibri"/>
                        </a:rPr>
                        <a:t>Telefone: 32278946</a:t>
                      </a:r>
                      <a:br>
                        <a:rPr sz="1250"/>
                      </a:br>
                      <a:r>
                        <a:rPr b="0" lang="en-US" sz="1250" strike="noStrike" u="none">
                          <a:solidFill>
                            <a:srgbClr val="000000"/>
                          </a:solidFill>
                          <a:effectLst/>
                          <a:uFillTx/>
                          <a:latin typeface="Calibri"/>
                          <a:ea typeface="Calibri"/>
                        </a:rPr>
                        <a:t>Horário de Atendimento: 08:00 - 16:45</a:t>
                      </a:r>
                      <a:endParaRPr b="0" lang="pt-BR" sz="1250" strike="noStrike" u="none">
                        <a:solidFill>
                          <a:srgbClr val="000000"/>
                        </a:solidFill>
                        <a:effectLst/>
                        <a:uFillTx/>
                        <a:latin typeface="Arial"/>
                      </a:endParaRPr>
                    </a:p>
                  </a:txBody>
                  <a:tcPr anchor="t" marL="91080" marR="91080" marT="91080" marB="9108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r>
              <a:tr h="545040">
                <a:tc>
                  <a:txBody>
                    <a:bodyPr lIns="91080" rIns="91080" tIns="91080" bIns="91080" anchor="t">
                      <a:noAutofit/>
                    </a:bodyPr>
                    <a:p>
                      <a:pPr>
                        <a:lnSpc>
                          <a:spcPct val="100000"/>
                        </a:lnSpc>
                        <a:tabLst>
                          <a:tab algn="l" pos="0"/>
                        </a:tabLst>
                      </a:pPr>
                      <a:r>
                        <a:rPr b="1" lang="en-US" sz="1250" strike="noStrike" u="none">
                          <a:solidFill>
                            <a:srgbClr val="000000"/>
                          </a:solidFill>
                          <a:effectLst/>
                          <a:uFillTx/>
                          <a:latin typeface="Calibri"/>
                          <a:ea typeface="Calibri"/>
                        </a:rPr>
                        <a:t>UBS BOM JESUS</a:t>
                      </a:r>
                      <a:endParaRPr b="0" lang="pt-BR" sz="1250" strike="noStrike" u="none">
                        <a:solidFill>
                          <a:srgbClr val="000000"/>
                        </a:solidFill>
                        <a:effectLst/>
                        <a:uFillTx/>
                        <a:latin typeface="Arial"/>
                      </a:endParaRPr>
                    </a:p>
                    <a:p>
                      <a:pPr>
                        <a:lnSpc>
                          <a:spcPct val="100000"/>
                        </a:lnSpc>
                        <a:tabLst>
                          <a:tab algn="l" pos="0"/>
                        </a:tabLst>
                      </a:pPr>
                      <a:r>
                        <a:rPr b="0" lang="en-US" sz="1250" strike="noStrike" u="none">
                          <a:solidFill>
                            <a:srgbClr val="000000"/>
                          </a:solidFill>
                          <a:effectLst/>
                          <a:uFillTx/>
                          <a:latin typeface="Calibri"/>
                          <a:ea typeface="Calibri"/>
                        </a:rPr>
                        <a:t>Endereço: Av. Itália, 350 - Areal - </a:t>
                      </a:r>
                      <a:r>
                        <a:rPr b="0" lang="en-US" sz="1250" strike="noStrike" u="none">
                          <a:solidFill>
                            <a:schemeClr val="dk1"/>
                          </a:solidFill>
                          <a:effectLst/>
                          <a:uFillTx/>
                          <a:latin typeface="Calibri"/>
                          <a:ea typeface="Calibri"/>
                        </a:rPr>
                        <a:t>Pelotas/RS</a:t>
                      </a:r>
                      <a:br>
                        <a:rPr sz="1250"/>
                      </a:br>
                      <a:r>
                        <a:rPr b="0" lang="en-US" sz="1250" strike="noStrike" u="none">
                          <a:solidFill>
                            <a:srgbClr val="000000"/>
                          </a:solidFill>
                          <a:effectLst/>
                          <a:uFillTx/>
                          <a:latin typeface="Calibri"/>
                          <a:ea typeface="Calibri"/>
                        </a:rPr>
                        <a:t>Telefone: 32289364</a:t>
                      </a:r>
                      <a:br>
                        <a:rPr sz="1250"/>
                      </a:br>
                      <a:r>
                        <a:rPr b="0" lang="en-US" sz="1250" strike="noStrike" u="none">
                          <a:solidFill>
                            <a:srgbClr val="000000"/>
                          </a:solidFill>
                          <a:effectLst/>
                          <a:uFillTx/>
                          <a:latin typeface="Calibri"/>
                          <a:ea typeface="Calibri"/>
                        </a:rPr>
                        <a:t>Horário de Atendimento: 07:30 - 13:30</a:t>
                      </a:r>
                      <a:endParaRPr b="0" lang="pt-BR" sz="1250" strike="noStrike" u="none">
                        <a:solidFill>
                          <a:srgbClr val="000000"/>
                        </a:solidFill>
                        <a:effectLst/>
                        <a:uFillTx/>
                        <a:latin typeface="Arial"/>
                      </a:endParaRPr>
                    </a:p>
                  </a:txBody>
                  <a:tcPr anchor="t" marL="91080" marR="91080" marT="91080" marB="9108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r>
              <a:tr h="545040">
                <a:tc>
                  <a:txBody>
                    <a:bodyPr lIns="91080" rIns="91080" tIns="91080" bIns="91080" anchor="t">
                      <a:noAutofit/>
                    </a:bodyPr>
                    <a:p>
                      <a:pPr>
                        <a:lnSpc>
                          <a:spcPct val="100000"/>
                        </a:lnSpc>
                        <a:tabLst>
                          <a:tab algn="l" pos="0"/>
                        </a:tabLst>
                      </a:pPr>
                      <a:r>
                        <a:rPr b="1" lang="en-US" sz="1250" strike="noStrike" u="none">
                          <a:solidFill>
                            <a:srgbClr val="000000"/>
                          </a:solidFill>
                          <a:effectLst/>
                          <a:uFillTx/>
                          <a:latin typeface="Calibri"/>
                          <a:ea typeface="Calibri"/>
                        </a:rPr>
                        <a:t>UBS COHAB GUABIROBA </a:t>
                      </a:r>
                      <a:endParaRPr b="0" lang="pt-BR" sz="1250" strike="noStrike" u="none">
                        <a:solidFill>
                          <a:srgbClr val="000000"/>
                        </a:solidFill>
                        <a:effectLst/>
                        <a:uFillTx/>
                        <a:latin typeface="Arial"/>
                      </a:endParaRPr>
                    </a:p>
                    <a:p>
                      <a:pPr>
                        <a:lnSpc>
                          <a:spcPct val="100000"/>
                        </a:lnSpc>
                        <a:tabLst>
                          <a:tab algn="l" pos="0"/>
                        </a:tabLst>
                      </a:pPr>
                      <a:r>
                        <a:rPr b="0" lang="en-US" sz="1250" strike="noStrike" u="none">
                          <a:solidFill>
                            <a:srgbClr val="000000"/>
                          </a:solidFill>
                          <a:effectLst/>
                          <a:uFillTx/>
                          <a:latin typeface="Calibri"/>
                          <a:ea typeface="Calibri"/>
                        </a:rPr>
                        <a:t>Endereço: Rua Dr. Arnaldo da Silva Ferreira, 352 - Fragata - Pelotas/RS</a:t>
                      </a:r>
                      <a:br>
                        <a:rPr sz="1250"/>
                      </a:br>
                      <a:r>
                        <a:rPr b="0" lang="en-US" sz="1250" strike="noStrike" u="none">
                          <a:solidFill>
                            <a:srgbClr val="000000"/>
                          </a:solidFill>
                          <a:effectLst/>
                          <a:uFillTx/>
                          <a:latin typeface="Calibri"/>
                          <a:ea typeface="Calibri"/>
                        </a:rPr>
                        <a:t>Telefone: 32789733</a:t>
                      </a:r>
                      <a:br>
                        <a:rPr sz="1250"/>
                      </a:br>
                      <a:r>
                        <a:rPr b="0" lang="en-US" sz="1250" strike="noStrike" u="none">
                          <a:solidFill>
                            <a:srgbClr val="000000"/>
                          </a:solidFill>
                          <a:effectLst/>
                          <a:uFillTx/>
                          <a:latin typeface="Calibri"/>
                          <a:ea typeface="Calibri"/>
                        </a:rPr>
                        <a:t>Horário de Atendimento: 07:30 - 17:30</a:t>
                      </a:r>
                      <a:endParaRPr b="0" lang="pt-BR" sz="1250" strike="noStrike" u="none">
                        <a:solidFill>
                          <a:srgbClr val="000000"/>
                        </a:solidFill>
                        <a:effectLst/>
                        <a:uFillTx/>
                        <a:latin typeface="Arial"/>
                      </a:endParaRPr>
                    </a:p>
                  </a:txBody>
                  <a:tcPr anchor="t" marL="91080" marR="91080" marT="91080" marB="9108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r>
              <a:tr h="545040">
                <a:tc>
                  <a:txBody>
                    <a:bodyPr lIns="91080" rIns="91080" tIns="91080" bIns="91080" anchor="t">
                      <a:noAutofit/>
                    </a:bodyPr>
                    <a:p>
                      <a:pPr>
                        <a:lnSpc>
                          <a:spcPct val="100000"/>
                        </a:lnSpc>
                        <a:tabLst>
                          <a:tab algn="l" pos="0"/>
                        </a:tabLst>
                      </a:pPr>
                      <a:r>
                        <a:rPr b="1" lang="en-US" sz="1250" strike="noStrike" u="none">
                          <a:solidFill>
                            <a:srgbClr val="000000"/>
                          </a:solidFill>
                          <a:effectLst/>
                          <a:uFillTx/>
                          <a:latin typeface="Calibri"/>
                          <a:ea typeface="Calibri"/>
                        </a:rPr>
                        <a:t>UBS COHAB LINDÓIA </a:t>
                      </a:r>
                      <a:endParaRPr b="0" lang="pt-BR" sz="1250" strike="noStrike" u="none">
                        <a:solidFill>
                          <a:srgbClr val="000000"/>
                        </a:solidFill>
                        <a:effectLst/>
                        <a:uFillTx/>
                        <a:latin typeface="Arial"/>
                      </a:endParaRPr>
                    </a:p>
                    <a:p>
                      <a:pPr>
                        <a:lnSpc>
                          <a:spcPct val="100000"/>
                        </a:lnSpc>
                        <a:tabLst>
                          <a:tab algn="l" pos="0"/>
                        </a:tabLst>
                      </a:pPr>
                      <a:r>
                        <a:rPr b="0" lang="en-US" sz="1250" strike="noStrike" u="none">
                          <a:solidFill>
                            <a:srgbClr val="000000"/>
                          </a:solidFill>
                          <a:effectLst/>
                          <a:uFillTx/>
                          <a:latin typeface="Calibri"/>
                          <a:ea typeface="Calibri"/>
                        </a:rPr>
                        <a:t>Endereço: Rua Ernani Osmar Blass, 344 - Três Vendas - </a:t>
                      </a:r>
                      <a:r>
                        <a:rPr b="0" lang="en-US" sz="1250" strike="noStrike" u="none">
                          <a:solidFill>
                            <a:schemeClr val="dk1"/>
                          </a:solidFill>
                          <a:effectLst/>
                          <a:uFillTx/>
                          <a:latin typeface="Calibri"/>
                          <a:ea typeface="Calibri"/>
                        </a:rPr>
                        <a:t>Pelotas/RS</a:t>
                      </a:r>
                      <a:br>
                        <a:rPr sz="1250"/>
                      </a:br>
                      <a:r>
                        <a:rPr b="0" lang="en-US" sz="1250" strike="noStrike" u="none">
                          <a:solidFill>
                            <a:srgbClr val="000000"/>
                          </a:solidFill>
                          <a:effectLst/>
                          <a:uFillTx/>
                          <a:latin typeface="Calibri"/>
                          <a:ea typeface="Calibri"/>
                        </a:rPr>
                        <a:t>Telefone: 32831414</a:t>
                      </a:r>
                      <a:br>
                        <a:rPr sz="1250"/>
                      </a:br>
                      <a:r>
                        <a:rPr b="0" lang="en-US" sz="1250" strike="noStrike" u="none">
                          <a:solidFill>
                            <a:srgbClr val="000000"/>
                          </a:solidFill>
                          <a:effectLst/>
                          <a:uFillTx/>
                          <a:latin typeface="Calibri"/>
                          <a:ea typeface="Calibri"/>
                        </a:rPr>
                        <a:t>Horário de Atendimento: 08:00 - 17:00</a:t>
                      </a:r>
                      <a:endParaRPr b="0" lang="pt-BR" sz="1250" strike="noStrike" u="none">
                        <a:solidFill>
                          <a:srgbClr val="000000"/>
                        </a:solidFill>
                        <a:effectLst/>
                        <a:uFillTx/>
                        <a:latin typeface="Arial"/>
                      </a:endParaRPr>
                    </a:p>
                  </a:txBody>
                  <a:tcPr anchor="t" marL="91080" marR="91080" marT="91080" marB="9108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r>
              <a:tr h="545040">
                <a:tc>
                  <a:txBody>
                    <a:bodyPr lIns="91080" rIns="91080" tIns="91080" bIns="91080" anchor="t">
                      <a:noAutofit/>
                    </a:bodyPr>
                    <a:p>
                      <a:pPr>
                        <a:lnSpc>
                          <a:spcPct val="100000"/>
                        </a:lnSpc>
                        <a:tabLst>
                          <a:tab algn="l" pos="0"/>
                        </a:tabLst>
                      </a:pPr>
                      <a:r>
                        <a:rPr b="1" lang="en-US" sz="1250" strike="noStrike" u="none">
                          <a:solidFill>
                            <a:srgbClr val="000000"/>
                          </a:solidFill>
                          <a:effectLst/>
                          <a:uFillTx/>
                          <a:latin typeface="Calibri"/>
                          <a:ea typeface="Calibri"/>
                        </a:rPr>
                        <a:t>UBS NAVEGANTES </a:t>
                      </a:r>
                      <a:endParaRPr b="0" lang="pt-BR" sz="1250" strike="noStrike" u="none">
                        <a:solidFill>
                          <a:srgbClr val="000000"/>
                        </a:solidFill>
                        <a:effectLst/>
                        <a:uFillTx/>
                        <a:latin typeface="Arial"/>
                      </a:endParaRPr>
                    </a:p>
                    <a:p>
                      <a:pPr>
                        <a:lnSpc>
                          <a:spcPct val="100000"/>
                        </a:lnSpc>
                        <a:tabLst>
                          <a:tab algn="l" pos="0"/>
                        </a:tabLst>
                      </a:pPr>
                      <a:r>
                        <a:rPr b="0" lang="en-US" sz="1250" strike="noStrike" u="none">
                          <a:solidFill>
                            <a:srgbClr val="000000"/>
                          </a:solidFill>
                          <a:effectLst/>
                          <a:uFillTx/>
                          <a:latin typeface="Calibri"/>
                          <a:ea typeface="Calibri"/>
                        </a:rPr>
                        <a:t>Endereço: Rua Dona Darcí Vargas, 212 - São Gonçalo - </a:t>
                      </a:r>
                      <a:r>
                        <a:rPr b="0" lang="en-US" sz="1250" strike="noStrike" u="none">
                          <a:solidFill>
                            <a:schemeClr val="dk1"/>
                          </a:solidFill>
                          <a:effectLst/>
                          <a:uFillTx/>
                          <a:latin typeface="Calibri"/>
                          <a:ea typeface="Calibri"/>
                        </a:rPr>
                        <a:t>Pelotas/RS</a:t>
                      </a:r>
                      <a:br>
                        <a:rPr sz="1250"/>
                      </a:br>
                      <a:r>
                        <a:rPr b="0" lang="en-US" sz="1250" strike="noStrike" u="none">
                          <a:solidFill>
                            <a:srgbClr val="000000"/>
                          </a:solidFill>
                          <a:effectLst/>
                          <a:uFillTx/>
                          <a:latin typeface="Calibri"/>
                          <a:ea typeface="Calibri"/>
                        </a:rPr>
                        <a:t>Telefone: 32794627</a:t>
                      </a:r>
                      <a:br>
                        <a:rPr sz="1250"/>
                      </a:br>
                      <a:r>
                        <a:rPr b="0" lang="en-US" sz="1250" strike="noStrike" u="none">
                          <a:solidFill>
                            <a:srgbClr val="000000"/>
                          </a:solidFill>
                          <a:effectLst/>
                          <a:uFillTx/>
                          <a:latin typeface="Calibri"/>
                          <a:ea typeface="Calibri"/>
                        </a:rPr>
                        <a:t>Horário de Atendimento: 08:00 - 17:00</a:t>
                      </a:r>
                      <a:endParaRPr b="0" lang="pt-BR" sz="1250" strike="noStrike" u="none">
                        <a:solidFill>
                          <a:srgbClr val="000000"/>
                        </a:solidFill>
                        <a:effectLst/>
                        <a:uFillTx/>
                        <a:latin typeface="Arial"/>
                      </a:endParaRPr>
                    </a:p>
                  </a:txBody>
                  <a:tcPr anchor="t" marL="91080" marR="91080" marT="91080" marB="9108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r>
              <a:tr h="545040">
                <a:tc>
                  <a:txBody>
                    <a:bodyPr lIns="91080" rIns="91080" tIns="91080" bIns="91080" anchor="t">
                      <a:noAutofit/>
                    </a:bodyPr>
                    <a:p>
                      <a:pPr>
                        <a:lnSpc>
                          <a:spcPct val="100000"/>
                        </a:lnSpc>
                        <a:tabLst>
                          <a:tab algn="l" pos="0"/>
                        </a:tabLst>
                      </a:pPr>
                      <a:r>
                        <a:rPr b="1" lang="en-US" sz="1250" strike="noStrike" u="none">
                          <a:solidFill>
                            <a:srgbClr val="000000"/>
                          </a:solidFill>
                          <a:effectLst/>
                          <a:uFillTx/>
                          <a:latin typeface="Calibri"/>
                          <a:ea typeface="Calibri"/>
                        </a:rPr>
                        <a:t>UBS SIMÕES LOPES</a:t>
                      </a:r>
                      <a:endParaRPr b="0" lang="pt-BR" sz="1250" strike="noStrike" u="none">
                        <a:solidFill>
                          <a:srgbClr val="000000"/>
                        </a:solidFill>
                        <a:effectLst/>
                        <a:uFillTx/>
                        <a:latin typeface="Arial"/>
                      </a:endParaRPr>
                    </a:p>
                    <a:p>
                      <a:pPr>
                        <a:lnSpc>
                          <a:spcPct val="100000"/>
                        </a:lnSpc>
                        <a:tabLst>
                          <a:tab algn="l" pos="0"/>
                        </a:tabLst>
                      </a:pPr>
                      <a:r>
                        <a:rPr b="0" lang="en-US" sz="1250" strike="noStrike" u="none">
                          <a:solidFill>
                            <a:srgbClr val="000000"/>
                          </a:solidFill>
                          <a:effectLst/>
                          <a:uFillTx/>
                          <a:latin typeface="Calibri"/>
                          <a:ea typeface="Calibri"/>
                        </a:rPr>
                        <a:t>Endereço: Av. Visconde da Graça, 107 - Centro - </a:t>
                      </a:r>
                      <a:r>
                        <a:rPr b="0" lang="en-US" sz="1250" strike="noStrike" u="none">
                          <a:solidFill>
                            <a:schemeClr val="dk1"/>
                          </a:solidFill>
                          <a:effectLst/>
                          <a:uFillTx/>
                          <a:latin typeface="Calibri"/>
                          <a:ea typeface="Calibri"/>
                        </a:rPr>
                        <a:t>Pelotas/RS</a:t>
                      </a:r>
                      <a:br>
                        <a:rPr sz="1250"/>
                      </a:br>
                      <a:r>
                        <a:rPr b="0" lang="en-US" sz="1250" strike="noStrike" u="none">
                          <a:solidFill>
                            <a:srgbClr val="000000"/>
                          </a:solidFill>
                          <a:effectLst/>
                          <a:uFillTx/>
                          <a:latin typeface="Calibri"/>
                          <a:ea typeface="Calibri"/>
                        </a:rPr>
                        <a:t>Telefone: 32258008</a:t>
                      </a:r>
                      <a:br>
                        <a:rPr sz="1250"/>
                      </a:br>
                      <a:r>
                        <a:rPr b="0" lang="en-US" sz="1250" strike="noStrike" u="none">
                          <a:solidFill>
                            <a:srgbClr val="000000"/>
                          </a:solidFill>
                          <a:effectLst/>
                          <a:uFillTx/>
                          <a:latin typeface="Calibri"/>
                          <a:ea typeface="Calibri"/>
                        </a:rPr>
                        <a:t>Horário de Atendimento: 07:30 - 13:30</a:t>
                      </a:r>
                      <a:endParaRPr b="0" lang="pt-BR" sz="1250" strike="noStrike" u="none">
                        <a:solidFill>
                          <a:srgbClr val="000000"/>
                        </a:solidFill>
                        <a:effectLst/>
                        <a:uFillTx/>
                        <a:latin typeface="Arial"/>
                      </a:endParaRPr>
                    </a:p>
                  </a:txBody>
                  <a:tcPr anchor="t" marL="91080" marR="91080" marT="91080" marB="9108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r>
              <a:tr h="610200">
                <a:tc>
                  <a:txBody>
                    <a:bodyPr lIns="91080" rIns="91080" tIns="91080" bIns="91080" anchor="t">
                      <a:noAutofit/>
                    </a:bodyPr>
                    <a:p>
                      <a:pPr>
                        <a:lnSpc>
                          <a:spcPct val="100000"/>
                        </a:lnSpc>
                        <a:tabLst>
                          <a:tab algn="l" pos="0"/>
                        </a:tabLst>
                      </a:pPr>
                      <a:r>
                        <a:rPr b="1" lang="en-US" sz="1250" strike="noStrike" u="none">
                          <a:solidFill>
                            <a:srgbClr val="000000"/>
                          </a:solidFill>
                          <a:effectLst/>
                          <a:uFillTx/>
                          <a:latin typeface="Calibri"/>
                          <a:ea typeface="Calibri"/>
                        </a:rPr>
                        <a:t>UBS VIRGÍLIO COSTA </a:t>
                      </a:r>
                      <a:endParaRPr b="0" lang="pt-BR" sz="1250" strike="noStrike" u="none">
                        <a:solidFill>
                          <a:srgbClr val="000000"/>
                        </a:solidFill>
                        <a:effectLst/>
                        <a:uFillTx/>
                        <a:latin typeface="Arial"/>
                      </a:endParaRPr>
                    </a:p>
                    <a:p>
                      <a:pPr>
                        <a:lnSpc>
                          <a:spcPct val="100000"/>
                        </a:lnSpc>
                        <a:tabLst>
                          <a:tab algn="l" pos="0"/>
                        </a:tabLst>
                      </a:pPr>
                      <a:r>
                        <a:rPr b="0" lang="en-US" sz="1250" strike="noStrike" u="none">
                          <a:solidFill>
                            <a:srgbClr val="000000"/>
                          </a:solidFill>
                          <a:effectLst/>
                          <a:uFillTx/>
                          <a:latin typeface="Calibri"/>
                          <a:ea typeface="Calibri"/>
                        </a:rPr>
                        <a:t>Endereço: Rua Epitácio Pessoa, 1291 - Fragata - </a:t>
                      </a:r>
                      <a:r>
                        <a:rPr b="0" lang="en-US" sz="1250" strike="noStrike" u="none">
                          <a:solidFill>
                            <a:schemeClr val="dk1"/>
                          </a:solidFill>
                          <a:effectLst/>
                          <a:uFillTx/>
                          <a:latin typeface="Calibri"/>
                          <a:ea typeface="Calibri"/>
                        </a:rPr>
                        <a:t>Pelotas/RS</a:t>
                      </a:r>
                      <a:br>
                        <a:rPr sz="1250"/>
                      </a:br>
                      <a:r>
                        <a:rPr b="0" lang="en-US" sz="1250" strike="noStrike" u="none">
                          <a:solidFill>
                            <a:srgbClr val="000000"/>
                          </a:solidFill>
                          <a:effectLst/>
                          <a:uFillTx/>
                          <a:latin typeface="Calibri"/>
                          <a:ea typeface="Calibri"/>
                        </a:rPr>
                        <a:t>Telefone: 32710715</a:t>
                      </a:r>
                      <a:br>
                        <a:rPr sz="1250"/>
                      </a:br>
                      <a:r>
                        <a:rPr b="0" lang="en-US" sz="1250" strike="noStrike" u="none">
                          <a:solidFill>
                            <a:srgbClr val="000000"/>
                          </a:solidFill>
                          <a:effectLst/>
                          <a:uFillTx/>
                          <a:latin typeface="Calibri"/>
                          <a:ea typeface="Calibri"/>
                        </a:rPr>
                        <a:t>Horário de Atendimento: 07:30 - 13:30</a:t>
                      </a:r>
                      <a:endParaRPr b="0" lang="pt-BR" sz="1250" strike="noStrike" u="none">
                        <a:solidFill>
                          <a:srgbClr val="000000"/>
                        </a:solidFill>
                        <a:effectLst/>
                        <a:uFillTx/>
                        <a:latin typeface="Arial"/>
                      </a:endParaRPr>
                    </a:p>
                  </a:txBody>
                  <a:tcPr anchor="t" marL="91080" marR="91080" marT="91080" marB="9108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r>
            </a:tbl>
          </a:graphicData>
        </a:graphic>
      </p:graphicFrame>
      <p:sp>
        <p:nvSpPr>
          <p:cNvPr id="685" name="Google Shape;1143;g364d8c26758_0_0"/>
          <p:cNvSpPr/>
          <p:nvPr/>
        </p:nvSpPr>
        <p:spPr>
          <a:xfrm>
            <a:off x="1206000" y="1198080"/>
            <a:ext cx="4482000" cy="461520"/>
          </a:xfrm>
          <a:prstGeom prst="rect">
            <a:avLst/>
          </a:prstGeom>
          <a:noFill/>
          <a:ln w="0">
            <a:noFill/>
          </a:ln>
        </p:spPr>
        <p:style>
          <a:lnRef idx="0"/>
          <a:fillRef idx="0"/>
          <a:effectRef idx="0"/>
          <a:fontRef idx="minor"/>
        </p:style>
        <p:txBody>
          <a:bodyPr tIns="91440" bIns="91440" anchor="t">
            <a:spAutoFit/>
          </a:bodyPr>
          <a:p>
            <a:pPr>
              <a:lnSpc>
                <a:spcPct val="100000"/>
              </a:lnSpc>
              <a:tabLst>
                <a:tab algn="l" pos="0"/>
              </a:tabLst>
            </a:pPr>
            <a:r>
              <a:rPr b="1" lang="en-US" sz="1800" strike="noStrike" u="none">
                <a:solidFill>
                  <a:schemeClr val="dk1"/>
                </a:solidFill>
                <a:effectLst/>
                <a:uFillTx/>
                <a:latin typeface="Calibri"/>
                <a:ea typeface="Calibri"/>
              </a:rPr>
              <a:t>Farmácia Municipal e Farmácias Distritais</a:t>
            </a:r>
            <a:endParaRPr b="0" lang="pt-BR" sz="1800" strike="noStrike" u="none">
              <a:solidFill>
                <a:srgbClr val="000000"/>
              </a:solidFill>
              <a:effectLst/>
              <a:uFillTx/>
              <a:latin typeface="Arial"/>
            </a:endParaRPr>
          </a:p>
        </p:txBody>
      </p:sp>
      <p:sp>
        <p:nvSpPr>
          <p:cNvPr id="686" name="Google Shape;1144;g364d8c26758_0_0"/>
          <p:cNvSpPr/>
          <p:nvPr/>
        </p:nvSpPr>
        <p:spPr>
          <a:xfrm>
            <a:off x="2329560" y="237240"/>
            <a:ext cx="3627000" cy="36900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687" name="Google Shape;1145;g364d8c26758_0_0"/>
          <p:cNvCxnSpPr/>
          <p:nvPr/>
        </p:nvCxnSpPr>
        <p:spPr>
          <a:xfrm flipV="1">
            <a:off x="356040" y="421200"/>
            <a:ext cx="6182280" cy="19440"/>
          </a:xfrm>
          <a:prstGeom prst="straightConnector1">
            <a:avLst/>
          </a:prstGeom>
          <a:ln w="19050">
            <a:solidFill>
              <a:srgbClr val="000000"/>
            </a:solidFill>
            <a:round/>
          </a:ln>
        </p:spPr>
      </p:cxnSp>
      <p:sp>
        <p:nvSpPr>
          <p:cNvPr id="688" name="Google Shape;1146;g364d8c26758_0_0"/>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689" name="PlaceHolder 1"/>
          <p:cNvSpPr>
            <a:spLocks noGrp="1"/>
          </p:cNvSpPr>
          <p:nvPr>
            <p:ph type="sldNum" idx="92"/>
          </p:nvPr>
        </p:nvSpPr>
        <p:spPr>
          <a:xfrm>
            <a:off x="4404600" y="7524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19C0C407-181B-4F11-AA55-24BA64E208F7}" type="slidenum">
              <a:rPr b="0" lang="en-US" sz="1200" strike="noStrike" u="none">
                <a:solidFill>
                  <a:srgbClr val="888888"/>
                </a:solidFill>
                <a:effectLst/>
                <a:uFillTx/>
                <a:latin typeface="Calibri"/>
                <a:ea typeface="Calibri"/>
              </a:rPr>
              <a:t>46</a:t>
            </a:fld>
            <a:endParaRPr b="0" lang="pt-BR" sz="1200" strike="noStrike" u="none">
              <a:solidFill>
                <a:srgbClr val="000000"/>
              </a:solidFill>
              <a:effectLst/>
              <a:uFillTx/>
              <a:latin typeface="Times New Roman"/>
            </a:endParaRPr>
          </a:p>
        </p:txBody>
      </p:sp>
      <p:sp>
        <p:nvSpPr>
          <p:cNvPr id="690" name="Google Shape;1148;g364d8c26758_0_0"/>
          <p:cNvSpPr/>
          <p:nvPr/>
        </p:nvSpPr>
        <p:spPr>
          <a:xfrm>
            <a:off x="1314720" y="588240"/>
            <a:ext cx="4264920" cy="569160"/>
          </a:xfrm>
          <a:prstGeom prst="rect">
            <a:avLst/>
          </a:prstGeom>
          <a:noFill/>
          <a:ln w="0">
            <a:noFill/>
          </a:ln>
        </p:spPr>
        <p:style>
          <a:lnRef idx="0"/>
          <a:fillRef idx="0"/>
          <a:effectRef idx="0"/>
          <a:fontRef idx="minor"/>
        </p:style>
        <p:txBody>
          <a:bodyPr tIns="91440" bIns="91440" anchor="t">
            <a:spAutoFit/>
          </a:bodyPr>
          <a:p>
            <a:pPr algn="ctr">
              <a:lnSpc>
                <a:spcPct val="100000"/>
              </a:lnSpc>
              <a:tabLst>
                <a:tab algn="l" pos="0"/>
              </a:tabLst>
            </a:pPr>
            <a:r>
              <a:rPr b="1" lang="en-US" sz="2500" strike="noStrike" u="none">
                <a:solidFill>
                  <a:schemeClr val="dk1"/>
                </a:solidFill>
                <a:effectLst/>
                <a:uFillTx/>
                <a:latin typeface="Calibri"/>
                <a:ea typeface="Calibri"/>
              </a:rPr>
              <a:t>Apêndices</a:t>
            </a:r>
            <a:endParaRPr b="0" lang="pt-BR" sz="2500" strike="noStrike" u="none">
              <a:solidFill>
                <a:srgbClr val="000000"/>
              </a:solidFill>
              <a:effectLst/>
              <a:uFillTx/>
              <a:latin typeface="Arial"/>
            </a:endParaRPr>
          </a:p>
        </p:txBody>
      </p:sp>
      <p:sp>
        <p:nvSpPr>
          <p:cNvPr id="691" name="Google Shape;1149;g364d8c26758_0_0"/>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5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692" name="Google Shape;1155;g364d8c26758_0_46"/>
          <p:cNvSpPr/>
          <p:nvPr/>
        </p:nvSpPr>
        <p:spPr>
          <a:xfrm>
            <a:off x="2329560" y="237240"/>
            <a:ext cx="3627000" cy="36900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693" name="Google Shape;1156;g364d8c26758_0_46"/>
          <p:cNvCxnSpPr/>
          <p:nvPr/>
        </p:nvCxnSpPr>
        <p:spPr>
          <a:xfrm flipV="1">
            <a:off x="356040" y="421200"/>
            <a:ext cx="6182280" cy="19440"/>
          </a:xfrm>
          <a:prstGeom prst="straightConnector1">
            <a:avLst/>
          </a:prstGeom>
          <a:ln w="19050">
            <a:solidFill>
              <a:srgbClr val="000000"/>
            </a:solidFill>
            <a:round/>
          </a:ln>
        </p:spPr>
      </p:cxnSp>
      <p:sp>
        <p:nvSpPr>
          <p:cNvPr id="694" name="Google Shape;1157;g364d8c26758_0_46"/>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695" name="PlaceHolder 1"/>
          <p:cNvSpPr>
            <a:spLocks noGrp="1"/>
          </p:cNvSpPr>
          <p:nvPr>
            <p:ph type="sldNum" idx="93"/>
          </p:nvPr>
        </p:nvSpPr>
        <p:spPr>
          <a:xfrm>
            <a:off x="4404600" y="7524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6335CDEA-8D38-4807-8960-BC67FE24C763}" type="slidenum">
              <a:rPr b="0" lang="en-US" sz="1200" strike="noStrike" u="none">
                <a:solidFill>
                  <a:srgbClr val="888888"/>
                </a:solidFill>
                <a:effectLst/>
                <a:uFillTx/>
                <a:latin typeface="Calibri"/>
                <a:ea typeface="Calibri"/>
              </a:rPr>
              <a:t>46</a:t>
            </a:fld>
            <a:endParaRPr b="0" lang="pt-BR" sz="1200" strike="noStrike" u="none">
              <a:solidFill>
                <a:srgbClr val="000000"/>
              </a:solidFill>
              <a:effectLst/>
              <a:uFillTx/>
              <a:latin typeface="Times New Roman"/>
            </a:endParaRPr>
          </a:p>
        </p:txBody>
      </p:sp>
      <p:graphicFrame>
        <p:nvGraphicFramePr>
          <p:cNvPr id="696" name="Google Shape;1159;g364d8c26758_0_46"/>
          <p:cNvGraphicFramePr/>
          <p:nvPr/>
        </p:nvGraphicFramePr>
        <p:xfrm>
          <a:off x="571680" y="1006920"/>
          <a:ext cx="5714640" cy="7744680"/>
        </p:xfrm>
        <a:graphic>
          <a:graphicData uri="http://schemas.openxmlformats.org/drawingml/2006/table">
            <a:tbl>
              <a:tblPr/>
              <a:tblGrid>
                <a:gridCol w="5714640"/>
              </a:tblGrid>
              <a:tr h="1166760">
                <a:tc>
                  <a:txBody>
                    <a:bodyPr lIns="63360" rIns="63360" tIns="63360" bIns="63360" anchor="t">
                      <a:noAutofit/>
                    </a:bodyPr>
                    <a:p>
                      <a:pPr>
                        <a:lnSpc>
                          <a:spcPct val="100000"/>
                        </a:lnSpc>
                        <a:tabLst>
                          <a:tab algn="l" pos="0"/>
                        </a:tabLst>
                      </a:pPr>
                      <a:r>
                        <a:rPr b="0" i="1" lang="en-US" sz="1150" strike="noStrike" u="sng">
                          <a:solidFill>
                            <a:srgbClr val="000000"/>
                          </a:solidFill>
                          <a:effectLst/>
                          <a:uFillTx/>
                          <a:latin typeface="Calibri"/>
                          <a:ea typeface="Calibri"/>
                        </a:rPr>
                        <a:t>Distrito Fragata I</a:t>
                      </a:r>
                      <a:endParaRPr b="0" lang="pt-BR" sz="1150" strike="noStrike" u="none">
                        <a:solidFill>
                          <a:srgbClr val="000000"/>
                        </a:solidFill>
                        <a:effectLst/>
                        <a:uFillTx/>
                        <a:latin typeface="Arial"/>
                      </a:endParaRPr>
                    </a:p>
                    <a:p>
                      <a:pPr>
                        <a:lnSpc>
                          <a:spcPct val="100000"/>
                        </a:lnSpc>
                        <a:tabLst>
                          <a:tab algn="l" pos="0"/>
                        </a:tabLst>
                      </a:pPr>
                      <a:r>
                        <a:rPr b="1" lang="en-US" sz="1150" strike="noStrike" u="none">
                          <a:solidFill>
                            <a:srgbClr val="000000"/>
                          </a:solidFill>
                          <a:effectLst/>
                          <a:uFillTx/>
                          <a:latin typeface="Calibri"/>
                          <a:ea typeface="Calibri"/>
                        </a:rPr>
                        <a:t>UBS Cohab Fragata</a:t>
                      </a:r>
                      <a:r>
                        <a:rPr b="0" lang="en-US" sz="1150" strike="noStrike" u="none">
                          <a:solidFill>
                            <a:srgbClr val="000000"/>
                          </a:solidFill>
                          <a:effectLst/>
                          <a:uFillTx/>
                          <a:latin typeface="Calibri"/>
                          <a:ea typeface="Calibri"/>
                        </a:rPr>
                        <a:t> - Avenida Pinheiro Machado, 168</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rgbClr val="000000"/>
                          </a:solidFill>
                          <a:effectLst/>
                          <a:uFillTx/>
                          <a:latin typeface="Calibri"/>
                          <a:ea typeface="Calibri"/>
                        </a:rPr>
                        <a:t>Horário: 7h30min às 18h</a:t>
                      </a:r>
                      <a:endParaRPr b="0" lang="pt-BR" sz="1150" strike="noStrike" u="none">
                        <a:solidFill>
                          <a:srgbClr val="000000"/>
                        </a:solidFill>
                        <a:effectLst/>
                        <a:uFillTx/>
                        <a:latin typeface="Arial"/>
                      </a:endParaRPr>
                    </a:p>
                    <a:p>
                      <a:pPr>
                        <a:lnSpc>
                          <a:spcPct val="100000"/>
                        </a:lnSpc>
                        <a:tabLst>
                          <a:tab algn="l" pos="0"/>
                        </a:tabLst>
                      </a:pPr>
                      <a:endParaRPr b="0" lang="pt-BR" sz="1150" strike="noStrike" u="none">
                        <a:solidFill>
                          <a:srgbClr val="000000"/>
                        </a:solidFill>
                        <a:effectLst/>
                        <a:uFillTx/>
                        <a:latin typeface="Arial"/>
                      </a:endParaRPr>
                    </a:p>
                    <a:p>
                      <a:pPr>
                        <a:lnSpc>
                          <a:spcPct val="100000"/>
                        </a:lnSpc>
                        <a:tabLst>
                          <a:tab algn="l" pos="0"/>
                        </a:tabLst>
                      </a:pPr>
                      <a:r>
                        <a:rPr b="1" lang="en-US" sz="1150" strike="noStrike" u="none">
                          <a:solidFill>
                            <a:srgbClr val="000000"/>
                          </a:solidFill>
                          <a:effectLst/>
                          <a:uFillTx/>
                          <a:latin typeface="Calibri"/>
                          <a:ea typeface="Calibri"/>
                        </a:rPr>
                        <a:t>UBS Fragata</a:t>
                      </a:r>
                      <a:r>
                        <a:rPr b="0" lang="en-US" sz="1150" strike="noStrike" u="none">
                          <a:solidFill>
                            <a:srgbClr val="000000"/>
                          </a:solidFill>
                          <a:effectLst/>
                          <a:uFillTx/>
                          <a:latin typeface="Calibri"/>
                          <a:ea typeface="Calibri"/>
                        </a:rPr>
                        <a:t> - Rua Paulo Simões Lopes, 230</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rgbClr val="000000"/>
                          </a:solidFill>
                          <a:effectLst/>
                          <a:uFillTx/>
                          <a:latin typeface="Calibri"/>
                          <a:ea typeface="Calibri"/>
                        </a:rPr>
                        <a:t>Horário: 7h30min às 11h30min - 13h30min às 17h30min</a:t>
                      </a:r>
                      <a:endParaRPr b="0" lang="pt-BR" sz="1150" strike="noStrike" u="none">
                        <a:solidFill>
                          <a:srgbClr val="000000"/>
                        </a:solidFill>
                        <a:effectLst/>
                        <a:uFillTx/>
                        <a:latin typeface="Arial"/>
                      </a:endParaRPr>
                    </a:p>
                    <a:p>
                      <a:pPr>
                        <a:lnSpc>
                          <a:spcPct val="100000"/>
                        </a:lnSpc>
                        <a:tabLst>
                          <a:tab algn="l" pos="0"/>
                        </a:tabLst>
                      </a:pPr>
                      <a:endParaRPr b="0" lang="pt-BR" sz="1150" strike="noStrike" u="none">
                        <a:solidFill>
                          <a:srgbClr val="000000"/>
                        </a:solidFill>
                        <a:effectLst/>
                        <a:uFillTx/>
                        <a:latin typeface="Arial"/>
                      </a:endParaRPr>
                    </a:p>
                    <a:p>
                      <a:pPr>
                        <a:lnSpc>
                          <a:spcPct val="100000"/>
                        </a:lnSpc>
                        <a:tabLst>
                          <a:tab algn="l" pos="0"/>
                        </a:tabLst>
                      </a:pPr>
                      <a:r>
                        <a:rPr b="1" lang="en-US" sz="1150" strike="noStrike" u="none">
                          <a:solidFill>
                            <a:srgbClr val="000000"/>
                          </a:solidFill>
                          <a:effectLst/>
                          <a:uFillTx/>
                          <a:latin typeface="Calibri"/>
                          <a:ea typeface="Calibri"/>
                        </a:rPr>
                        <a:t>UBS Virgílio Costa</a:t>
                      </a:r>
                      <a:r>
                        <a:rPr b="0" lang="en-US" sz="1150" strike="noStrike" u="none">
                          <a:solidFill>
                            <a:srgbClr val="000000"/>
                          </a:solidFill>
                          <a:effectLst/>
                          <a:uFillTx/>
                          <a:latin typeface="Calibri"/>
                          <a:ea typeface="Calibri"/>
                        </a:rPr>
                        <a:t> - Rua Epitácio Pessoa, 1291</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rgbClr val="000000"/>
                          </a:solidFill>
                          <a:effectLst/>
                          <a:uFillTx/>
                          <a:latin typeface="Calibri"/>
                          <a:ea typeface="Calibri"/>
                        </a:rPr>
                        <a:t>Horário: 07h30min às 11h30min - 13h às 17h </a:t>
                      </a:r>
                      <a:endParaRPr b="0" lang="pt-BR" sz="1150" strike="noStrike" u="none">
                        <a:solidFill>
                          <a:srgbClr val="000000"/>
                        </a:solidFill>
                        <a:effectLst/>
                        <a:uFillTx/>
                        <a:latin typeface="Arial"/>
                      </a:endParaRPr>
                    </a:p>
                    <a:p>
                      <a:pPr>
                        <a:lnSpc>
                          <a:spcPct val="100000"/>
                        </a:lnSpc>
                        <a:tabLst>
                          <a:tab algn="l" pos="0"/>
                        </a:tabLst>
                      </a:pPr>
                      <a:endParaRPr b="0" lang="pt-BR" sz="1150" strike="noStrike" u="none">
                        <a:solidFill>
                          <a:srgbClr val="000000"/>
                        </a:solidFill>
                        <a:effectLst/>
                        <a:uFillTx/>
                        <a:latin typeface="Arial"/>
                      </a:endParaRPr>
                    </a:p>
                    <a:p>
                      <a:pPr>
                        <a:lnSpc>
                          <a:spcPct val="100000"/>
                        </a:lnSpc>
                        <a:tabLst>
                          <a:tab algn="l" pos="0"/>
                        </a:tabLst>
                      </a:pPr>
                      <a:r>
                        <a:rPr b="1" lang="en-US" sz="1150" strike="noStrike" u="none">
                          <a:solidFill>
                            <a:srgbClr val="000000"/>
                          </a:solidFill>
                          <a:effectLst/>
                          <a:uFillTx/>
                          <a:latin typeface="Calibri"/>
                          <a:ea typeface="Calibri"/>
                        </a:rPr>
                        <a:t>UBS Guabiroba</a:t>
                      </a:r>
                      <a:r>
                        <a:rPr b="0" lang="en-US" sz="1150" strike="noStrike" u="none">
                          <a:solidFill>
                            <a:srgbClr val="000000"/>
                          </a:solidFill>
                          <a:effectLst/>
                          <a:uFillTx/>
                          <a:latin typeface="Calibri"/>
                          <a:ea typeface="Calibri"/>
                        </a:rPr>
                        <a:t> - Rua Doutor Arnaldo da Silva Ferreira, 352</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rgbClr val="000000"/>
                          </a:solidFill>
                          <a:effectLst/>
                          <a:uFillTx/>
                          <a:latin typeface="Calibri"/>
                          <a:ea typeface="Calibri"/>
                        </a:rPr>
                        <a:t>Horário: 7h30min às 11h30min - 13h30min às 17h30min</a:t>
                      </a:r>
                      <a:endParaRPr b="0" lang="pt-BR" sz="1150" strike="noStrike" u="none">
                        <a:solidFill>
                          <a:srgbClr val="000000"/>
                        </a:solidFill>
                        <a:effectLst/>
                        <a:uFillTx/>
                        <a:latin typeface="Arial"/>
                      </a:endParaRPr>
                    </a:p>
                  </a:txBody>
                  <a:tcPr anchor="t" marL="63360" marR="63360" marT="63360" marB="6336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r>
              <a:tr h="897840">
                <a:tc>
                  <a:txBody>
                    <a:bodyPr lIns="63360" rIns="63360" tIns="63360" bIns="63360" anchor="t">
                      <a:noAutofit/>
                    </a:bodyPr>
                    <a:p>
                      <a:pPr>
                        <a:lnSpc>
                          <a:spcPct val="100000"/>
                        </a:lnSpc>
                        <a:tabLst>
                          <a:tab algn="l" pos="0"/>
                        </a:tabLst>
                      </a:pPr>
                      <a:r>
                        <a:rPr b="0" i="1" lang="en-US" sz="1150" strike="noStrike" u="sng">
                          <a:solidFill>
                            <a:schemeClr val="dk1"/>
                          </a:solidFill>
                          <a:effectLst/>
                          <a:uFillTx/>
                          <a:latin typeface="Calibri"/>
                          <a:ea typeface="Calibri"/>
                        </a:rPr>
                        <a:t>Distrito Fragata II</a:t>
                      </a:r>
                      <a:endParaRPr b="0" lang="pt-BR" sz="1150" strike="noStrike" u="none">
                        <a:solidFill>
                          <a:srgbClr val="000000"/>
                        </a:solidFill>
                        <a:effectLst/>
                        <a:uFillTx/>
                        <a:latin typeface="Arial"/>
                      </a:endParaRPr>
                    </a:p>
                    <a:p>
                      <a:pPr>
                        <a:lnSpc>
                          <a:spcPct val="100000"/>
                        </a:lnSpc>
                        <a:tabLst>
                          <a:tab algn="l" pos="0"/>
                        </a:tabLst>
                      </a:pPr>
                      <a:r>
                        <a:rPr b="1" lang="en-US" sz="1150" strike="noStrike" u="none">
                          <a:solidFill>
                            <a:schemeClr val="dk1"/>
                          </a:solidFill>
                          <a:effectLst/>
                          <a:uFillTx/>
                          <a:latin typeface="Calibri"/>
                          <a:ea typeface="Calibri"/>
                        </a:rPr>
                        <a:t>UBS Dom Pedro I </a:t>
                      </a:r>
                      <a:r>
                        <a:rPr b="0" lang="en-US" sz="1150" strike="noStrike" u="none">
                          <a:solidFill>
                            <a:schemeClr val="dk1"/>
                          </a:solidFill>
                          <a:effectLst/>
                          <a:uFillTx/>
                          <a:latin typeface="Calibri"/>
                          <a:ea typeface="Calibri"/>
                        </a:rPr>
                        <a:t>- Rua Ulisses Batinga, 749 </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chemeClr val="dk1"/>
                          </a:solidFill>
                          <a:effectLst/>
                          <a:uFillTx/>
                          <a:latin typeface="Calibri"/>
                          <a:ea typeface="Calibri"/>
                        </a:rPr>
                        <a:t>Horário: 07h30min às 11h30min - 13h30min às 17h30min</a:t>
                      </a:r>
                      <a:endParaRPr b="0" lang="pt-BR" sz="1150" strike="noStrike" u="none">
                        <a:solidFill>
                          <a:srgbClr val="000000"/>
                        </a:solidFill>
                        <a:effectLst/>
                        <a:uFillTx/>
                        <a:latin typeface="Arial"/>
                      </a:endParaRPr>
                    </a:p>
                    <a:p>
                      <a:pPr>
                        <a:lnSpc>
                          <a:spcPct val="100000"/>
                        </a:lnSpc>
                        <a:tabLst>
                          <a:tab algn="l" pos="0"/>
                        </a:tabLst>
                      </a:pPr>
                      <a:endParaRPr b="0" lang="pt-BR" sz="1150" strike="noStrike" u="none">
                        <a:solidFill>
                          <a:srgbClr val="000000"/>
                        </a:solidFill>
                        <a:effectLst/>
                        <a:uFillTx/>
                        <a:latin typeface="Arial"/>
                      </a:endParaRPr>
                    </a:p>
                    <a:p>
                      <a:pPr>
                        <a:lnSpc>
                          <a:spcPct val="100000"/>
                        </a:lnSpc>
                        <a:tabLst>
                          <a:tab algn="l" pos="0"/>
                        </a:tabLst>
                      </a:pPr>
                      <a:r>
                        <a:rPr b="1" lang="en-US" sz="1150" strike="noStrike" u="none">
                          <a:solidFill>
                            <a:schemeClr val="dk1"/>
                          </a:solidFill>
                          <a:effectLst/>
                          <a:uFillTx/>
                          <a:latin typeface="Calibri"/>
                          <a:ea typeface="Calibri"/>
                        </a:rPr>
                        <a:t>UBS Fraget </a:t>
                      </a:r>
                      <a:r>
                        <a:rPr b="0" lang="en-US" sz="1150" strike="noStrike" u="none">
                          <a:solidFill>
                            <a:schemeClr val="dk1"/>
                          </a:solidFill>
                          <a:effectLst/>
                          <a:uFillTx/>
                          <a:latin typeface="Calibri"/>
                          <a:ea typeface="Calibri"/>
                        </a:rPr>
                        <a:t>- Rua 3, 81 - Fragata</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chemeClr val="dk1"/>
                          </a:solidFill>
                          <a:effectLst/>
                          <a:uFillTx/>
                          <a:latin typeface="Calibri"/>
                          <a:ea typeface="Calibri"/>
                        </a:rPr>
                        <a:t>Horário: 07h30min às 17h </a:t>
                      </a:r>
                      <a:endParaRPr b="0" lang="pt-BR" sz="1150" strike="noStrike" u="none">
                        <a:solidFill>
                          <a:srgbClr val="000000"/>
                        </a:solidFill>
                        <a:effectLst/>
                        <a:uFillTx/>
                        <a:latin typeface="Arial"/>
                      </a:endParaRPr>
                    </a:p>
                    <a:p>
                      <a:pPr>
                        <a:lnSpc>
                          <a:spcPct val="100000"/>
                        </a:lnSpc>
                        <a:tabLst>
                          <a:tab algn="l" pos="0"/>
                        </a:tabLst>
                      </a:pPr>
                      <a:endParaRPr b="0" lang="pt-BR" sz="1150" strike="noStrike" u="none">
                        <a:solidFill>
                          <a:srgbClr val="000000"/>
                        </a:solidFill>
                        <a:effectLst/>
                        <a:uFillTx/>
                        <a:latin typeface="Arial"/>
                      </a:endParaRPr>
                    </a:p>
                    <a:p>
                      <a:pPr>
                        <a:lnSpc>
                          <a:spcPct val="100000"/>
                        </a:lnSpc>
                        <a:tabLst>
                          <a:tab algn="l" pos="0"/>
                        </a:tabLst>
                      </a:pPr>
                      <a:r>
                        <a:rPr b="1" lang="en-US" sz="1150" strike="noStrike" u="none">
                          <a:solidFill>
                            <a:schemeClr val="dk1"/>
                          </a:solidFill>
                          <a:effectLst/>
                          <a:uFillTx/>
                          <a:latin typeface="Calibri"/>
                          <a:ea typeface="Calibri"/>
                        </a:rPr>
                        <a:t>UBS Simões Lopes</a:t>
                      </a:r>
                      <a:r>
                        <a:rPr b="0" lang="en-US" sz="1150" strike="noStrike" u="none">
                          <a:solidFill>
                            <a:schemeClr val="dk1"/>
                          </a:solidFill>
                          <a:effectLst/>
                          <a:uFillTx/>
                          <a:latin typeface="Calibri"/>
                          <a:ea typeface="Calibri"/>
                        </a:rPr>
                        <a:t> - Avenida Viscondessa da Graça, 107</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chemeClr val="dk1"/>
                          </a:solidFill>
                          <a:effectLst/>
                          <a:uFillTx/>
                          <a:latin typeface="Calibri"/>
                          <a:ea typeface="Calibri"/>
                        </a:rPr>
                        <a:t>Horário: 07h30min às 11h30min - 13h30min às 17h30min</a:t>
                      </a:r>
                      <a:endParaRPr b="0" lang="pt-BR" sz="1150" strike="noStrike" u="none">
                        <a:solidFill>
                          <a:srgbClr val="000000"/>
                        </a:solidFill>
                        <a:effectLst/>
                        <a:uFillTx/>
                        <a:latin typeface="Arial"/>
                      </a:endParaRPr>
                    </a:p>
                  </a:txBody>
                  <a:tcPr anchor="t" marL="63360" marR="63360" marT="63360" marB="6336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r>
              <a:tr h="1883520">
                <a:tc>
                  <a:txBody>
                    <a:bodyPr lIns="63360" rIns="63360" tIns="63360" bIns="63360" anchor="t">
                      <a:noAutofit/>
                    </a:bodyPr>
                    <a:p>
                      <a:pPr>
                        <a:lnSpc>
                          <a:spcPct val="100000"/>
                        </a:lnSpc>
                        <a:tabLst>
                          <a:tab algn="l" pos="0"/>
                        </a:tabLst>
                      </a:pPr>
                      <a:r>
                        <a:rPr b="0" i="1" lang="en-US" sz="1150" strike="noStrike" u="sng">
                          <a:solidFill>
                            <a:schemeClr val="dk1"/>
                          </a:solidFill>
                          <a:effectLst/>
                          <a:uFillTx/>
                          <a:latin typeface="Calibri"/>
                          <a:ea typeface="Calibri"/>
                        </a:rPr>
                        <a:t>Distrito Três Vendas I</a:t>
                      </a:r>
                      <a:endParaRPr b="0" lang="pt-BR" sz="1150" strike="noStrike" u="none">
                        <a:solidFill>
                          <a:srgbClr val="000000"/>
                        </a:solidFill>
                        <a:effectLst/>
                        <a:uFillTx/>
                        <a:latin typeface="Arial"/>
                      </a:endParaRPr>
                    </a:p>
                    <a:p>
                      <a:pPr>
                        <a:lnSpc>
                          <a:spcPct val="100000"/>
                        </a:lnSpc>
                        <a:tabLst>
                          <a:tab algn="l" pos="0"/>
                        </a:tabLst>
                      </a:pPr>
                      <a:r>
                        <a:rPr b="1" lang="en-US" sz="1150" strike="noStrike" u="none">
                          <a:solidFill>
                            <a:schemeClr val="dk1"/>
                          </a:solidFill>
                          <a:effectLst/>
                          <a:uFillTx/>
                          <a:latin typeface="Calibri"/>
                          <a:ea typeface="Calibri"/>
                        </a:rPr>
                        <a:t>UBS Vila Princesa</a:t>
                      </a:r>
                      <a:r>
                        <a:rPr b="0" lang="en-US" sz="1150" strike="noStrike" u="none">
                          <a:solidFill>
                            <a:schemeClr val="dk1"/>
                          </a:solidFill>
                          <a:effectLst/>
                          <a:uFillTx/>
                          <a:latin typeface="Calibri"/>
                          <a:ea typeface="Calibri"/>
                        </a:rPr>
                        <a:t> - Posto Branco (pertence à Vila Princesa) - Rua: 4, 3205 </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chemeClr val="dk1"/>
                          </a:solidFill>
                          <a:effectLst/>
                          <a:uFillTx/>
                          <a:latin typeface="Calibri"/>
                          <a:ea typeface="Calibri"/>
                        </a:rPr>
                        <a:t>Horário: 8h as 12h - 13h às 17h</a:t>
                      </a:r>
                      <a:endParaRPr b="0" lang="pt-BR" sz="1150" strike="noStrike" u="none">
                        <a:solidFill>
                          <a:srgbClr val="000000"/>
                        </a:solidFill>
                        <a:effectLst/>
                        <a:uFillTx/>
                        <a:latin typeface="Arial"/>
                      </a:endParaRPr>
                    </a:p>
                    <a:p>
                      <a:pPr>
                        <a:lnSpc>
                          <a:spcPct val="100000"/>
                        </a:lnSpc>
                        <a:tabLst>
                          <a:tab algn="l" pos="0"/>
                        </a:tabLst>
                      </a:pPr>
                      <a:endParaRPr b="0" lang="pt-BR" sz="1150" strike="noStrike" u="none">
                        <a:solidFill>
                          <a:srgbClr val="000000"/>
                        </a:solidFill>
                        <a:effectLst/>
                        <a:uFillTx/>
                        <a:latin typeface="Arial"/>
                      </a:endParaRPr>
                    </a:p>
                    <a:p>
                      <a:pPr>
                        <a:lnSpc>
                          <a:spcPct val="100000"/>
                        </a:lnSpc>
                        <a:tabLst>
                          <a:tab algn="l" pos="0"/>
                        </a:tabLst>
                      </a:pPr>
                      <a:r>
                        <a:rPr b="1" lang="en-US" sz="1150" strike="noStrike" u="none">
                          <a:solidFill>
                            <a:schemeClr val="dk1"/>
                          </a:solidFill>
                          <a:effectLst/>
                          <a:uFillTx/>
                          <a:latin typeface="Calibri"/>
                          <a:ea typeface="Calibri"/>
                        </a:rPr>
                        <a:t>UBS Cohab Lindóia</a:t>
                      </a:r>
                      <a:r>
                        <a:rPr b="0" lang="en-US" sz="1150" strike="noStrike" u="none">
                          <a:solidFill>
                            <a:schemeClr val="dk1"/>
                          </a:solidFill>
                          <a:effectLst/>
                          <a:uFillTx/>
                          <a:latin typeface="Calibri"/>
                          <a:ea typeface="Calibri"/>
                        </a:rPr>
                        <a:t> - Avenida Ernani Osmar Blass, 344</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chemeClr val="dk1"/>
                          </a:solidFill>
                          <a:effectLst/>
                          <a:uFillTx/>
                          <a:latin typeface="Calibri"/>
                          <a:ea typeface="Calibri"/>
                        </a:rPr>
                        <a:t>Horário: 7h30min às 18h </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chemeClr val="dk1"/>
                          </a:solidFill>
                          <a:effectLst/>
                          <a:uFillTx/>
                          <a:latin typeface="Calibri"/>
                          <a:ea typeface="Calibri"/>
                        </a:rPr>
                        <a:t> </a:t>
                      </a:r>
                      <a:endParaRPr b="0" lang="pt-BR" sz="1150" strike="noStrike" u="none">
                        <a:solidFill>
                          <a:srgbClr val="000000"/>
                        </a:solidFill>
                        <a:effectLst/>
                        <a:uFillTx/>
                        <a:latin typeface="Arial"/>
                      </a:endParaRPr>
                    </a:p>
                    <a:p>
                      <a:pPr>
                        <a:lnSpc>
                          <a:spcPct val="100000"/>
                        </a:lnSpc>
                        <a:tabLst>
                          <a:tab algn="l" pos="0"/>
                        </a:tabLst>
                      </a:pPr>
                      <a:r>
                        <a:rPr b="1" lang="en-US" sz="1150" strike="noStrike" u="none">
                          <a:solidFill>
                            <a:schemeClr val="dk1"/>
                          </a:solidFill>
                          <a:effectLst/>
                          <a:uFillTx/>
                          <a:latin typeface="Calibri"/>
                          <a:ea typeface="Calibri"/>
                        </a:rPr>
                        <a:t>UBS Py Crespo</a:t>
                      </a:r>
                      <a:r>
                        <a:rPr b="0" lang="en-US" sz="1150" strike="noStrike" u="none">
                          <a:solidFill>
                            <a:schemeClr val="dk1"/>
                          </a:solidFill>
                          <a:effectLst/>
                          <a:uFillTx/>
                          <a:latin typeface="Calibri"/>
                          <a:ea typeface="Calibri"/>
                        </a:rPr>
                        <a:t> - Rua Marquês de Olinda, 1291</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chemeClr val="dk1"/>
                          </a:solidFill>
                          <a:effectLst/>
                          <a:uFillTx/>
                          <a:latin typeface="Calibri"/>
                          <a:ea typeface="Calibri"/>
                        </a:rPr>
                        <a:t>Horário: 8h às 21h</a:t>
                      </a:r>
                      <a:endParaRPr b="0" lang="pt-BR" sz="1150" strike="noStrike" u="none">
                        <a:solidFill>
                          <a:srgbClr val="000000"/>
                        </a:solidFill>
                        <a:effectLst/>
                        <a:uFillTx/>
                        <a:latin typeface="Arial"/>
                      </a:endParaRPr>
                    </a:p>
                    <a:p>
                      <a:pPr>
                        <a:lnSpc>
                          <a:spcPct val="100000"/>
                        </a:lnSpc>
                        <a:tabLst>
                          <a:tab algn="l" pos="0"/>
                        </a:tabLst>
                      </a:pPr>
                      <a:endParaRPr b="0" lang="pt-BR" sz="1150" strike="noStrike" u="none">
                        <a:solidFill>
                          <a:srgbClr val="000000"/>
                        </a:solidFill>
                        <a:effectLst/>
                        <a:uFillTx/>
                        <a:latin typeface="Arial"/>
                      </a:endParaRPr>
                    </a:p>
                    <a:p>
                      <a:pPr>
                        <a:lnSpc>
                          <a:spcPct val="100000"/>
                        </a:lnSpc>
                        <a:tabLst>
                          <a:tab algn="l" pos="0"/>
                        </a:tabLst>
                      </a:pPr>
                      <a:r>
                        <a:rPr b="1" lang="en-US" sz="1150" strike="noStrike" u="none">
                          <a:solidFill>
                            <a:schemeClr val="dk1"/>
                          </a:solidFill>
                          <a:effectLst/>
                          <a:uFillTx/>
                          <a:latin typeface="Calibri"/>
                          <a:ea typeface="Calibri"/>
                        </a:rPr>
                        <a:t>UBS União de Bairros </a:t>
                      </a:r>
                      <a:r>
                        <a:rPr b="0" lang="en-US" sz="1150" strike="noStrike" u="none">
                          <a:solidFill>
                            <a:schemeClr val="dk1"/>
                          </a:solidFill>
                          <a:effectLst/>
                          <a:uFillTx/>
                          <a:latin typeface="Calibri"/>
                          <a:ea typeface="Calibri"/>
                        </a:rPr>
                        <a:t>- </a:t>
                      </a:r>
                      <a:r>
                        <a:rPr b="0" lang="en-US" sz="1150" strike="noStrike" u="none">
                          <a:solidFill>
                            <a:srgbClr val="000000"/>
                          </a:solidFill>
                          <a:effectLst/>
                          <a:uFillTx/>
                          <a:latin typeface="Calibri"/>
                          <a:ea typeface="Calibri"/>
                        </a:rPr>
                        <a:t> Rua Número 8, Jardim do Prado</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chemeClr val="dk1"/>
                          </a:solidFill>
                          <a:effectLst/>
                          <a:uFillTx/>
                          <a:latin typeface="Calibri"/>
                          <a:ea typeface="Calibri"/>
                        </a:rPr>
                        <a:t>Horário:</a:t>
                      </a:r>
                      <a:r>
                        <a:rPr b="0" lang="en-US" sz="1150" strike="noStrike" u="none">
                          <a:solidFill>
                            <a:srgbClr val="000000"/>
                          </a:solidFill>
                          <a:effectLst/>
                          <a:uFillTx/>
                          <a:latin typeface="Calibri"/>
                          <a:ea typeface="Calibri"/>
                        </a:rPr>
                        <a:t> 08h às 12h - 13h às 17h</a:t>
                      </a:r>
                      <a:endParaRPr b="0" lang="pt-BR" sz="1150" strike="noStrike" u="none">
                        <a:solidFill>
                          <a:srgbClr val="000000"/>
                        </a:solidFill>
                        <a:effectLst/>
                        <a:uFillTx/>
                        <a:latin typeface="Arial"/>
                      </a:endParaRPr>
                    </a:p>
                    <a:p>
                      <a:pPr>
                        <a:lnSpc>
                          <a:spcPct val="100000"/>
                        </a:lnSpc>
                        <a:tabLst>
                          <a:tab algn="l" pos="0"/>
                        </a:tabLst>
                      </a:pPr>
                      <a:endParaRPr b="0" lang="pt-BR" sz="1150" strike="noStrike" u="none">
                        <a:solidFill>
                          <a:srgbClr val="000000"/>
                        </a:solidFill>
                        <a:effectLst/>
                        <a:uFillTx/>
                        <a:latin typeface="Arial"/>
                      </a:endParaRPr>
                    </a:p>
                    <a:p>
                      <a:pPr>
                        <a:lnSpc>
                          <a:spcPct val="100000"/>
                        </a:lnSpc>
                        <a:tabLst>
                          <a:tab algn="l" pos="0"/>
                        </a:tabLst>
                      </a:pPr>
                      <a:r>
                        <a:rPr b="1" lang="en-US" sz="1150" strike="noStrike" u="none">
                          <a:solidFill>
                            <a:schemeClr val="dk1"/>
                          </a:solidFill>
                          <a:effectLst/>
                          <a:uFillTx/>
                          <a:latin typeface="Calibri"/>
                          <a:ea typeface="Calibri"/>
                        </a:rPr>
                        <a:t>UBS Santa Terezinha</a:t>
                      </a:r>
                      <a:r>
                        <a:rPr b="0" lang="en-US" sz="1150" strike="noStrike" u="none">
                          <a:solidFill>
                            <a:schemeClr val="dk1"/>
                          </a:solidFill>
                          <a:effectLst/>
                          <a:uFillTx/>
                          <a:latin typeface="Calibri"/>
                          <a:ea typeface="Calibri"/>
                        </a:rPr>
                        <a:t> - Rua São Miguel, 05</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chemeClr val="dk1"/>
                          </a:solidFill>
                          <a:effectLst/>
                          <a:uFillTx/>
                          <a:latin typeface="Calibri"/>
                          <a:ea typeface="Calibri"/>
                        </a:rPr>
                        <a:t>Horário: 7h30min às 11h30min - 13h às 17h </a:t>
                      </a:r>
                      <a:endParaRPr b="0" lang="pt-BR" sz="1150" strike="noStrike" u="none">
                        <a:solidFill>
                          <a:srgbClr val="000000"/>
                        </a:solidFill>
                        <a:effectLst/>
                        <a:uFillTx/>
                        <a:latin typeface="Arial"/>
                      </a:endParaRPr>
                    </a:p>
                    <a:p>
                      <a:pPr>
                        <a:lnSpc>
                          <a:spcPct val="100000"/>
                        </a:lnSpc>
                        <a:tabLst>
                          <a:tab algn="l" pos="0"/>
                        </a:tabLst>
                      </a:pPr>
                      <a:endParaRPr b="0" lang="pt-BR" sz="1150" strike="noStrike" u="none">
                        <a:solidFill>
                          <a:srgbClr val="000000"/>
                        </a:solidFill>
                        <a:effectLst/>
                        <a:uFillTx/>
                        <a:latin typeface="Arial"/>
                      </a:endParaRPr>
                    </a:p>
                    <a:p>
                      <a:pPr>
                        <a:lnSpc>
                          <a:spcPct val="100000"/>
                        </a:lnSpc>
                        <a:tabLst>
                          <a:tab algn="l" pos="0"/>
                        </a:tabLst>
                      </a:pPr>
                      <a:r>
                        <a:rPr b="1" lang="en-US" sz="1150" strike="noStrike" u="none">
                          <a:solidFill>
                            <a:schemeClr val="dk1"/>
                          </a:solidFill>
                          <a:effectLst/>
                          <a:uFillTx/>
                          <a:latin typeface="Calibri"/>
                          <a:ea typeface="Calibri"/>
                        </a:rPr>
                        <a:t>UBS Jardim de Allah</a:t>
                      </a:r>
                      <a:r>
                        <a:rPr b="0" lang="en-US" sz="1150" strike="noStrike" u="none">
                          <a:solidFill>
                            <a:schemeClr val="dk1"/>
                          </a:solidFill>
                          <a:effectLst/>
                          <a:uFillTx/>
                          <a:latin typeface="Calibri"/>
                          <a:ea typeface="Calibri"/>
                        </a:rPr>
                        <a:t> - Av. Fernando Osório, 7430</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chemeClr val="dk1"/>
                          </a:solidFill>
                          <a:effectLst/>
                          <a:uFillTx/>
                          <a:latin typeface="Calibri"/>
                          <a:ea typeface="Calibri"/>
                        </a:rPr>
                        <a:t>Horário: 07h30min às 13h30min</a:t>
                      </a:r>
                      <a:endParaRPr b="0" lang="pt-BR" sz="1150" strike="noStrike" u="none">
                        <a:solidFill>
                          <a:srgbClr val="000000"/>
                        </a:solidFill>
                        <a:effectLst/>
                        <a:uFillTx/>
                        <a:latin typeface="Arial"/>
                      </a:endParaRPr>
                    </a:p>
                    <a:p>
                      <a:pPr>
                        <a:lnSpc>
                          <a:spcPct val="100000"/>
                        </a:lnSpc>
                        <a:tabLst>
                          <a:tab algn="l" pos="0"/>
                        </a:tabLst>
                      </a:pPr>
                      <a:endParaRPr b="0" lang="pt-BR" sz="1150" strike="noStrike" u="none">
                        <a:solidFill>
                          <a:srgbClr val="000000"/>
                        </a:solidFill>
                        <a:effectLst/>
                        <a:uFillTx/>
                        <a:latin typeface="Arial"/>
                      </a:endParaRPr>
                    </a:p>
                    <a:p>
                      <a:pPr>
                        <a:lnSpc>
                          <a:spcPct val="100000"/>
                        </a:lnSpc>
                        <a:tabLst>
                          <a:tab algn="l" pos="0"/>
                        </a:tabLst>
                      </a:pPr>
                      <a:r>
                        <a:rPr b="1" lang="en-US" sz="1150" strike="noStrike" u="none">
                          <a:solidFill>
                            <a:schemeClr val="dk1"/>
                          </a:solidFill>
                          <a:effectLst/>
                          <a:uFillTx/>
                          <a:latin typeface="Calibri"/>
                          <a:ea typeface="Calibri"/>
                        </a:rPr>
                        <a:t>UBS Sítio Floresta </a:t>
                      </a:r>
                      <a:r>
                        <a:rPr b="0" lang="en-US" sz="1150" strike="noStrike" u="none">
                          <a:solidFill>
                            <a:schemeClr val="dk1"/>
                          </a:solidFill>
                          <a:effectLst/>
                          <a:uFillTx/>
                          <a:latin typeface="Calibri"/>
                          <a:ea typeface="Calibri"/>
                        </a:rPr>
                        <a:t>- Rua Ignácio Teixeira Machado, 299</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chemeClr val="dk1"/>
                          </a:solidFill>
                          <a:effectLst/>
                          <a:uFillTx/>
                          <a:latin typeface="Calibri"/>
                          <a:ea typeface="Calibri"/>
                        </a:rPr>
                        <a:t>Horário: 07h30min às 11h30min 13h às 17h</a:t>
                      </a:r>
                      <a:endParaRPr b="0" lang="pt-BR" sz="1150" strike="noStrike" u="none">
                        <a:solidFill>
                          <a:srgbClr val="000000"/>
                        </a:solidFill>
                        <a:effectLst/>
                        <a:uFillTx/>
                        <a:latin typeface="Arial"/>
                      </a:endParaRPr>
                    </a:p>
                  </a:txBody>
                  <a:tcPr anchor="t" marL="63360" marR="63360" marT="63360" marB="6336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r>
            </a:tbl>
          </a:graphicData>
        </a:graphic>
      </p:graphicFrame>
      <p:sp>
        <p:nvSpPr>
          <p:cNvPr id="697" name="Google Shape;1160;g364d8c26758_0_46"/>
          <p:cNvSpPr/>
          <p:nvPr/>
        </p:nvSpPr>
        <p:spPr>
          <a:xfrm>
            <a:off x="1446840" y="508680"/>
            <a:ext cx="4000320" cy="461520"/>
          </a:xfrm>
          <a:prstGeom prst="rect">
            <a:avLst/>
          </a:prstGeom>
          <a:noFill/>
          <a:ln w="0">
            <a:noFill/>
          </a:ln>
        </p:spPr>
        <p:style>
          <a:lnRef idx="0"/>
          <a:fillRef idx="0"/>
          <a:effectRef idx="0"/>
          <a:fontRef idx="minor"/>
        </p:style>
        <p:txBody>
          <a:bodyPr tIns="91440" bIns="91440" anchor="t">
            <a:spAutoFit/>
          </a:bodyPr>
          <a:p>
            <a:pPr algn="ctr">
              <a:lnSpc>
                <a:spcPct val="100000"/>
              </a:lnSpc>
              <a:tabLst>
                <a:tab algn="l" pos="0"/>
              </a:tabLst>
            </a:pPr>
            <a:r>
              <a:rPr b="1" lang="en-US" sz="1800" strike="noStrike" u="none">
                <a:solidFill>
                  <a:srgbClr val="000000"/>
                </a:solidFill>
                <a:effectLst/>
                <a:uFillTx/>
                <a:latin typeface="Calibri"/>
                <a:ea typeface="Calibri"/>
              </a:rPr>
              <a:t>Unidades Básicas de Saúde (UBS) </a:t>
            </a:r>
            <a:endParaRPr b="0" lang="pt-BR" sz="1800" strike="noStrike" u="none">
              <a:solidFill>
                <a:srgbClr val="000000"/>
              </a:solidFill>
              <a:effectLst/>
              <a:uFillTx/>
              <a:latin typeface="Arial"/>
            </a:endParaRPr>
          </a:p>
        </p:txBody>
      </p:sp>
      <p:sp>
        <p:nvSpPr>
          <p:cNvPr id="698" name="Google Shape;1161;g364d8c26758_0_46"/>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5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699" name="PlaceHolder 1"/>
          <p:cNvSpPr>
            <a:spLocks noGrp="1"/>
          </p:cNvSpPr>
          <p:nvPr>
            <p:ph type="sldNum" idx="94"/>
          </p:nvPr>
        </p:nvSpPr>
        <p:spPr>
          <a:xfrm>
            <a:off x="6553080" y="635652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3DAB8E56-B133-4E77-BBB8-7313748CAC33}" type="slidenum">
              <a:rPr b="0" lang="en-US" sz="1200" strike="noStrike" u="none">
                <a:solidFill>
                  <a:srgbClr val="888888"/>
                </a:solidFill>
                <a:effectLst/>
                <a:uFillTx/>
                <a:latin typeface="Calibri"/>
                <a:ea typeface="Calibri"/>
              </a:rPr>
              <a:t>46</a:t>
            </a:fld>
            <a:endParaRPr b="0" lang="pt-BR" sz="1200" strike="noStrike" u="none">
              <a:solidFill>
                <a:srgbClr val="000000"/>
              </a:solidFill>
              <a:effectLst/>
              <a:uFillTx/>
              <a:latin typeface="Times New Roman"/>
            </a:endParaRPr>
          </a:p>
        </p:txBody>
      </p:sp>
      <p:sp>
        <p:nvSpPr>
          <p:cNvPr id="700" name="Google Shape;1168;g364d8c26758_0_88"/>
          <p:cNvSpPr/>
          <p:nvPr/>
        </p:nvSpPr>
        <p:spPr>
          <a:xfrm>
            <a:off x="2329560" y="237240"/>
            <a:ext cx="3627000" cy="36900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701" name="Google Shape;1169;g364d8c26758_0_88"/>
          <p:cNvCxnSpPr/>
          <p:nvPr/>
        </p:nvCxnSpPr>
        <p:spPr>
          <a:xfrm flipV="1">
            <a:off x="356040" y="421200"/>
            <a:ext cx="6182280" cy="19440"/>
          </a:xfrm>
          <a:prstGeom prst="straightConnector1">
            <a:avLst/>
          </a:prstGeom>
          <a:ln w="19050">
            <a:solidFill>
              <a:srgbClr val="000000"/>
            </a:solidFill>
            <a:round/>
          </a:ln>
        </p:spPr>
      </p:cxnSp>
      <p:sp>
        <p:nvSpPr>
          <p:cNvPr id="702" name="Google Shape;1170;g364d8c26758_0_88"/>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703" name="PlaceHolder 2"/>
          <p:cNvSpPr>
            <a:spLocks noGrp="1"/>
          </p:cNvSpPr>
          <p:nvPr>
            <p:ph type="sldNum" idx="95"/>
          </p:nvPr>
        </p:nvSpPr>
        <p:spPr>
          <a:xfrm>
            <a:off x="4404600" y="7524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13F924B3-4A52-4993-8D6C-81DF99FC5249}" type="slidenum">
              <a:rPr b="0" lang="en-US" sz="1200" strike="noStrike" u="none">
                <a:solidFill>
                  <a:srgbClr val="888888"/>
                </a:solidFill>
                <a:effectLst/>
                <a:uFillTx/>
                <a:latin typeface="Calibri"/>
                <a:ea typeface="Calibri"/>
              </a:rPr>
              <a:t>46</a:t>
            </a:fld>
            <a:endParaRPr b="0" lang="pt-BR" sz="1200" strike="noStrike" u="none">
              <a:solidFill>
                <a:srgbClr val="000000"/>
              </a:solidFill>
              <a:effectLst/>
              <a:uFillTx/>
              <a:latin typeface="Times New Roman"/>
            </a:endParaRPr>
          </a:p>
        </p:txBody>
      </p:sp>
      <p:sp>
        <p:nvSpPr>
          <p:cNvPr id="704" name="Google Shape;1172;g364d8c26758_0_88"/>
          <p:cNvSpPr/>
          <p:nvPr/>
        </p:nvSpPr>
        <p:spPr>
          <a:xfrm>
            <a:off x="1446840" y="440280"/>
            <a:ext cx="4000320" cy="461520"/>
          </a:xfrm>
          <a:prstGeom prst="rect">
            <a:avLst/>
          </a:prstGeom>
          <a:noFill/>
          <a:ln w="0">
            <a:noFill/>
          </a:ln>
        </p:spPr>
        <p:style>
          <a:lnRef idx="0"/>
          <a:fillRef idx="0"/>
          <a:effectRef idx="0"/>
          <a:fontRef idx="minor"/>
        </p:style>
        <p:txBody>
          <a:bodyPr tIns="91440" bIns="91440" anchor="t">
            <a:spAutoFit/>
          </a:bodyPr>
          <a:p>
            <a:pPr>
              <a:lnSpc>
                <a:spcPct val="100000"/>
              </a:lnSpc>
              <a:tabLst>
                <a:tab algn="l" pos="0"/>
              </a:tabLst>
            </a:pPr>
            <a:r>
              <a:rPr b="1" lang="en-US" sz="1800" strike="noStrike" u="none">
                <a:solidFill>
                  <a:srgbClr val="000000"/>
                </a:solidFill>
                <a:effectLst/>
                <a:uFillTx/>
                <a:latin typeface="Calibri"/>
                <a:ea typeface="Calibri"/>
              </a:rPr>
              <a:t>Unidades Básicas de Saúde (UBS) </a:t>
            </a:r>
            <a:endParaRPr b="0" lang="pt-BR" sz="1800" strike="noStrike" u="none">
              <a:solidFill>
                <a:srgbClr val="000000"/>
              </a:solidFill>
              <a:effectLst/>
              <a:uFillTx/>
              <a:latin typeface="Arial"/>
            </a:endParaRPr>
          </a:p>
        </p:txBody>
      </p:sp>
      <p:graphicFrame>
        <p:nvGraphicFramePr>
          <p:cNvPr id="705" name="Google Shape;1173;g364d8c26758_0_88"/>
          <p:cNvGraphicFramePr/>
          <p:nvPr/>
        </p:nvGraphicFramePr>
        <p:xfrm>
          <a:off x="571680" y="840600"/>
          <a:ext cx="5714640" cy="8270640"/>
        </p:xfrm>
        <a:graphic>
          <a:graphicData uri="http://schemas.openxmlformats.org/drawingml/2006/table">
            <a:tbl>
              <a:tblPr/>
              <a:tblGrid>
                <a:gridCol w="5714640"/>
              </a:tblGrid>
              <a:tr h="2446920">
                <a:tc>
                  <a:txBody>
                    <a:bodyPr lIns="63360" rIns="63360" tIns="63360" bIns="63360" anchor="t">
                      <a:noAutofit/>
                    </a:bodyPr>
                    <a:p>
                      <a:pPr>
                        <a:lnSpc>
                          <a:spcPct val="100000"/>
                        </a:lnSpc>
                        <a:tabLst>
                          <a:tab algn="l" pos="0"/>
                        </a:tabLst>
                      </a:pPr>
                      <a:r>
                        <a:rPr b="0" i="1" lang="en-US" sz="1150" strike="noStrike" u="sng">
                          <a:solidFill>
                            <a:schemeClr val="dk1"/>
                          </a:solidFill>
                          <a:effectLst/>
                          <a:uFillTx/>
                          <a:latin typeface="Calibri"/>
                          <a:ea typeface="Calibri"/>
                        </a:rPr>
                        <a:t>Distrito Três Vendas II</a:t>
                      </a:r>
                      <a:endParaRPr b="0" lang="pt-BR" sz="1150" strike="noStrike" u="none">
                        <a:solidFill>
                          <a:srgbClr val="000000"/>
                        </a:solidFill>
                        <a:effectLst/>
                        <a:uFillTx/>
                        <a:latin typeface="Arial"/>
                      </a:endParaRPr>
                    </a:p>
                    <a:p>
                      <a:pPr>
                        <a:lnSpc>
                          <a:spcPct val="100000"/>
                        </a:lnSpc>
                        <a:tabLst>
                          <a:tab algn="l" pos="0"/>
                        </a:tabLst>
                      </a:pPr>
                      <a:r>
                        <a:rPr b="1" lang="en-US" sz="1150" strike="noStrike" u="none">
                          <a:solidFill>
                            <a:schemeClr val="dk1"/>
                          </a:solidFill>
                          <a:effectLst/>
                          <a:uFillTx/>
                          <a:latin typeface="Calibri"/>
                          <a:ea typeface="Calibri"/>
                        </a:rPr>
                        <a:t>UBS Cohab Pestano </a:t>
                      </a:r>
                      <a:r>
                        <a:rPr b="0" lang="en-US" sz="1150" strike="noStrike" u="none">
                          <a:solidFill>
                            <a:schemeClr val="dk1"/>
                          </a:solidFill>
                          <a:effectLst/>
                          <a:uFillTx/>
                          <a:latin typeface="Calibri"/>
                          <a:ea typeface="Calibri"/>
                        </a:rPr>
                        <a:t>- Av. Leopoldo Brod, 2297</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chemeClr val="dk1"/>
                          </a:solidFill>
                          <a:effectLst/>
                          <a:uFillTx/>
                          <a:latin typeface="Calibri"/>
                          <a:ea typeface="Calibri"/>
                        </a:rPr>
                        <a:t>Horário: 7h30min às 11h30min</a:t>
                      </a:r>
                      <a:endParaRPr b="0" lang="pt-BR" sz="1150" strike="noStrike" u="none">
                        <a:solidFill>
                          <a:srgbClr val="000000"/>
                        </a:solidFill>
                        <a:effectLst/>
                        <a:uFillTx/>
                        <a:latin typeface="Arial"/>
                      </a:endParaRPr>
                    </a:p>
                    <a:p>
                      <a:pPr>
                        <a:lnSpc>
                          <a:spcPct val="100000"/>
                        </a:lnSpc>
                        <a:tabLst>
                          <a:tab algn="l" pos="0"/>
                        </a:tabLst>
                      </a:pPr>
                      <a:endParaRPr b="0" lang="pt-BR" sz="1150" strike="noStrike" u="none">
                        <a:solidFill>
                          <a:srgbClr val="000000"/>
                        </a:solidFill>
                        <a:effectLst/>
                        <a:uFillTx/>
                        <a:latin typeface="Arial"/>
                      </a:endParaRPr>
                    </a:p>
                    <a:p>
                      <a:pPr>
                        <a:lnSpc>
                          <a:spcPct val="100000"/>
                        </a:lnSpc>
                        <a:tabLst>
                          <a:tab algn="l" pos="0"/>
                        </a:tabLst>
                      </a:pPr>
                      <a:r>
                        <a:rPr b="1" lang="en-US" sz="1150" strike="noStrike" u="none">
                          <a:solidFill>
                            <a:schemeClr val="dk1"/>
                          </a:solidFill>
                          <a:effectLst/>
                          <a:uFillTx/>
                          <a:latin typeface="Calibri"/>
                          <a:ea typeface="Calibri"/>
                        </a:rPr>
                        <a:t>UBS Getúlio Vargas </a:t>
                      </a:r>
                      <a:r>
                        <a:rPr b="0" lang="en-US" sz="1150" strike="noStrike" u="none">
                          <a:solidFill>
                            <a:schemeClr val="dk1"/>
                          </a:solidFill>
                          <a:effectLst/>
                          <a:uFillTx/>
                          <a:latin typeface="Calibri"/>
                          <a:ea typeface="Calibri"/>
                        </a:rPr>
                        <a:t>- Rua 7, 184</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chemeClr val="dk1"/>
                          </a:solidFill>
                          <a:effectLst/>
                          <a:uFillTx/>
                          <a:latin typeface="Calibri"/>
                          <a:ea typeface="Calibri"/>
                        </a:rPr>
                        <a:t>Horário: 07h30min às 11h30min - 13h às 17h</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chemeClr val="dk1"/>
                          </a:solidFill>
                          <a:effectLst/>
                          <a:uFillTx/>
                          <a:latin typeface="Calibri"/>
                          <a:ea typeface="Calibri"/>
                        </a:rPr>
                        <a:t> </a:t>
                      </a:r>
                      <a:endParaRPr b="0" lang="pt-BR" sz="1150" strike="noStrike" u="none">
                        <a:solidFill>
                          <a:srgbClr val="000000"/>
                        </a:solidFill>
                        <a:effectLst/>
                        <a:uFillTx/>
                        <a:latin typeface="Arial"/>
                      </a:endParaRPr>
                    </a:p>
                    <a:p>
                      <a:pPr>
                        <a:lnSpc>
                          <a:spcPct val="100000"/>
                        </a:lnSpc>
                        <a:tabLst>
                          <a:tab algn="l" pos="0"/>
                        </a:tabLst>
                      </a:pPr>
                      <a:r>
                        <a:rPr b="1" lang="en-US" sz="1150" strike="noStrike" u="none">
                          <a:solidFill>
                            <a:schemeClr val="dk1"/>
                          </a:solidFill>
                          <a:effectLst/>
                          <a:uFillTx/>
                          <a:latin typeface="Calibri"/>
                          <a:ea typeface="Calibri"/>
                        </a:rPr>
                        <a:t>UBS Salgado Filho </a:t>
                      </a:r>
                      <a:r>
                        <a:rPr b="0" lang="en-US" sz="1150" strike="noStrike" u="none">
                          <a:solidFill>
                            <a:schemeClr val="dk1"/>
                          </a:solidFill>
                          <a:effectLst/>
                          <a:uFillTx/>
                          <a:latin typeface="Calibri"/>
                          <a:ea typeface="Calibri"/>
                        </a:rPr>
                        <a:t>- Av. Salgado Filho, 912</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chemeClr val="dk1"/>
                          </a:solidFill>
                          <a:effectLst/>
                          <a:uFillTx/>
                          <a:latin typeface="Calibri"/>
                          <a:ea typeface="Calibri"/>
                        </a:rPr>
                        <a:t>Horário: 7h30min às 17h</a:t>
                      </a:r>
                      <a:endParaRPr b="0" lang="pt-BR" sz="1150" strike="noStrike" u="none">
                        <a:solidFill>
                          <a:srgbClr val="000000"/>
                        </a:solidFill>
                        <a:effectLst/>
                        <a:uFillTx/>
                        <a:latin typeface="Arial"/>
                      </a:endParaRPr>
                    </a:p>
                    <a:p>
                      <a:pPr>
                        <a:lnSpc>
                          <a:spcPct val="100000"/>
                        </a:lnSpc>
                        <a:tabLst>
                          <a:tab algn="l" pos="0"/>
                        </a:tabLst>
                      </a:pPr>
                      <a:endParaRPr b="0" lang="pt-BR" sz="1150" strike="noStrike" u="none">
                        <a:solidFill>
                          <a:srgbClr val="000000"/>
                        </a:solidFill>
                        <a:effectLst/>
                        <a:uFillTx/>
                        <a:latin typeface="Arial"/>
                      </a:endParaRPr>
                    </a:p>
                    <a:p>
                      <a:pPr>
                        <a:lnSpc>
                          <a:spcPct val="100000"/>
                        </a:lnSpc>
                        <a:tabLst>
                          <a:tab algn="l" pos="0"/>
                        </a:tabLst>
                      </a:pPr>
                      <a:r>
                        <a:rPr b="1" lang="en-US" sz="1150" strike="noStrike" u="none">
                          <a:solidFill>
                            <a:schemeClr val="dk1"/>
                          </a:solidFill>
                          <a:effectLst/>
                          <a:uFillTx/>
                          <a:latin typeface="Calibri"/>
                          <a:ea typeface="Calibri"/>
                        </a:rPr>
                        <a:t>UBS Pestano</a:t>
                      </a:r>
                      <a:r>
                        <a:rPr b="0" lang="en-US" sz="1150" strike="noStrike" u="none">
                          <a:solidFill>
                            <a:schemeClr val="dk1"/>
                          </a:solidFill>
                          <a:effectLst/>
                          <a:uFillTx/>
                          <a:latin typeface="Calibri"/>
                          <a:ea typeface="Calibri"/>
                        </a:rPr>
                        <a:t> - Av. Leopoldo Brod, 3220 </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chemeClr val="dk1"/>
                          </a:solidFill>
                          <a:effectLst/>
                          <a:uFillTx/>
                          <a:latin typeface="Calibri"/>
                          <a:ea typeface="Calibri"/>
                        </a:rPr>
                        <a:t>Horário: 8h às 12h - 13h às 17h </a:t>
                      </a:r>
                      <a:endParaRPr b="0" lang="pt-BR" sz="1150" strike="noStrike" u="none">
                        <a:solidFill>
                          <a:srgbClr val="000000"/>
                        </a:solidFill>
                        <a:effectLst/>
                        <a:uFillTx/>
                        <a:latin typeface="Arial"/>
                      </a:endParaRPr>
                    </a:p>
                    <a:p>
                      <a:pPr>
                        <a:lnSpc>
                          <a:spcPct val="100000"/>
                        </a:lnSpc>
                        <a:tabLst>
                          <a:tab algn="l" pos="0"/>
                        </a:tabLst>
                      </a:pPr>
                      <a:endParaRPr b="0" lang="pt-BR" sz="1150" strike="noStrike" u="none">
                        <a:solidFill>
                          <a:srgbClr val="000000"/>
                        </a:solidFill>
                        <a:effectLst/>
                        <a:uFillTx/>
                        <a:latin typeface="Arial"/>
                      </a:endParaRPr>
                    </a:p>
                    <a:p>
                      <a:pPr>
                        <a:lnSpc>
                          <a:spcPct val="100000"/>
                        </a:lnSpc>
                        <a:tabLst>
                          <a:tab algn="l" pos="0"/>
                        </a:tabLst>
                      </a:pPr>
                      <a:r>
                        <a:rPr b="1" lang="en-US" sz="1150" strike="noStrike" u="none">
                          <a:solidFill>
                            <a:schemeClr val="dk1"/>
                          </a:solidFill>
                          <a:effectLst/>
                          <a:uFillTx/>
                          <a:latin typeface="Calibri"/>
                          <a:ea typeface="Calibri"/>
                        </a:rPr>
                        <a:t>UBS Vila Municipal </a:t>
                      </a:r>
                      <a:r>
                        <a:rPr b="0" lang="en-US" sz="1150" strike="noStrike" u="none">
                          <a:solidFill>
                            <a:schemeClr val="dk1"/>
                          </a:solidFill>
                          <a:effectLst/>
                          <a:uFillTx/>
                          <a:latin typeface="Calibri"/>
                          <a:ea typeface="Calibri"/>
                        </a:rPr>
                        <a:t>- Rua Luciano Gaileti, 600</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chemeClr val="dk1"/>
                          </a:solidFill>
                          <a:effectLst/>
                          <a:uFillTx/>
                          <a:latin typeface="Calibri"/>
                          <a:ea typeface="Calibri"/>
                        </a:rPr>
                        <a:t>Horário: 07h30min às 11h30min - 13h30min às 17h30min</a:t>
                      </a:r>
                      <a:endParaRPr b="0" lang="pt-BR" sz="1150" strike="noStrike" u="none">
                        <a:solidFill>
                          <a:srgbClr val="000000"/>
                        </a:solidFill>
                        <a:effectLst/>
                        <a:uFillTx/>
                        <a:latin typeface="Arial"/>
                      </a:endParaRPr>
                    </a:p>
                    <a:p>
                      <a:pPr>
                        <a:lnSpc>
                          <a:spcPct val="100000"/>
                        </a:lnSpc>
                        <a:tabLst>
                          <a:tab algn="l" pos="0"/>
                        </a:tabLst>
                      </a:pPr>
                      <a:endParaRPr b="0" lang="pt-BR" sz="1150" strike="noStrike" u="none">
                        <a:solidFill>
                          <a:srgbClr val="000000"/>
                        </a:solidFill>
                        <a:effectLst/>
                        <a:uFillTx/>
                        <a:latin typeface="Arial"/>
                      </a:endParaRPr>
                    </a:p>
                    <a:p>
                      <a:pPr>
                        <a:lnSpc>
                          <a:spcPct val="100000"/>
                        </a:lnSpc>
                        <a:tabLst>
                          <a:tab algn="l" pos="0"/>
                        </a:tabLst>
                      </a:pPr>
                      <a:r>
                        <a:rPr b="1" lang="en-US" sz="1150" strike="noStrike" u="none">
                          <a:solidFill>
                            <a:schemeClr val="dk1"/>
                          </a:solidFill>
                          <a:effectLst/>
                          <a:uFillTx/>
                          <a:latin typeface="Calibri"/>
                          <a:ea typeface="Calibri"/>
                        </a:rPr>
                        <a:t>UBS Sanga Funda </a:t>
                      </a:r>
                      <a:r>
                        <a:rPr b="0" lang="en-US" sz="1150" strike="noStrike" u="none">
                          <a:solidFill>
                            <a:schemeClr val="dk1"/>
                          </a:solidFill>
                          <a:effectLst/>
                          <a:uFillTx/>
                          <a:latin typeface="Calibri"/>
                          <a:ea typeface="Calibri"/>
                        </a:rPr>
                        <a:t>- Rua Ildefonso Simões Lopes, 5225 </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chemeClr val="dk1"/>
                          </a:solidFill>
                          <a:effectLst/>
                          <a:uFillTx/>
                          <a:latin typeface="Calibri"/>
                          <a:ea typeface="Calibri"/>
                        </a:rPr>
                        <a:t>Horário: 8h às 12h - 13h às 17h </a:t>
                      </a:r>
                      <a:endParaRPr b="0" lang="pt-BR" sz="1150" strike="noStrike" u="none">
                        <a:solidFill>
                          <a:srgbClr val="000000"/>
                        </a:solidFill>
                        <a:effectLst/>
                        <a:uFillTx/>
                        <a:latin typeface="Arial"/>
                      </a:endParaRPr>
                    </a:p>
                    <a:p>
                      <a:pPr>
                        <a:lnSpc>
                          <a:spcPct val="100000"/>
                        </a:lnSpc>
                        <a:tabLst>
                          <a:tab algn="l" pos="0"/>
                        </a:tabLst>
                      </a:pPr>
                      <a:endParaRPr b="0" lang="pt-BR" sz="1150" strike="noStrike" u="none">
                        <a:solidFill>
                          <a:srgbClr val="000000"/>
                        </a:solidFill>
                        <a:effectLst/>
                        <a:uFillTx/>
                        <a:latin typeface="Arial"/>
                      </a:endParaRPr>
                    </a:p>
                    <a:p>
                      <a:pPr>
                        <a:lnSpc>
                          <a:spcPct val="100000"/>
                        </a:lnSpc>
                        <a:tabLst>
                          <a:tab algn="l" pos="0"/>
                        </a:tabLst>
                      </a:pPr>
                      <a:r>
                        <a:rPr b="1" lang="en-US" sz="1150" strike="noStrike" u="none">
                          <a:solidFill>
                            <a:schemeClr val="dk1"/>
                          </a:solidFill>
                          <a:effectLst/>
                          <a:uFillTx/>
                          <a:latin typeface="Calibri"/>
                          <a:ea typeface="Calibri"/>
                        </a:rPr>
                        <a:t>UBS Arco Íris</a:t>
                      </a:r>
                      <a:r>
                        <a:rPr b="0" lang="en-US" sz="1150" strike="noStrike" u="none">
                          <a:solidFill>
                            <a:schemeClr val="dk1"/>
                          </a:solidFill>
                          <a:effectLst/>
                          <a:uFillTx/>
                          <a:latin typeface="Calibri"/>
                          <a:ea typeface="Calibri"/>
                        </a:rPr>
                        <a:t> - Av. Pery Ribas, 523</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chemeClr val="dk1"/>
                          </a:solidFill>
                          <a:effectLst/>
                          <a:uFillTx/>
                          <a:latin typeface="Calibri"/>
                          <a:ea typeface="Calibri"/>
                        </a:rPr>
                        <a:t>Horário: 8h às 12h - 13h às 17h</a:t>
                      </a:r>
                      <a:endParaRPr b="0" lang="pt-BR" sz="1150" strike="noStrike" u="none">
                        <a:solidFill>
                          <a:srgbClr val="000000"/>
                        </a:solidFill>
                        <a:effectLst/>
                        <a:uFillTx/>
                        <a:latin typeface="Arial"/>
                      </a:endParaRPr>
                    </a:p>
                  </a:txBody>
                  <a:tcPr anchor="t" marL="63360" marR="63360" marT="63360" marB="6336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r>
              <a:tr h="2446920">
                <a:tc>
                  <a:txBody>
                    <a:bodyPr lIns="63360" rIns="63360" tIns="63360" bIns="63360" anchor="t">
                      <a:noAutofit/>
                    </a:bodyPr>
                    <a:p>
                      <a:pPr>
                        <a:lnSpc>
                          <a:spcPct val="100000"/>
                        </a:lnSpc>
                        <a:tabLst>
                          <a:tab algn="l" pos="0"/>
                        </a:tabLst>
                      </a:pPr>
                      <a:r>
                        <a:rPr b="0" i="1" lang="en-US" sz="1150" strike="noStrike" u="sng">
                          <a:solidFill>
                            <a:schemeClr val="dk1"/>
                          </a:solidFill>
                          <a:effectLst/>
                          <a:uFillTx/>
                          <a:latin typeface="Calibri"/>
                          <a:ea typeface="Calibri"/>
                        </a:rPr>
                        <a:t>Distrito Centro/Porto</a:t>
                      </a:r>
                      <a:endParaRPr b="0" lang="pt-BR" sz="1150" strike="noStrike" u="none">
                        <a:solidFill>
                          <a:srgbClr val="000000"/>
                        </a:solidFill>
                        <a:effectLst/>
                        <a:uFillTx/>
                        <a:latin typeface="Arial"/>
                      </a:endParaRPr>
                    </a:p>
                    <a:p>
                      <a:pPr>
                        <a:lnSpc>
                          <a:spcPct val="100000"/>
                        </a:lnSpc>
                        <a:tabLst>
                          <a:tab algn="l" pos="0"/>
                        </a:tabLst>
                      </a:pPr>
                      <a:r>
                        <a:rPr b="1" lang="en-US" sz="1150" strike="noStrike" u="none">
                          <a:solidFill>
                            <a:schemeClr val="dk1"/>
                          </a:solidFill>
                          <a:effectLst/>
                          <a:uFillTx/>
                          <a:latin typeface="Calibri"/>
                          <a:ea typeface="Calibri"/>
                        </a:rPr>
                        <a:t>UBS Loteamento Osório</a:t>
                      </a:r>
                      <a:r>
                        <a:rPr b="0" lang="en-US" sz="1150" strike="noStrike" u="none">
                          <a:solidFill>
                            <a:schemeClr val="dk1"/>
                          </a:solidFill>
                          <a:effectLst/>
                          <a:uFillTx/>
                          <a:latin typeface="Calibri"/>
                          <a:ea typeface="Calibri"/>
                        </a:rPr>
                        <a:t> - Rua Barão de Mauá, 217</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chemeClr val="dk1"/>
                          </a:solidFill>
                          <a:effectLst/>
                          <a:uFillTx/>
                          <a:latin typeface="Calibri"/>
                          <a:ea typeface="Calibri"/>
                        </a:rPr>
                        <a:t>Horário: 7h30min às 12h - 13h às 16h30min</a:t>
                      </a:r>
                      <a:endParaRPr b="0" lang="pt-BR" sz="1150" strike="noStrike" u="none">
                        <a:solidFill>
                          <a:srgbClr val="000000"/>
                        </a:solidFill>
                        <a:effectLst/>
                        <a:uFillTx/>
                        <a:latin typeface="Arial"/>
                      </a:endParaRPr>
                    </a:p>
                    <a:p>
                      <a:pPr>
                        <a:lnSpc>
                          <a:spcPct val="100000"/>
                        </a:lnSpc>
                        <a:tabLst>
                          <a:tab algn="l" pos="0"/>
                        </a:tabLst>
                      </a:pPr>
                      <a:endParaRPr b="0" lang="pt-BR" sz="1150" strike="noStrike" u="none">
                        <a:solidFill>
                          <a:srgbClr val="000000"/>
                        </a:solidFill>
                        <a:effectLst/>
                        <a:uFillTx/>
                        <a:latin typeface="Arial"/>
                      </a:endParaRPr>
                    </a:p>
                    <a:p>
                      <a:pPr>
                        <a:lnSpc>
                          <a:spcPct val="100000"/>
                        </a:lnSpc>
                        <a:tabLst>
                          <a:tab algn="l" pos="0"/>
                        </a:tabLst>
                      </a:pPr>
                      <a:r>
                        <a:rPr b="1" lang="en-US" sz="1150" strike="noStrike" u="none">
                          <a:solidFill>
                            <a:schemeClr val="dk1"/>
                          </a:solidFill>
                          <a:effectLst/>
                          <a:uFillTx/>
                          <a:latin typeface="Calibri"/>
                          <a:ea typeface="Calibri"/>
                        </a:rPr>
                        <a:t>UBS Balsa </a:t>
                      </a:r>
                      <a:r>
                        <a:rPr b="0" lang="en-US" sz="1150" strike="noStrike" u="none">
                          <a:solidFill>
                            <a:schemeClr val="dk1"/>
                          </a:solidFill>
                          <a:effectLst/>
                          <a:uFillTx/>
                          <a:latin typeface="Calibri"/>
                          <a:ea typeface="Calibri"/>
                        </a:rPr>
                        <a:t>- Rua João Tomaz Munhoz, 270 </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chemeClr val="dk1"/>
                          </a:solidFill>
                          <a:effectLst/>
                          <a:uFillTx/>
                          <a:latin typeface="Calibri"/>
                          <a:ea typeface="Calibri"/>
                        </a:rPr>
                        <a:t>Horário: 08h às 12h - 13h às 17h</a:t>
                      </a:r>
                      <a:endParaRPr b="0" lang="pt-BR" sz="1150" strike="noStrike" u="none">
                        <a:solidFill>
                          <a:srgbClr val="000000"/>
                        </a:solidFill>
                        <a:effectLst/>
                        <a:uFillTx/>
                        <a:latin typeface="Arial"/>
                      </a:endParaRPr>
                    </a:p>
                    <a:p>
                      <a:pPr>
                        <a:lnSpc>
                          <a:spcPct val="100000"/>
                        </a:lnSpc>
                        <a:tabLst>
                          <a:tab algn="l" pos="0"/>
                        </a:tabLst>
                      </a:pPr>
                      <a:endParaRPr b="0" lang="pt-BR" sz="1150" strike="noStrike" u="none">
                        <a:solidFill>
                          <a:srgbClr val="000000"/>
                        </a:solidFill>
                        <a:effectLst/>
                        <a:uFillTx/>
                        <a:latin typeface="Arial"/>
                      </a:endParaRPr>
                    </a:p>
                    <a:p>
                      <a:pPr>
                        <a:lnSpc>
                          <a:spcPct val="100000"/>
                        </a:lnSpc>
                        <a:tabLst>
                          <a:tab algn="l" pos="0"/>
                        </a:tabLst>
                      </a:pPr>
                      <a:r>
                        <a:rPr b="1" lang="en-US" sz="1150" strike="noStrike" u="none">
                          <a:solidFill>
                            <a:schemeClr val="dk1"/>
                          </a:solidFill>
                          <a:effectLst/>
                          <a:uFillTx/>
                          <a:latin typeface="Calibri"/>
                          <a:ea typeface="Calibri"/>
                        </a:rPr>
                        <a:t>UBS CSU Cruzeiro</a:t>
                      </a:r>
                      <a:r>
                        <a:rPr b="0" lang="en-US" sz="1150" strike="noStrike" u="none">
                          <a:solidFill>
                            <a:schemeClr val="dk1"/>
                          </a:solidFill>
                          <a:effectLst/>
                          <a:uFillTx/>
                          <a:latin typeface="Calibri"/>
                          <a:ea typeface="Calibri"/>
                        </a:rPr>
                        <a:t> - Rua Barão de Itamaracá, 690 </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chemeClr val="dk1"/>
                          </a:solidFill>
                          <a:effectLst/>
                          <a:uFillTx/>
                          <a:latin typeface="Calibri"/>
                          <a:ea typeface="Calibri"/>
                        </a:rPr>
                        <a:t>Horário: 7h30 às 18h</a:t>
                      </a:r>
                      <a:endParaRPr b="0" lang="pt-BR" sz="1150" strike="noStrike" u="none">
                        <a:solidFill>
                          <a:srgbClr val="000000"/>
                        </a:solidFill>
                        <a:effectLst/>
                        <a:uFillTx/>
                        <a:latin typeface="Arial"/>
                      </a:endParaRPr>
                    </a:p>
                    <a:p>
                      <a:pPr>
                        <a:lnSpc>
                          <a:spcPct val="100000"/>
                        </a:lnSpc>
                        <a:tabLst>
                          <a:tab algn="l" pos="0"/>
                        </a:tabLst>
                      </a:pPr>
                      <a:endParaRPr b="0" lang="pt-BR" sz="1150" strike="noStrike" u="none">
                        <a:solidFill>
                          <a:srgbClr val="000000"/>
                        </a:solidFill>
                        <a:effectLst/>
                        <a:uFillTx/>
                        <a:latin typeface="Arial"/>
                      </a:endParaRPr>
                    </a:p>
                    <a:p>
                      <a:pPr>
                        <a:lnSpc>
                          <a:spcPct val="100000"/>
                        </a:lnSpc>
                        <a:tabLst>
                          <a:tab algn="l" pos="0"/>
                        </a:tabLst>
                      </a:pPr>
                      <a:r>
                        <a:rPr b="1" lang="en-US" sz="1150" strike="noStrike" u="none">
                          <a:solidFill>
                            <a:schemeClr val="dk1"/>
                          </a:solidFill>
                          <a:effectLst/>
                          <a:uFillTx/>
                          <a:latin typeface="Calibri"/>
                          <a:ea typeface="Calibri"/>
                        </a:rPr>
                        <a:t>UBS Fátima </a:t>
                      </a:r>
                      <a:r>
                        <a:rPr b="0" lang="en-US" sz="1150" strike="noStrike" u="none">
                          <a:solidFill>
                            <a:schemeClr val="dk1"/>
                          </a:solidFill>
                          <a:effectLst/>
                          <a:uFillTx/>
                          <a:latin typeface="Calibri"/>
                          <a:ea typeface="Calibri"/>
                        </a:rPr>
                        <a:t>- Rua Baldomero Trápaga, 480</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chemeClr val="dk1"/>
                          </a:solidFill>
                          <a:effectLst/>
                          <a:uFillTx/>
                          <a:latin typeface="Calibri"/>
                          <a:ea typeface="Calibri"/>
                        </a:rPr>
                        <a:t>Horário: 8h às 12h - 13h às 17h</a:t>
                      </a:r>
                      <a:endParaRPr b="0" lang="pt-BR" sz="1150" strike="noStrike" u="none">
                        <a:solidFill>
                          <a:srgbClr val="000000"/>
                        </a:solidFill>
                        <a:effectLst/>
                        <a:uFillTx/>
                        <a:latin typeface="Arial"/>
                      </a:endParaRPr>
                    </a:p>
                    <a:p>
                      <a:pPr>
                        <a:lnSpc>
                          <a:spcPct val="100000"/>
                        </a:lnSpc>
                        <a:tabLst>
                          <a:tab algn="l" pos="0"/>
                        </a:tabLst>
                      </a:pPr>
                      <a:endParaRPr b="0" lang="pt-BR" sz="1150" strike="noStrike" u="none">
                        <a:solidFill>
                          <a:srgbClr val="000000"/>
                        </a:solidFill>
                        <a:effectLst/>
                        <a:uFillTx/>
                        <a:latin typeface="Arial"/>
                      </a:endParaRPr>
                    </a:p>
                    <a:p>
                      <a:pPr>
                        <a:lnSpc>
                          <a:spcPct val="100000"/>
                        </a:lnSpc>
                        <a:tabLst>
                          <a:tab algn="l" pos="0"/>
                        </a:tabLst>
                      </a:pPr>
                      <a:r>
                        <a:rPr b="1" lang="en-US" sz="1150" strike="noStrike" u="none">
                          <a:solidFill>
                            <a:schemeClr val="dk1"/>
                          </a:solidFill>
                          <a:effectLst/>
                          <a:uFillTx/>
                          <a:latin typeface="Calibri"/>
                          <a:ea typeface="Calibri"/>
                        </a:rPr>
                        <a:t>UBS Navegantes </a:t>
                      </a:r>
                      <a:r>
                        <a:rPr b="0" lang="en-US" sz="1150" strike="noStrike" u="none">
                          <a:solidFill>
                            <a:schemeClr val="dk1"/>
                          </a:solidFill>
                          <a:effectLst/>
                          <a:uFillTx/>
                          <a:latin typeface="Calibri"/>
                          <a:ea typeface="Calibri"/>
                        </a:rPr>
                        <a:t>- Rua Darcy Vargas, 212</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chemeClr val="dk1"/>
                          </a:solidFill>
                          <a:effectLst/>
                          <a:uFillTx/>
                          <a:latin typeface="Calibri"/>
                          <a:ea typeface="Calibri"/>
                        </a:rPr>
                        <a:t>Horário: 8h às 22h</a:t>
                      </a:r>
                      <a:endParaRPr b="0" lang="pt-BR" sz="1150" strike="noStrike" u="none">
                        <a:solidFill>
                          <a:srgbClr val="000000"/>
                        </a:solidFill>
                        <a:effectLst/>
                        <a:uFillTx/>
                        <a:latin typeface="Arial"/>
                      </a:endParaRPr>
                    </a:p>
                    <a:p>
                      <a:pPr>
                        <a:lnSpc>
                          <a:spcPct val="100000"/>
                        </a:lnSpc>
                        <a:tabLst>
                          <a:tab algn="l" pos="0"/>
                        </a:tabLst>
                      </a:pPr>
                      <a:endParaRPr b="0" lang="pt-BR" sz="1150" strike="noStrike" u="none">
                        <a:solidFill>
                          <a:srgbClr val="000000"/>
                        </a:solidFill>
                        <a:effectLst/>
                        <a:uFillTx/>
                        <a:latin typeface="Arial"/>
                      </a:endParaRPr>
                    </a:p>
                    <a:p>
                      <a:pPr>
                        <a:lnSpc>
                          <a:spcPct val="100000"/>
                        </a:lnSpc>
                        <a:tabLst>
                          <a:tab algn="l" pos="0"/>
                        </a:tabLst>
                      </a:pPr>
                      <a:r>
                        <a:rPr b="1" lang="en-US" sz="1150" strike="noStrike" u="none">
                          <a:solidFill>
                            <a:schemeClr val="dk1"/>
                          </a:solidFill>
                          <a:effectLst/>
                          <a:uFillTx/>
                          <a:latin typeface="Calibri"/>
                          <a:ea typeface="Calibri"/>
                        </a:rPr>
                        <a:t>UBS Porto</a:t>
                      </a:r>
                      <a:r>
                        <a:rPr b="0" lang="en-US" sz="1150" strike="noStrike" u="none">
                          <a:solidFill>
                            <a:schemeClr val="dk1"/>
                          </a:solidFill>
                          <a:effectLst/>
                          <a:uFillTx/>
                          <a:latin typeface="Calibri"/>
                          <a:ea typeface="Calibri"/>
                        </a:rPr>
                        <a:t> - Rua João Pessoa, 240 </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chemeClr val="dk1"/>
                          </a:solidFill>
                          <a:effectLst/>
                          <a:uFillTx/>
                          <a:latin typeface="Calibri"/>
                          <a:ea typeface="Calibri"/>
                        </a:rPr>
                        <a:t>Horário: 7h30min às 17h</a:t>
                      </a:r>
                      <a:endParaRPr b="0" lang="pt-BR" sz="1150" strike="noStrike" u="none">
                        <a:solidFill>
                          <a:srgbClr val="000000"/>
                        </a:solidFill>
                        <a:effectLst/>
                        <a:uFillTx/>
                        <a:latin typeface="Arial"/>
                      </a:endParaRPr>
                    </a:p>
                    <a:p>
                      <a:pPr>
                        <a:lnSpc>
                          <a:spcPct val="100000"/>
                        </a:lnSpc>
                        <a:tabLst>
                          <a:tab algn="l" pos="0"/>
                        </a:tabLst>
                      </a:pPr>
                      <a:endParaRPr b="0" lang="pt-BR" sz="1150" strike="noStrike" u="none">
                        <a:solidFill>
                          <a:srgbClr val="000000"/>
                        </a:solidFill>
                        <a:effectLst/>
                        <a:uFillTx/>
                        <a:latin typeface="Arial"/>
                      </a:endParaRPr>
                    </a:p>
                    <a:p>
                      <a:pPr>
                        <a:lnSpc>
                          <a:spcPct val="100000"/>
                        </a:lnSpc>
                        <a:tabLst>
                          <a:tab algn="l" pos="0"/>
                        </a:tabLst>
                      </a:pPr>
                      <a:r>
                        <a:rPr b="1" lang="en-US" sz="1150" strike="noStrike" u="none">
                          <a:solidFill>
                            <a:schemeClr val="dk1"/>
                          </a:solidFill>
                          <a:effectLst/>
                          <a:uFillTx/>
                          <a:latin typeface="Calibri"/>
                          <a:ea typeface="Calibri"/>
                        </a:rPr>
                        <a:t>UBS SANSCA </a:t>
                      </a:r>
                      <a:r>
                        <a:rPr b="0" lang="en-US" sz="1150" strike="noStrike" u="none">
                          <a:solidFill>
                            <a:schemeClr val="dk1"/>
                          </a:solidFill>
                          <a:effectLst/>
                          <a:uFillTx/>
                          <a:latin typeface="Calibri"/>
                          <a:ea typeface="Calibri"/>
                        </a:rPr>
                        <a:t>- Rua Dr. Amarante, 919</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chemeClr val="dk1"/>
                          </a:solidFill>
                          <a:effectLst/>
                          <a:uFillTx/>
                          <a:latin typeface="Calibri"/>
                          <a:ea typeface="Calibri"/>
                        </a:rPr>
                        <a:t>Horário: 7h30min às 11h30min - 13h às 17h</a:t>
                      </a:r>
                      <a:endParaRPr b="0" lang="pt-BR" sz="1150" strike="noStrike" u="none">
                        <a:solidFill>
                          <a:srgbClr val="000000"/>
                        </a:solidFill>
                        <a:effectLst/>
                        <a:uFillTx/>
                        <a:latin typeface="Arial"/>
                      </a:endParaRPr>
                    </a:p>
                  </a:txBody>
                  <a:tcPr anchor="t" marL="63360" marR="63360" marT="63360" marB="6336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r>
              <a:tr h="420840">
                <a:tc>
                  <a:txBody>
                    <a:bodyPr lIns="63360" rIns="63360" tIns="63360" bIns="63360" anchor="t">
                      <a:noAutofit/>
                    </a:bodyPr>
                    <a:p>
                      <a:pPr>
                        <a:lnSpc>
                          <a:spcPct val="100000"/>
                        </a:lnSpc>
                        <a:tabLst>
                          <a:tab algn="l" pos="0"/>
                        </a:tabLst>
                      </a:pPr>
                      <a:r>
                        <a:rPr b="0" i="1" lang="en-US" sz="1150" strike="noStrike" u="sng">
                          <a:solidFill>
                            <a:schemeClr val="dk1"/>
                          </a:solidFill>
                          <a:effectLst/>
                          <a:uFillTx/>
                          <a:latin typeface="Calibri"/>
                          <a:ea typeface="Calibri"/>
                        </a:rPr>
                        <a:t>Distrito Areal</a:t>
                      </a:r>
                      <a:endParaRPr b="0" lang="pt-BR" sz="1150" strike="noStrike" u="none">
                        <a:solidFill>
                          <a:srgbClr val="000000"/>
                        </a:solidFill>
                        <a:effectLst/>
                        <a:uFillTx/>
                        <a:latin typeface="Arial"/>
                      </a:endParaRPr>
                    </a:p>
                    <a:p>
                      <a:pPr>
                        <a:lnSpc>
                          <a:spcPct val="100000"/>
                        </a:lnSpc>
                        <a:tabLst>
                          <a:tab algn="l" pos="0"/>
                        </a:tabLst>
                      </a:pPr>
                      <a:r>
                        <a:rPr b="1" lang="en-US" sz="1150" strike="noStrike" u="none">
                          <a:solidFill>
                            <a:schemeClr val="dk1"/>
                          </a:solidFill>
                          <a:effectLst/>
                          <a:uFillTx/>
                          <a:latin typeface="Calibri"/>
                          <a:ea typeface="Calibri"/>
                        </a:rPr>
                        <a:t>UBS Areal Fundos (Leste)</a:t>
                      </a:r>
                      <a:r>
                        <a:rPr b="0" lang="en-US" sz="1150" strike="noStrike" u="none">
                          <a:solidFill>
                            <a:schemeClr val="dk1"/>
                          </a:solidFill>
                          <a:effectLst/>
                          <a:uFillTx/>
                          <a:latin typeface="Calibri"/>
                          <a:ea typeface="Calibri"/>
                        </a:rPr>
                        <a:t> - Av. Domingos José de Almeida, 4265</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chemeClr val="dk1"/>
                          </a:solidFill>
                          <a:effectLst/>
                          <a:uFillTx/>
                          <a:latin typeface="Calibri"/>
                          <a:ea typeface="Calibri"/>
                        </a:rPr>
                        <a:t>Horário: 07h às 19h</a:t>
                      </a:r>
                      <a:endParaRPr b="0" lang="pt-BR" sz="1150" strike="noStrike" u="none">
                        <a:solidFill>
                          <a:srgbClr val="000000"/>
                        </a:solidFill>
                        <a:effectLst/>
                        <a:uFillTx/>
                        <a:latin typeface="Arial"/>
                      </a:endParaRPr>
                    </a:p>
                  </a:txBody>
                  <a:tcPr anchor="t" marL="63360" marR="63360" marT="63360" marB="6336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r>
            </a:tbl>
          </a:graphicData>
        </a:graphic>
      </p:graphicFrame>
      <p:sp>
        <p:nvSpPr>
          <p:cNvPr id="706" name="Google Shape;1174;g364d8c26758_0_88"/>
          <p:cNvSpPr/>
          <p:nvPr/>
        </p:nvSpPr>
        <p:spPr>
          <a:xfrm rot="5400000">
            <a:off x="2448720" y="649296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6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07" name="PlaceHolder 1"/>
          <p:cNvSpPr>
            <a:spLocks noGrp="1"/>
          </p:cNvSpPr>
          <p:nvPr>
            <p:ph type="sldNum" idx="96"/>
          </p:nvPr>
        </p:nvSpPr>
        <p:spPr>
          <a:xfrm>
            <a:off x="6553080" y="635652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B951CF0D-B448-4C11-BCA7-FD92CCB417A7}" type="slidenum">
              <a:rPr b="0" lang="en-US" sz="1200" strike="noStrike" u="none">
                <a:solidFill>
                  <a:srgbClr val="888888"/>
                </a:solidFill>
                <a:effectLst/>
                <a:uFillTx/>
                <a:latin typeface="Calibri"/>
                <a:ea typeface="Calibri"/>
              </a:rPr>
              <a:t>46</a:t>
            </a:fld>
            <a:endParaRPr b="0" lang="pt-BR" sz="1200" strike="noStrike" u="none">
              <a:solidFill>
                <a:srgbClr val="000000"/>
              </a:solidFill>
              <a:effectLst/>
              <a:uFillTx/>
              <a:latin typeface="Times New Roman"/>
            </a:endParaRPr>
          </a:p>
        </p:txBody>
      </p:sp>
      <p:sp>
        <p:nvSpPr>
          <p:cNvPr id="708" name="Google Shape;1181;g364d8c26758_0_133"/>
          <p:cNvSpPr/>
          <p:nvPr/>
        </p:nvSpPr>
        <p:spPr>
          <a:xfrm>
            <a:off x="2329560" y="237240"/>
            <a:ext cx="3627000" cy="36900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709" name="Google Shape;1182;g364d8c26758_0_133"/>
          <p:cNvCxnSpPr/>
          <p:nvPr/>
        </p:nvCxnSpPr>
        <p:spPr>
          <a:xfrm flipV="1">
            <a:off x="356040" y="421200"/>
            <a:ext cx="6182280" cy="19440"/>
          </a:xfrm>
          <a:prstGeom prst="straightConnector1">
            <a:avLst/>
          </a:prstGeom>
          <a:ln w="19050">
            <a:solidFill>
              <a:srgbClr val="000000"/>
            </a:solidFill>
            <a:round/>
          </a:ln>
        </p:spPr>
      </p:cxnSp>
      <p:sp>
        <p:nvSpPr>
          <p:cNvPr id="710" name="Google Shape;1183;g364d8c26758_0_133"/>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graphicFrame>
        <p:nvGraphicFramePr>
          <p:cNvPr id="711" name="Google Shape;1184;g364d8c26758_0_133"/>
          <p:cNvGraphicFramePr/>
          <p:nvPr/>
        </p:nvGraphicFramePr>
        <p:xfrm>
          <a:off x="571680" y="947520"/>
          <a:ext cx="5714640" cy="7937280"/>
        </p:xfrm>
        <a:graphic>
          <a:graphicData uri="http://schemas.openxmlformats.org/drawingml/2006/table">
            <a:tbl>
              <a:tblPr/>
              <a:tblGrid>
                <a:gridCol w="5714640"/>
              </a:tblGrid>
              <a:tr h="1769400">
                <a:tc>
                  <a:txBody>
                    <a:bodyPr lIns="63360" rIns="63360" tIns="63360" bIns="63360" anchor="t">
                      <a:noAutofit/>
                    </a:bodyPr>
                    <a:p>
                      <a:pPr>
                        <a:lnSpc>
                          <a:spcPct val="100000"/>
                        </a:lnSpc>
                        <a:tabLst>
                          <a:tab algn="l" pos="0"/>
                        </a:tabLst>
                      </a:pPr>
                      <a:r>
                        <a:rPr b="1" lang="en-US" sz="1150" strike="noStrike" u="none">
                          <a:solidFill>
                            <a:schemeClr val="dk1"/>
                          </a:solidFill>
                          <a:effectLst/>
                          <a:uFillTx/>
                          <a:latin typeface="Calibri"/>
                          <a:ea typeface="Calibri"/>
                        </a:rPr>
                        <a:t>UBS Areal I </a:t>
                      </a:r>
                      <a:r>
                        <a:rPr b="0" lang="en-US" sz="1150" strike="noStrike" u="none">
                          <a:solidFill>
                            <a:schemeClr val="dk1"/>
                          </a:solidFill>
                          <a:effectLst/>
                          <a:uFillTx/>
                          <a:latin typeface="Calibri"/>
                          <a:ea typeface="Calibri"/>
                        </a:rPr>
                        <a:t>- Rua: Apolinário de Porto Alegre, 290</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chemeClr val="dk1"/>
                          </a:solidFill>
                          <a:effectLst/>
                          <a:uFillTx/>
                          <a:latin typeface="Calibri"/>
                          <a:ea typeface="Calibri"/>
                        </a:rPr>
                        <a:t>Horário: 8h às 12h 13h às 17h</a:t>
                      </a:r>
                      <a:endParaRPr b="0" lang="pt-BR" sz="1150" strike="noStrike" u="none">
                        <a:solidFill>
                          <a:srgbClr val="000000"/>
                        </a:solidFill>
                        <a:effectLst/>
                        <a:uFillTx/>
                        <a:latin typeface="Arial"/>
                      </a:endParaRPr>
                    </a:p>
                    <a:p>
                      <a:pPr>
                        <a:lnSpc>
                          <a:spcPct val="100000"/>
                        </a:lnSpc>
                        <a:tabLst>
                          <a:tab algn="l" pos="0"/>
                        </a:tabLst>
                      </a:pPr>
                      <a:endParaRPr b="0" lang="pt-BR" sz="1150" strike="noStrike" u="none">
                        <a:solidFill>
                          <a:srgbClr val="000000"/>
                        </a:solidFill>
                        <a:effectLst/>
                        <a:uFillTx/>
                        <a:latin typeface="Arial"/>
                      </a:endParaRPr>
                    </a:p>
                    <a:p>
                      <a:pPr>
                        <a:lnSpc>
                          <a:spcPct val="100000"/>
                        </a:lnSpc>
                        <a:tabLst>
                          <a:tab algn="l" pos="0"/>
                        </a:tabLst>
                      </a:pPr>
                      <a:r>
                        <a:rPr b="1" lang="en-US" sz="1150" strike="noStrike" u="none">
                          <a:solidFill>
                            <a:schemeClr val="dk1"/>
                          </a:solidFill>
                          <a:effectLst/>
                          <a:uFillTx/>
                          <a:latin typeface="Calibri"/>
                          <a:ea typeface="Calibri"/>
                        </a:rPr>
                        <a:t>UBS Bom Jesus</a:t>
                      </a:r>
                      <a:r>
                        <a:rPr b="0" lang="en-US" sz="1150" strike="noStrike" u="none">
                          <a:solidFill>
                            <a:schemeClr val="dk1"/>
                          </a:solidFill>
                          <a:effectLst/>
                          <a:uFillTx/>
                          <a:latin typeface="Calibri"/>
                          <a:ea typeface="Calibri"/>
                        </a:rPr>
                        <a:t> - Av. Itália, 350 </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chemeClr val="dk1"/>
                          </a:solidFill>
                          <a:effectLst/>
                          <a:uFillTx/>
                          <a:latin typeface="Calibri"/>
                          <a:ea typeface="Calibri"/>
                        </a:rPr>
                        <a:t>Horário: 7h30min às 11:30 - 13h às 17h - 17h às 21h</a:t>
                      </a:r>
                      <a:endParaRPr b="0" lang="pt-BR" sz="1150" strike="noStrike" u="none">
                        <a:solidFill>
                          <a:srgbClr val="000000"/>
                        </a:solidFill>
                        <a:effectLst/>
                        <a:uFillTx/>
                        <a:latin typeface="Arial"/>
                      </a:endParaRPr>
                    </a:p>
                    <a:p>
                      <a:pPr>
                        <a:lnSpc>
                          <a:spcPct val="100000"/>
                        </a:lnSpc>
                        <a:tabLst>
                          <a:tab algn="l" pos="0"/>
                        </a:tabLst>
                      </a:pPr>
                      <a:endParaRPr b="0" lang="pt-BR" sz="1150" strike="noStrike" u="none">
                        <a:solidFill>
                          <a:srgbClr val="000000"/>
                        </a:solidFill>
                        <a:effectLst/>
                        <a:uFillTx/>
                        <a:latin typeface="Arial"/>
                      </a:endParaRPr>
                    </a:p>
                    <a:p>
                      <a:pPr>
                        <a:lnSpc>
                          <a:spcPct val="100000"/>
                        </a:lnSpc>
                        <a:tabLst>
                          <a:tab algn="l" pos="0"/>
                        </a:tabLst>
                      </a:pPr>
                      <a:r>
                        <a:rPr b="1" lang="en-US" sz="1150" strike="noStrike" u="none">
                          <a:solidFill>
                            <a:schemeClr val="dk1"/>
                          </a:solidFill>
                          <a:effectLst/>
                          <a:uFillTx/>
                          <a:latin typeface="Calibri"/>
                          <a:ea typeface="Calibri"/>
                        </a:rPr>
                        <a:t>UBS CSU Areal</a:t>
                      </a:r>
                      <a:r>
                        <a:rPr b="0" lang="en-US" sz="1150" strike="noStrike" u="none">
                          <a:solidFill>
                            <a:schemeClr val="dk1"/>
                          </a:solidFill>
                          <a:effectLst/>
                          <a:uFillTx/>
                          <a:latin typeface="Calibri"/>
                          <a:ea typeface="Calibri"/>
                        </a:rPr>
                        <a:t> - Rua: Guararapes, 50 a</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chemeClr val="dk1"/>
                          </a:solidFill>
                          <a:effectLst/>
                          <a:uFillTx/>
                          <a:latin typeface="Calibri"/>
                          <a:ea typeface="Calibri"/>
                        </a:rPr>
                        <a:t>Horário: 7h às 19h</a:t>
                      </a:r>
                      <a:endParaRPr b="0" lang="pt-BR" sz="1150" strike="noStrike" u="none">
                        <a:solidFill>
                          <a:srgbClr val="000000"/>
                        </a:solidFill>
                        <a:effectLst/>
                        <a:uFillTx/>
                        <a:latin typeface="Arial"/>
                      </a:endParaRPr>
                    </a:p>
                    <a:p>
                      <a:pPr>
                        <a:lnSpc>
                          <a:spcPct val="100000"/>
                        </a:lnSpc>
                        <a:tabLst>
                          <a:tab algn="l" pos="0"/>
                        </a:tabLst>
                      </a:pPr>
                      <a:endParaRPr b="0" lang="pt-BR" sz="1150" strike="noStrike" u="none">
                        <a:solidFill>
                          <a:srgbClr val="000000"/>
                        </a:solidFill>
                        <a:effectLst/>
                        <a:uFillTx/>
                        <a:latin typeface="Arial"/>
                      </a:endParaRPr>
                    </a:p>
                    <a:p>
                      <a:pPr>
                        <a:lnSpc>
                          <a:spcPct val="100000"/>
                        </a:lnSpc>
                        <a:tabLst>
                          <a:tab algn="l" pos="0"/>
                        </a:tabLst>
                      </a:pPr>
                      <a:r>
                        <a:rPr b="1" lang="en-US" sz="1150" strike="noStrike" u="none">
                          <a:solidFill>
                            <a:schemeClr val="dk1"/>
                          </a:solidFill>
                          <a:effectLst/>
                          <a:uFillTx/>
                          <a:latin typeface="Calibri"/>
                          <a:ea typeface="Calibri"/>
                        </a:rPr>
                        <a:t>UBS Dunas</a:t>
                      </a:r>
                      <a:r>
                        <a:rPr b="0" lang="en-US" sz="1150" strike="noStrike" u="none">
                          <a:solidFill>
                            <a:schemeClr val="dk1"/>
                          </a:solidFill>
                          <a:effectLst/>
                          <a:uFillTx/>
                          <a:latin typeface="Calibri"/>
                          <a:ea typeface="Calibri"/>
                        </a:rPr>
                        <a:t> - Avenida 1, S/Nº</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chemeClr val="dk1"/>
                          </a:solidFill>
                          <a:effectLst/>
                          <a:uFillTx/>
                          <a:latin typeface="Calibri"/>
                          <a:ea typeface="Calibri"/>
                        </a:rPr>
                        <a:t>Horário: 07h30min às 11h30min - 13h às 17h </a:t>
                      </a:r>
                      <a:endParaRPr b="0" lang="pt-BR" sz="1150" strike="noStrike" u="none">
                        <a:solidFill>
                          <a:srgbClr val="000000"/>
                        </a:solidFill>
                        <a:effectLst/>
                        <a:uFillTx/>
                        <a:latin typeface="Arial"/>
                      </a:endParaRPr>
                    </a:p>
                    <a:p>
                      <a:pPr>
                        <a:lnSpc>
                          <a:spcPct val="100000"/>
                        </a:lnSpc>
                        <a:tabLst>
                          <a:tab algn="l" pos="0"/>
                        </a:tabLst>
                      </a:pPr>
                      <a:endParaRPr b="0" lang="pt-BR" sz="1150" strike="noStrike" u="none">
                        <a:solidFill>
                          <a:srgbClr val="000000"/>
                        </a:solidFill>
                        <a:effectLst/>
                        <a:uFillTx/>
                        <a:latin typeface="Arial"/>
                      </a:endParaRPr>
                    </a:p>
                    <a:p>
                      <a:pPr>
                        <a:lnSpc>
                          <a:spcPct val="100000"/>
                        </a:lnSpc>
                        <a:tabLst>
                          <a:tab algn="l" pos="0"/>
                        </a:tabLst>
                      </a:pPr>
                      <a:r>
                        <a:rPr b="1" lang="en-US" sz="1150" strike="noStrike" u="none">
                          <a:solidFill>
                            <a:schemeClr val="dk1"/>
                          </a:solidFill>
                          <a:effectLst/>
                          <a:uFillTx/>
                          <a:latin typeface="Calibri"/>
                          <a:ea typeface="Calibri"/>
                        </a:rPr>
                        <a:t>UBS Leocádia </a:t>
                      </a:r>
                      <a:r>
                        <a:rPr b="0" lang="en-US" sz="1150" strike="noStrike" u="none">
                          <a:solidFill>
                            <a:schemeClr val="dk1"/>
                          </a:solidFill>
                          <a:effectLst/>
                          <a:uFillTx/>
                          <a:latin typeface="Calibri"/>
                          <a:ea typeface="Calibri"/>
                        </a:rPr>
                        <a:t>- Rua Davi Canabarro, 890</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chemeClr val="dk1"/>
                          </a:solidFill>
                          <a:effectLst/>
                          <a:uFillTx/>
                          <a:latin typeface="Calibri"/>
                          <a:ea typeface="Calibri"/>
                        </a:rPr>
                        <a:t>Horário: 7h30min às 11h30min - 13h às 17h</a:t>
                      </a:r>
                      <a:endParaRPr b="0" lang="pt-BR" sz="1150" strike="noStrike" u="none">
                        <a:solidFill>
                          <a:srgbClr val="000000"/>
                        </a:solidFill>
                        <a:effectLst/>
                        <a:uFillTx/>
                        <a:latin typeface="Arial"/>
                      </a:endParaRPr>
                    </a:p>
                    <a:p>
                      <a:pPr>
                        <a:lnSpc>
                          <a:spcPct val="100000"/>
                        </a:lnSpc>
                        <a:tabLst>
                          <a:tab algn="l" pos="0"/>
                        </a:tabLst>
                      </a:pPr>
                      <a:r>
                        <a:rPr b="1" lang="en-US" sz="1150" strike="noStrike" u="none">
                          <a:solidFill>
                            <a:schemeClr val="dk1"/>
                          </a:solidFill>
                          <a:effectLst/>
                          <a:uFillTx/>
                          <a:latin typeface="Calibri"/>
                          <a:ea typeface="Calibri"/>
                        </a:rPr>
                        <a:t> </a:t>
                      </a:r>
                      <a:endParaRPr b="0" lang="pt-BR" sz="1150" strike="noStrike" u="none">
                        <a:solidFill>
                          <a:srgbClr val="000000"/>
                        </a:solidFill>
                        <a:effectLst/>
                        <a:uFillTx/>
                        <a:latin typeface="Arial"/>
                      </a:endParaRPr>
                    </a:p>
                    <a:p>
                      <a:pPr>
                        <a:lnSpc>
                          <a:spcPct val="100000"/>
                        </a:lnSpc>
                        <a:tabLst>
                          <a:tab algn="l" pos="0"/>
                        </a:tabLst>
                      </a:pPr>
                      <a:r>
                        <a:rPr b="1" lang="en-US" sz="1150" strike="noStrike" u="none">
                          <a:solidFill>
                            <a:schemeClr val="dk1"/>
                          </a:solidFill>
                          <a:effectLst/>
                          <a:uFillTx/>
                          <a:latin typeface="Calibri"/>
                          <a:ea typeface="Calibri"/>
                        </a:rPr>
                        <a:t>UBS Obelisco</a:t>
                      </a:r>
                      <a:r>
                        <a:rPr b="0" lang="en-US" sz="1150" strike="noStrike" u="none">
                          <a:solidFill>
                            <a:schemeClr val="dk1"/>
                          </a:solidFill>
                          <a:effectLst/>
                          <a:uFillTx/>
                          <a:latin typeface="Calibri"/>
                          <a:ea typeface="Calibri"/>
                        </a:rPr>
                        <a:t> - Rua Francisco Ribeiro Silva, 505</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chemeClr val="dk1"/>
                          </a:solidFill>
                          <a:effectLst/>
                          <a:uFillTx/>
                          <a:latin typeface="Calibri"/>
                          <a:ea typeface="Calibri"/>
                        </a:rPr>
                        <a:t>Horário: 7h30min às 11h30min - 13h30min às 17h</a:t>
                      </a:r>
                      <a:endParaRPr b="0" lang="pt-BR" sz="1150" strike="noStrike" u="none">
                        <a:solidFill>
                          <a:srgbClr val="000000"/>
                        </a:solidFill>
                        <a:effectLst/>
                        <a:uFillTx/>
                        <a:latin typeface="Arial"/>
                      </a:endParaRPr>
                    </a:p>
                  </a:txBody>
                  <a:tcPr anchor="t" marL="63360" marR="63360" marT="63360" marB="6336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r>
              <a:tr h="1554840">
                <a:tc>
                  <a:txBody>
                    <a:bodyPr lIns="63360" rIns="63360" tIns="63360" bIns="63360" anchor="t">
                      <a:noAutofit/>
                    </a:bodyPr>
                    <a:p>
                      <a:pPr>
                        <a:lnSpc>
                          <a:spcPct val="100000"/>
                        </a:lnSpc>
                        <a:tabLst>
                          <a:tab algn="l" pos="0"/>
                        </a:tabLst>
                      </a:pPr>
                      <a:r>
                        <a:rPr b="0" i="1" lang="en-US" sz="1150" strike="noStrike" u="sng">
                          <a:solidFill>
                            <a:schemeClr val="dk1"/>
                          </a:solidFill>
                          <a:effectLst/>
                          <a:uFillTx/>
                          <a:latin typeface="Calibri"/>
                          <a:ea typeface="Calibri"/>
                        </a:rPr>
                        <a:t>Distrito Praias </a:t>
                      </a:r>
                      <a:endParaRPr b="0" lang="pt-BR" sz="1150" strike="noStrike" u="none">
                        <a:solidFill>
                          <a:srgbClr val="000000"/>
                        </a:solidFill>
                        <a:effectLst/>
                        <a:uFillTx/>
                        <a:latin typeface="Arial"/>
                      </a:endParaRPr>
                    </a:p>
                    <a:p>
                      <a:pPr>
                        <a:lnSpc>
                          <a:spcPct val="100000"/>
                        </a:lnSpc>
                        <a:tabLst>
                          <a:tab algn="l" pos="0"/>
                        </a:tabLst>
                      </a:pPr>
                      <a:r>
                        <a:rPr b="1" lang="en-US" sz="1150" strike="noStrike" u="none">
                          <a:solidFill>
                            <a:schemeClr val="dk1"/>
                          </a:solidFill>
                          <a:effectLst/>
                          <a:uFillTx/>
                          <a:latin typeface="Calibri"/>
                          <a:ea typeface="Calibri"/>
                        </a:rPr>
                        <a:t>UBS Colônia Z3</a:t>
                      </a:r>
                      <a:r>
                        <a:rPr b="0" lang="en-US" sz="1150" strike="noStrike" u="none">
                          <a:solidFill>
                            <a:schemeClr val="dk1"/>
                          </a:solidFill>
                          <a:effectLst/>
                          <a:uFillTx/>
                          <a:latin typeface="Calibri"/>
                          <a:ea typeface="Calibri"/>
                        </a:rPr>
                        <a:t> - Rua Rafael Brusque, 147</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chemeClr val="dk1"/>
                          </a:solidFill>
                          <a:effectLst/>
                          <a:uFillTx/>
                          <a:latin typeface="Calibri"/>
                          <a:ea typeface="Calibri"/>
                        </a:rPr>
                        <a:t>Horário: 7h30min às 11h30min - 12h30min às 17h</a:t>
                      </a:r>
                      <a:endParaRPr b="0" lang="pt-BR" sz="1150" strike="noStrike" u="none">
                        <a:solidFill>
                          <a:srgbClr val="000000"/>
                        </a:solidFill>
                        <a:effectLst/>
                        <a:uFillTx/>
                        <a:latin typeface="Arial"/>
                      </a:endParaRPr>
                    </a:p>
                    <a:p>
                      <a:pPr>
                        <a:lnSpc>
                          <a:spcPct val="100000"/>
                        </a:lnSpc>
                        <a:tabLst>
                          <a:tab algn="l" pos="0"/>
                        </a:tabLst>
                      </a:pPr>
                      <a:endParaRPr b="0" lang="pt-BR" sz="1150" strike="noStrike" u="none">
                        <a:solidFill>
                          <a:srgbClr val="000000"/>
                        </a:solidFill>
                        <a:effectLst/>
                        <a:uFillTx/>
                        <a:latin typeface="Arial"/>
                      </a:endParaRPr>
                    </a:p>
                    <a:p>
                      <a:pPr>
                        <a:lnSpc>
                          <a:spcPct val="100000"/>
                        </a:lnSpc>
                        <a:tabLst>
                          <a:tab algn="l" pos="0"/>
                        </a:tabLst>
                      </a:pPr>
                      <a:r>
                        <a:rPr b="1" lang="en-US" sz="1150" strike="noStrike" u="none">
                          <a:solidFill>
                            <a:schemeClr val="dk1"/>
                          </a:solidFill>
                          <a:effectLst/>
                          <a:uFillTx/>
                          <a:latin typeface="Calibri"/>
                          <a:ea typeface="Calibri"/>
                        </a:rPr>
                        <a:t>UBS Barro Duro</a:t>
                      </a:r>
                      <a:r>
                        <a:rPr b="0" lang="en-US" sz="1150" strike="noStrike" u="none">
                          <a:solidFill>
                            <a:schemeClr val="dk1"/>
                          </a:solidFill>
                          <a:effectLst/>
                          <a:uFillTx/>
                          <a:latin typeface="Calibri"/>
                          <a:ea typeface="Calibri"/>
                        </a:rPr>
                        <a:t> - Praça Aratiba, 12</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chemeClr val="dk1"/>
                          </a:solidFill>
                          <a:effectLst/>
                          <a:uFillTx/>
                          <a:latin typeface="Calibri"/>
                          <a:ea typeface="Calibri"/>
                        </a:rPr>
                        <a:t>Horário: 7h30min às 11h30min - 13h30min às 17h</a:t>
                      </a:r>
                      <a:endParaRPr b="0" lang="pt-BR" sz="1150" strike="noStrike" u="none">
                        <a:solidFill>
                          <a:srgbClr val="000000"/>
                        </a:solidFill>
                        <a:effectLst/>
                        <a:uFillTx/>
                        <a:latin typeface="Arial"/>
                      </a:endParaRPr>
                    </a:p>
                    <a:p>
                      <a:pPr>
                        <a:lnSpc>
                          <a:spcPct val="100000"/>
                        </a:lnSpc>
                        <a:tabLst>
                          <a:tab algn="l" pos="0"/>
                        </a:tabLst>
                      </a:pPr>
                      <a:endParaRPr b="0" lang="pt-BR" sz="1150" strike="noStrike" u="none">
                        <a:solidFill>
                          <a:srgbClr val="000000"/>
                        </a:solidFill>
                        <a:effectLst/>
                        <a:uFillTx/>
                        <a:latin typeface="Arial"/>
                      </a:endParaRPr>
                    </a:p>
                    <a:p>
                      <a:pPr>
                        <a:lnSpc>
                          <a:spcPct val="100000"/>
                        </a:lnSpc>
                        <a:tabLst>
                          <a:tab algn="l" pos="0"/>
                        </a:tabLst>
                      </a:pPr>
                      <a:r>
                        <a:rPr b="1" lang="en-US" sz="1150" strike="noStrike" u="none">
                          <a:solidFill>
                            <a:schemeClr val="dk1"/>
                          </a:solidFill>
                          <a:effectLst/>
                          <a:uFillTx/>
                          <a:latin typeface="Calibri"/>
                          <a:ea typeface="Calibri"/>
                        </a:rPr>
                        <a:t>UBS Laranjal </a:t>
                      </a:r>
                      <a:r>
                        <a:rPr b="0" lang="en-US" sz="1150" strike="noStrike" u="none">
                          <a:solidFill>
                            <a:schemeClr val="dk1"/>
                          </a:solidFill>
                          <a:effectLst/>
                          <a:uFillTx/>
                          <a:latin typeface="Calibri"/>
                          <a:ea typeface="Calibri"/>
                        </a:rPr>
                        <a:t>- Rua São Borja, 683</a:t>
                      </a:r>
                      <a:endParaRPr b="0" lang="pt-BR" sz="1150" strike="noStrike" u="none">
                        <a:solidFill>
                          <a:srgbClr val="000000"/>
                        </a:solidFill>
                        <a:effectLst/>
                        <a:uFillTx/>
                        <a:latin typeface="Arial"/>
                      </a:endParaRPr>
                    </a:p>
                    <a:p>
                      <a:pPr>
                        <a:lnSpc>
                          <a:spcPct val="100000"/>
                        </a:lnSpc>
                        <a:tabLst>
                          <a:tab algn="l" pos="0"/>
                        </a:tabLst>
                      </a:pPr>
                      <a:r>
                        <a:rPr b="0" lang="en-US" sz="1150" strike="noStrike" u="none">
                          <a:solidFill>
                            <a:schemeClr val="dk1"/>
                          </a:solidFill>
                          <a:effectLst/>
                          <a:uFillTx/>
                          <a:latin typeface="Calibri"/>
                          <a:ea typeface="Calibri"/>
                        </a:rPr>
                        <a:t>Horário: 8h às 12h - 13h às 17h</a:t>
                      </a:r>
                      <a:endParaRPr b="0" lang="pt-BR" sz="1150" strike="noStrike" u="none">
                        <a:solidFill>
                          <a:srgbClr val="000000"/>
                        </a:solidFill>
                        <a:effectLst/>
                        <a:uFillTx/>
                        <a:latin typeface="Arial"/>
                      </a:endParaRPr>
                    </a:p>
                  </a:txBody>
                  <a:tcPr anchor="t" marL="63360" marR="63360" marT="63360" marB="6336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r>
              <a:tr h="1554840">
                <a:tc>
                  <a:txBody>
                    <a:bodyPr lIns="63360" rIns="63360" tIns="63360" bIns="63360" anchor="t">
                      <a:noAutofit/>
                    </a:bodyPr>
                    <a:p>
                      <a:pPr>
                        <a:lnSpc>
                          <a:spcPct val="100000"/>
                        </a:lnSpc>
                        <a:tabLst>
                          <a:tab algn="l" pos="0"/>
                        </a:tabLst>
                      </a:pPr>
                      <a:r>
                        <a:rPr b="0" i="1" lang="en-US" sz="1150" strike="noStrike" u="sng">
                          <a:solidFill>
                            <a:schemeClr val="dk1"/>
                          </a:solidFill>
                          <a:effectLst/>
                          <a:uFillTx/>
                          <a:latin typeface="Calibri"/>
                          <a:ea typeface="Calibri"/>
                        </a:rPr>
                        <a:t>Distrito Colônia</a:t>
                      </a:r>
                      <a:endParaRPr b="0" lang="pt-BR" sz="1150" strike="noStrike" u="none">
                        <a:solidFill>
                          <a:srgbClr val="000000"/>
                        </a:solidFill>
                        <a:effectLst/>
                        <a:uFillTx/>
                        <a:latin typeface="Arial"/>
                      </a:endParaRPr>
                    </a:p>
                    <a:p>
                      <a:pPr>
                        <a:lnSpc>
                          <a:spcPct val="115000"/>
                        </a:lnSpc>
                        <a:tabLst>
                          <a:tab algn="l" pos="0"/>
                        </a:tabLst>
                      </a:pPr>
                      <a:r>
                        <a:rPr b="1" lang="en-US" sz="1150" strike="noStrike" u="none">
                          <a:solidFill>
                            <a:schemeClr val="dk1"/>
                          </a:solidFill>
                          <a:effectLst/>
                          <a:uFillTx/>
                          <a:latin typeface="Calibri"/>
                          <a:ea typeface="Calibri"/>
                        </a:rPr>
                        <a:t>UBS Cascata </a:t>
                      </a:r>
                      <a:r>
                        <a:rPr b="0" lang="en-US" sz="1150" strike="noStrike" u="none">
                          <a:solidFill>
                            <a:schemeClr val="dk1"/>
                          </a:solidFill>
                          <a:effectLst/>
                          <a:uFillTx/>
                          <a:latin typeface="Calibri"/>
                          <a:ea typeface="Calibri"/>
                        </a:rPr>
                        <a:t>- 5º Distrito</a:t>
                      </a:r>
                      <a:endParaRPr b="0" lang="pt-BR" sz="1150" strike="noStrike" u="none">
                        <a:solidFill>
                          <a:srgbClr val="000000"/>
                        </a:solidFill>
                        <a:effectLst/>
                        <a:uFillTx/>
                        <a:latin typeface="Arial"/>
                      </a:endParaRPr>
                    </a:p>
                    <a:p>
                      <a:pPr>
                        <a:lnSpc>
                          <a:spcPct val="115000"/>
                        </a:lnSpc>
                        <a:tabLst>
                          <a:tab algn="l" pos="0"/>
                        </a:tabLst>
                      </a:pPr>
                      <a:r>
                        <a:rPr b="0" lang="en-US" sz="1150" strike="noStrike" u="none">
                          <a:solidFill>
                            <a:schemeClr val="dk1"/>
                          </a:solidFill>
                          <a:effectLst/>
                          <a:uFillTx/>
                          <a:latin typeface="Calibri"/>
                          <a:ea typeface="Calibri"/>
                        </a:rPr>
                        <a:t>Horário: 8h às 16hs</a:t>
                      </a:r>
                      <a:endParaRPr b="0" lang="pt-BR" sz="1150" strike="noStrike" u="none">
                        <a:solidFill>
                          <a:srgbClr val="000000"/>
                        </a:solidFill>
                        <a:effectLst/>
                        <a:uFillTx/>
                        <a:latin typeface="Arial"/>
                      </a:endParaRPr>
                    </a:p>
                    <a:p>
                      <a:pPr>
                        <a:lnSpc>
                          <a:spcPct val="115000"/>
                        </a:lnSpc>
                        <a:tabLst>
                          <a:tab algn="l" pos="0"/>
                        </a:tabLst>
                      </a:pPr>
                      <a:endParaRPr b="0" lang="pt-BR" sz="1150" strike="noStrike" u="none">
                        <a:solidFill>
                          <a:srgbClr val="000000"/>
                        </a:solidFill>
                        <a:effectLst/>
                        <a:uFillTx/>
                        <a:latin typeface="Arial"/>
                      </a:endParaRPr>
                    </a:p>
                    <a:p>
                      <a:pPr>
                        <a:lnSpc>
                          <a:spcPct val="115000"/>
                        </a:lnSpc>
                        <a:tabLst>
                          <a:tab algn="l" pos="0"/>
                        </a:tabLst>
                      </a:pPr>
                      <a:r>
                        <a:rPr b="1" lang="en-US" sz="1150" strike="noStrike" u="none">
                          <a:solidFill>
                            <a:schemeClr val="dk1"/>
                          </a:solidFill>
                          <a:effectLst/>
                          <a:uFillTx/>
                          <a:latin typeface="Calibri"/>
                          <a:ea typeface="Calibri"/>
                        </a:rPr>
                        <a:t>UBS Colônia Maciel </a:t>
                      </a:r>
                      <a:r>
                        <a:rPr b="0" lang="en-US" sz="1150" strike="noStrike" u="none">
                          <a:solidFill>
                            <a:schemeClr val="dk1"/>
                          </a:solidFill>
                          <a:effectLst/>
                          <a:uFillTx/>
                          <a:latin typeface="Calibri"/>
                          <a:ea typeface="Calibri"/>
                        </a:rPr>
                        <a:t>- 8º Distrito</a:t>
                      </a:r>
                      <a:endParaRPr b="0" lang="pt-BR" sz="1150" strike="noStrike" u="none">
                        <a:solidFill>
                          <a:srgbClr val="000000"/>
                        </a:solidFill>
                        <a:effectLst/>
                        <a:uFillTx/>
                        <a:latin typeface="Arial"/>
                      </a:endParaRPr>
                    </a:p>
                    <a:p>
                      <a:pPr>
                        <a:lnSpc>
                          <a:spcPct val="115000"/>
                        </a:lnSpc>
                        <a:tabLst>
                          <a:tab algn="l" pos="0"/>
                        </a:tabLst>
                      </a:pPr>
                      <a:r>
                        <a:rPr b="0" lang="en-US" sz="1150" strike="noStrike" u="none">
                          <a:solidFill>
                            <a:schemeClr val="dk1"/>
                          </a:solidFill>
                          <a:effectLst/>
                          <a:uFillTx/>
                          <a:latin typeface="Calibri"/>
                          <a:ea typeface="Calibri"/>
                        </a:rPr>
                        <a:t>Horário: 8h às 12h - 13h às 16h </a:t>
                      </a:r>
                      <a:endParaRPr b="0" lang="pt-BR" sz="1150" strike="noStrike" u="none">
                        <a:solidFill>
                          <a:srgbClr val="000000"/>
                        </a:solidFill>
                        <a:effectLst/>
                        <a:uFillTx/>
                        <a:latin typeface="Arial"/>
                      </a:endParaRPr>
                    </a:p>
                    <a:p>
                      <a:pPr>
                        <a:lnSpc>
                          <a:spcPct val="115000"/>
                        </a:lnSpc>
                        <a:tabLst>
                          <a:tab algn="l" pos="0"/>
                        </a:tabLst>
                      </a:pPr>
                      <a:endParaRPr b="0" lang="pt-BR" sz="1150" strike="noStrike" u="none">
                        <a:solidFill>
                          <a:srgbClr val="000000"/>
                        </a:solidFill>
                        <a:effectLst/>
                        <a:uFillTx/>
                        <a:latin typeface="Arial"/>
                      </a:endParaRPr>
                    </a:p>
                    <a:p>
                      <a:pPr>
                        <a:lnSpc>
                          <a:spcPct val="115000"/>
                        </a:lnSpc>
                        <a:tabLst>
                          <a:tab algn="l" pos="0"/>
                        </a:tabLst>
                      </a:pPr>
                      <a:r>
                        <a:rPr b="1" lang="en-US" sz="1150" strike="noStrike" u="none">
                          <a:solidFill>
                            <a:schemeClr val="dk1"/>
                          </a:solidFill>
                          <a:effectLst/>
                          <a:uFillTx/>
                          <a:latin typeface="Calibri"/>
                          <a:ea typeface="Calibri"/>
                        </a:rPr>
                        <a:t>UBS Colônia Triunfo</a:t>
                      </a:r>
                      <a:r>
                        <a:rPr b="0" lang="en-US" sz="1150" strike="noStrike" u="none">
                          <a:solidFill>
                            <a:schemeClr val="dk1"/>
                          </a:solidFill>
                          <a:effectLst/>
                          <a:uFillTx/>
                          <a:latin typeface="Calibri"/>
                          <a:ea typeface="Calibri"/>
                        </a:rPr>
                        <a:t> - 8º Distrito</a:t>
                      </a:r>
                      <a:endParaRPr b="0" lang="pt-BR" sz="1150" strike="noStrike" u="none">
                        <a:solidFill>
                          <a:srgbClr val="000000"/>
                        </a:solidFill>
                        <a:effectLst/>
                        <a:uFillTx/>
                        <a:latin typeface="Arial"/>
                      </a:endParaRPr>
                    </a:p>
                    <a:p>
                      <a:pPr>
                        <a:lnSpc>
                          <a:spcPct val="115000"/>
                        </a:lnSpc>
                        <a:tabLst>
                          <a:tab algn="l" pos="0"/>
                        </a:tabLst>
                      </a:pPr>
                      <a:r>
                        <a:rPr b="0" lang="en-US" sz="1150" strike="noStrike" u="none">
                          <a:solidFill>
                            <a:schemeClr val="dk1"/>
                          </a:solidFill>
                          <a:effectLst/>
                          <a:uFillTx/>
                          <a:latin typeface="Calibri"/>
                          <a:ea typeface="Calibri"/>
                        </a:rPr>
                        <a:t>Horário: 7h30min às 12h - 13h às16h30min </a:t>
                      </a:r>
                      <a:endParaRPr b="0" lang="pt-BR" sz="1150" strike="noStrike" u="none">
                        <a:solidFill>
                          <a:srgbClr val="000000"/>
                        </a:solidFill>
                        <a:effectLst/>
                        <a:uFillTx/>
                        <a:latin typeface="Arial"/>
                      </a:endParaRPr>
                    </a:p>
                    <a:p>
                      <a:pPr>
                        <a:lnSpc>
                          <a:spcPct val="115000"/>
                        </a:lnSpc>
                        <a:tabLst>
                          <a:tab algn="l" pos="0"/>
                        </a:tabLst>
                      </a:pPr>
                      <a:endParaRPr b="0" lang="pt-BR" sz="1150" strike="noStrike" u="none">
                        <a:solidFill>
                          <a:srgbClr val="000000"/>
                        </a:solidFill>
                        <a:effectLst/>
                        <a:uFillTx/>
                        <a:latin typeface="Arial"/>
                      </a:endParaRPr>
                    </a:p>
                    <a:p>
                      <a:pPr>
                        <a:lnSpc>
                          <a:spcPct val="115000"/>
                        </a:lnSpc>
                        <a:tabLst>
                          <a:tab algn="l" pos="0"/>
                        </a:tabLst>
                      </a:pPr>
                      <a:r>
                        <a:rPr b="1" lang="en-US" sz="1150" strike="noStrike" u="none">
                          <a:solidFill>
                            <a:schemeClr val="dk1"/>
                          </a:solidFill>
                          <a:effectLst/>
                          <a:uFillTx/>
                          <a:latin typeface="Calibri"/>
                          <a:ea typeface="Calibri"/>
                        </a:rPr>
                        <a:t>UBS Grupelli </a:t>
                      </a:r>
                      <a:r>
                        <a:rPr b="0" lang="en-US" sz="1150" strike="noStrike" u="none">
                          <a:solidFill>
                            <a:schemeClr val="dk1"/>
                          </a:solidFill>
                          <a:effectLst/>
                          <a:uFillTx/>
                          <a:latin typeface="Calibri"/>
                          <a:ea typeface="Calibri"/>
                        </a:rPr>
                        <a:t>- 7º Distrito</a:t>
                      </a:r>
                      <a:endParaRPr b="0" lang="pt-BR" sz="1150" strike="noStrike" u="none">
                        <a:solidFill>
                          <a:srgbClr val="000000"/>
                        </a:solidFill>
                        <a:effectLst/>
                        <a:uFillTx/>
                        <a:latin typeface="Arial"/>
                      </a:endParaRPr>
                    </a:p>
                    <a:p>
                      <a:pPr>
                        <a:lnSpc>
                          <a:spcPct val="115000"/>
                        </a:lnSpc>
                        <a:tabLst>
                          <a:tab algn="l" pos="0"/>
                        </a:tabLst>
                      </a:pPr>
                      <a:r>
                        <a:rPr b="0" lang="en-US" sz="1150" strike="noStrike" u="none">
                          <a:solidFill>
                            <a:schemeClr val="dk1"/>
                          </a:solidFill>
                          <a:effectLst/>
                          <a:uFillTx/>
                          <a:latin typeface="Calibri"/>
                          <a:ea typeface="Calibri"/>
                        </a:rPr>
                        <a:t>Horário: 08h30min às 12h - 13h às 16h</a:t>
                      </a:r>
                      <a:endParaRPr b="0" lang="pt-BR" sz="1150" strike="noStrike" u="none">
                        <a:solidFill>
                          <a:srgbClr val="000000"/>
                        </a:solidFill>
                        <a:effectLst/>
                        <a:uFillTx/>
                        <a:latin typeface="Arial"/>
                      </a:endParaRPr>
                    </a:p>
                    <a:p>
                      <a:pPr>
                        <a:lnSpc>
                          <a:spcPct val="115000"/>
                        </a:lnSpc>
                        <a:tabLst>
                          <a:tab algn="l" pos="0"/>
                        </a:tabLst>
                      </a:pPr>
                      <a:endParaRPr b="0" lang="pt-BR" sz="1150" strike="noStrike" u="none">
                        <a:solidFill>
                          <a:srgbClr val="000000"/>
                        </a:solidFill>
                        <a:effectLst/>
                        <a:uFillTx/>
                        <a:latin typeface="Arial"/>
                      </a:endParaRPr>
                    </a:p>
                    <a:p>
                      <a:pPr>
                        <a:lnSpc>
                          <a:spcPct val="115000"/>
                        </a:lnSpc>
                        <a:tabLst>
                          <a:tab algn="l" pos="0"/>
                        </a:tabLst>
                      </a:pPr>
                      <a:r>
                        <a:rPr b="1" lang="en-US" sz="1150" strike="noStrike" u="none">
                          <a:solidFill>
                            <a:schemeClr val="dk1"/>
                          </a:solidFill>
                          <a:effectLst/>
                          <a:uFillTx/>
                          <a:latin typeface="Calibri"/>
                          <a:ea typeface="Calibri"/>
                        </a:rPr>
                        <a:t>UBS Monte Bonito</a:t>
                      </a:r>
                      <a:r>
                        <a:rPr b="0" lang="en-US" sz="1150" strike="noStrike" u="none">
                          <a:solidFill>
                            <a:schemeClr val="dk1"/>
                          </a:solidFill>
                          <a:effectLst/>
                          <a:uFillTx/>
                          <a:latin typeface="Calibri"/>
                          <a:ea typeface="Calibri"/>
                        </a:rPr>
                        <a:t> - 9º Distrito</a:t>
                      </a:r>
                      <a:endParaRPr b="0" lang="pt-BR" sz="1150" strike="noStrike" u="none">
                        <a:solidFill>
                          <a:srgbClr val="000000"/>
                        </a:solidFill>
                        <a:effectLst/>
                        <a:uFillTx/>
                        <a:latin typeface="Arial"/>
                      </a:endParaRPr>
                    </a:p>
                    <a:p>
                      <a:pPr>
                        <a:lnSpc>
                          <a:spcPct val="115000"/>
                        </a:lnSpc>
                        <a:tabLst>
                          <a:tab algn="l" pos="0"/>
                        </a:tabLst>
                      </a:pPr>
                      <a:r>
                        <a:rPr b="0" lang="en-US" sz="1150" strike="noStrike" u="none">
                          <a:solidFill>
                            <a:schemeClr val="dk1"/>
                          </a:solidFill>
                          <a:effectLst/>
                          <a:uFillTx/>
                          <a:latin typeface="Calibri"/>
                          <a:ea typeface="Calibri"/>
                        </a:rPr>
                        <a:t>Horário: 8h às 12h - 13h às 16h</a:t>
                      </a:r>
                      <a:endParaRPr b="0" lang="pt-BR" sz="1150" strike="noStrike" u="none">
                        <a:solidFill>
                          <a:srgbClr val="000000"/>
                        </a:solidFill>
                        <a:effectLst/>
                        <a:uFillTx/>
                        <a:latin typeface="Arial"/>
                      </a:endParaRPr>
                    </a:p>
                  </a:txBody>
                  <a:tcPr anchor="t" marL="63360" marR="63360" marT="63360" marB="6336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r>
            </a:tbl>
          </a:graphicData>
        </a:graphic>
      </p:graphicFrame>
      <p:sp>
        <p:nvSpPr>
          <p:cNvPr id="712" name="PlaceHolder 2"/>
          <p:cNvSpPr>
            <a:spLocks noGrp="1"/>
          </p:cNvSpPr>
          <p:nvPr>
            <p:ph type="sldNum" idx="97"/>
          </p:nvPr>
        </p:nvSpPr>
        <p:spPr>
          <a:xfrm>
            <a:off x="4404600" y="7524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AC8BCAAD-E0DA-4EA3-994D-321F3A59AF3C}" type="slidenum">
              <a:rPr b="0" lang="en-US" sz="1200" strike="noStrike" u="none">
                <a:solidFill>
                  <a:srgbClr val="888888"/>
                </a:solidFill>
                <a:effectLst/>
                <a:uFillTx/>
                <a:latin typeface="Calibri"/>
                <a:ea typeface="Calibri"/>
              </a:rPr>
              <a:t>46</a:t>
            </a:fld>
            <a:endParaRPr b="0" lang="pt-BR" sz="1200" strike="noStrike" u="none">
              <a:solidFill>
                <a:srgbClr val="000000"/>
              </a:solidFill>
              <a:effectLst/>
              <a:uFillTx/>
              <a:latin typeface="Times New Roman"/>
            </a:endParaRPr>
          </a:p>
        </p:txBody>
      </p:sp>
      <p:sp>
        <p:nvSpPr>
          <p:cNvPr id="713" name="Google Shape;1186;g364d8c26758_0_133"/>
          <p:cNvSpPr/>
          <p:nvPr/>
        </p:nvSpPr>
        <p:spPr>
          <a:xfrm>
            <a:off x="1446840" y="440280"/>
            <a:ext cx="4000320" cy="461520"/>
          </a:xfrm>
          <a:prstGeom prst="rect">
            <a:avLst/>
          </a:prstGeom>
          <a:noFill/>
          <a:ln w="0">
            <a:noFill/>
          </a:ln>
        </p:spPr>
        <p:style>
          <a:lnRef idx="0"/>
          <a:fillRef idx="0"/>
          <a:effectRef idx="0"/>
          <a:fontRef idx="minor"/>
        </p:style>
        <p:txBody>
          <a:bodyPr tIns="91440" bIns="91440" anchor="t">
            <a:spAutoFit/>
          </a:bodyPr>
          <a:p>
            <a:pPr>
              <a:lnSpc>
                <a:spcPct val="100000"/>
              </a:lnSpc>
              <a:tabLst>
                <a:tab algn="l" pos="0"/>
              </a:tabLst>
            </a:pPr>
            <a:r>
              <a:rPr b="1" lang="en-US" sz="1800" strike="noStrike" u="none">
                <a:solidFill>
                  <a:srgbClr val="000000"/>
                </a:solidFill>
                <a:effectLst/>
                <a:uFillTx/>
                <a:latin typeface="Calibri"/>
                <a:ea typeface="Calibri"/>
              </a:rPr>
              <a:t>Unidades Básicas de Saúde (UBS) </a:t>
            </a:r>
            <a:endParaRPr b="0" lang="pt-BR" sz="1800" strike="noStrike" u="none">
              <a:solidFill>
                <a:srgbClr val="000000"/>
              </a:solidFill>
              <a:effectLst/>
              <a:uFillTx/>
              <a:latin typeface="Arial"/>
            </a:endParaRPr>
          </a:p>
        </p:txBody>
      </p:sp>
      <p:sp>
        <p:nvSpPr>
          <p:cNvPr id="714" name="Google Shape;1187;g364d8c26758_0_133"/>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6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15" name="PlaceHolder 1"/>
          <p:cNvSpPr>
            <a:spLocks noGrp="1"/>
          </p:cNvSpPr>
          <p:nvPr>
            <p:ph type="sldNum" idx="98"/>
          </p:nvPr>
        </p:nvSpPr>
        <p:spPr>
          <a:xfrm>
            <a:off x="6553080" y="635652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309BA75C-6C70-4705-8AD1-E0436862783A}" type="slidenum">
              <a:rPr b="0" lang="en-US" sz="1200" strike="noStrike" u="none">
                <a:solidFill>
                  <a:srgbClr val="888888"/>
                </a:solidFill>
                <a:effectLst/>
                <a:uFillTx/>
                <a:latin typeface="Calibri"/>
                <a:ea typeface="Calibri"/>
              </a:rPr>
              <a:t>46</a:t>
            </a:fld>
            <a:endParaRPr b="0" lang="pt-BR" sz="1200" strike="noStrike" u="none">
              <a:solidFill>
                <a:srgbClr val="000000"/>
              </a:solidFill>
              <a:effectLst/>
              <a:uFillTx/>
              <a:latin typeface="Times New Roman"/>
            </a:endParaRPr>
          </a:p>
        </p:txBody>
      </p:sp>
      <p:sp>
        <p:nvSpPr>
          <p:cNvPr id="716" name="Google Shape;1194;g364d8c26758_0_163"/>
          <p:cNvSpPr/>
          <p:nvPr/>
        </p:nvSpPr>
        <p:spPr>
          <a:xfrm>
            <a:off x="2329560" y="237240"/>
            <a:ext cx="3627000" cy="36900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717" name="Google Shape;1195;g364d8c26758_0_163"/>
          <p:cNvCxnSpPr/>
          <p:nvPr/>
        </p:nvCxnSpPr>
        <p:spPr>
          <a:xfrm flipV="1">
            <a:off x="356040" y="421200"/>
            <a:ext cx="6182280" cy="19440"/>
          </a:xfrm>
          <a:prstGeom prst="straightConnector1">
            <a:avLst/>
          </a:prstGeom>
          <a:ln w="19050">
            <a:solidFill>
              <a:srgbClr val="000000"/>
            </a:solidFill>
            <a:round/>
          </a:ln>
        </p:spPr>
      </p:cxnSp>
      <p:sp>
        <p:nvSpPr>
          <p:cNvPr id="718" name="Google Shape;1196;g364d8c26758_0_163"/>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graphicFrame>
        <p:nvGraphicFramePr>
          <p:cNvPr id="719" name="Google Shape;1197;g364d8c26758_0_163"/>
          <p:cNvGraphicFramePr/>
          <p:nvPr/>
        </p:nvGraphicFramePr>
        <p:xfrm>
          <a:off x="589680" y="1047960"/>
          <a:ext cx="5714640" cy="3755880"/>
        </p:xfrm>
        <a:graphic>
          <a:graphicData uri="http://schemas.openxmlformats.org/drawingml/2006/table">
            <a:tbl>
              <a:tblPr/>
              <a:tblGrid>
                <a:gridCol w="5714640"/>
              </a:tblGrid>
              <a:tr h="2108160">
                <a:tc>
                  <a:txBody>
                    <a:bodyPr lIns="63360" rIns="63360" tIns="63360" bIns="63360" anchor="t">
                      <a:noAutofit/>
                    </a:bodyPr>
                    <a:p>
                      <a:pPr>
                        <a:lnSpc>
                          <a:spcPct val="115000"/>
                        </a:lnSpc>
                        <a:tabLst>
                          <a:tab algn="l" pos="0"/>
                        </a:tabLst>
                      </a:pPr>
                      <a:r>
                        <a:rPr b="1" lang="en-US" sz="1150" strike="noStrike" u="none">
                          <a:solidFill>
                            <a:schemeClr val="dk1"/>
                          </a:solidFill>
                          <a:effectLst/>
                          <a:uFillTx/>
                          <a:latin typeface="Calibri"/>
                          <a:ea typeface="Calibri"/>
                        </a:rPr>
                        <a:t>UBS Pedreiras</a:t>
                      </a:r>
                      <a:r>
                        <a:rPr b="0" lang="en-US" sz="1150" strike="noStrike" u="none">
                          <a:solidFill>
                            <a:schemeClr val="dk1"/>
                          </a:solidFill>
                          <a:effectLst/>
                          <a:uFillTx/>
                          <a:latin typeface="Calibri"/>
                          <a:ea typeface="Calibri"/>
                        </a:rPr>
                        <a:t> </a:t>
                      </a:r>
                      <a:r>
                        <a:rPr b="1" lang="en-US" sz="1150" strike="noStrike" u="none">
                          <a:solidFill>
                            <a:schemeClr val="dk1"/>
                          </a:solidFill>
                          <a:effectLst/>
                          <a:uFillTx/>
                          <a:latin typeface="Calibri"/>
                          <a:ea typeface="Calibri"/>
                        </a:rPr>
                        <a:t>- </a:t>
                      </a:r>
                      <a:r>
                        <a:rPr b="0" lang="en-US" sz="1150" strike="noStrike" u="none">
                          <a:solidFill>
                            <a:schemeClr val="dk1"/>
                          </a:solidFill>
                          <a:effectLst/>
                          <a:uFillTx/>
                          <a:latin typeface="Calibri"/>
                          <a:ea typeface="Calibri"/>
                        </a:rPr>
                        <a:t>9º Distrito</a:t>
                      </a:r>
                      <a:endParaRPr b="0" lang="pt-BR" sz="1150" strike="noStrike" u="none">
                        <a:solidFill>
                          <a:srgbClr val="000000"/>
                        </a:solidFill>
                        <a:effectLst/>
                        <a:uFillTx/>
                        <a:latin typeface="Arial"/>
                      </a:endParaRPr>
                    </a:p>
                    <a:p>
                      <a:pPr>
                        <a:lnSpc>
                          <a:spcPct val="115000"/>
                        </a:lnSpc>
                        <a:tabLst>
                          <a:tab algn="l" pos="0"/>
                        </a:tabLst>
                      </a:pPr>
                      <a:r>
                        <a:rPr b="0" lang="en-US" sz="1150" strike="noStrike" u="none">
                          <a:solidFill>
                            <a:schemeClr val="dk1"/>
                          </a:solidFill>
                          <a:effectLst/>
                          <a:uFillTx/>
                          <a:latin typeface="Calibri"/>
                          <a:ea typeface="Calibri"/>
                        </a:rPr>
                        <a:t>Horário: 8h às 12h - 13h às 16h </a:t>
                      </a:r>
                      <a:endParaRPr b="0" lang="pt-BR" sz="1150" strike="noStrike" u="none">
                        <a:solidFill>
                          <a:srgbClr val="000000"/>
                        </a:solidFill>
                        <a:effectLst/>
                        <a:uFillTx/>
                        <a:latin typeface="Arial"/>
                      </a:endParaRPr>
                    </a:p>
                    <a:p>
                      <a:pPr>
                        <a:lnSpc>
                          <a:spcPct val="115000"/>
                        </a:lnSpc>
                        <a:tabLst>
                          <a:tab algn="l" pos="0"/>
                        </a:tabLst>
                      </a:pPr>
                      <a:endParaRPr b="0" lang="pt-BR" sz="1000" strike="noStrike" u="none">
                        <a:solidFill>
                          <a:srgbClr val="000000"/>
                        </a:solidFill>
                        <a:effectLst/>
                        <a:uFillTx/>
                        <a:latin typeface="Arial"/>
                      </a:endParaRPr>
                    </a:p>
                    <a:p>
                      <a:pPr>
                        <a:lnSpc>
                          <a:spcPct val="115000"/>
                        </a:lnSpc>
                        <a:tabLst>
                          <a:tab algn="l" pos="0"/>
                        </a:tabLst>
                      </a:pPr>
                      <a:r>
                        <a:rPr b="1" lang="en-US" sz="1000" strike="noStrike" u="none">
                          <a:solidFill>
                            <a:schemeClr val="dk1"/>
                          </a:solidFill>
                          <a:effectLst/>
                          <a:uFillTx/>
                          <a:latin typeface="Arial"/>
                          <a:ea typeface="Arial"/>
                        </a:rPr>
                        <a:t>UBS Cordeiro de Farias</a:t>
                      </a:r>
                      <a:r>
                        <a:rPr b="0" lang="en-US" sz="1000" strike="noStrike" u="none">
                          <a:solidFill>
                            <a:schemeClr val="dk1"/>
                          </a:solidFill>
                          <a:effectLst/>
                          <a:uFillTx/>
                          <a:latin typeface="Arial"/>
                          <a:ea typeface="Arial"/>
                        </a:rPr>
                        <a:t> - 5º Distrito</a:t>
                      </a:r>
                      <a:endParaRPr b="0" lang="pt-BR" sz="1000" strike="noStrike" u="none">
                        <a:solidFill>
                          <a:srgbClr val="000000"/>
                        </a:solidFill>
                        <a:effectLst/>
                        <a:uFillTx/>
                        <a:latin typeface="Arial"/>
                      </a:endParaRPr>
                    </a:p>
                    <a:p>
                      <a:pPr>
                        <a:lnSpc>
                          <a:spcPct val="115000"/>
                        </a:lnSpc>
                        <a:tabLst>
                          <a:tab algn="l" pos="0"/>
                        </a:tabLst>
                      </a:pPr>
                      <a:r>
                        <a:rPr b="0" lang="en-US" sz="1000" strike="noStrike" u="none">
                          <a:solidFill>
                            <a:schemeClr val="dk1"/>
                          </a:solidFill>
                          <a:effectLst/>
                          <a:uFillTx/>
                          <a:latin typeface="Arial"/>
                          <a:ea typeface="Arial"/>
                        </a:rPr>
                        <a:t>Horário: 8h às 12h - 13h às 16h</a:t>
                      </a:r>
                      <a:endParaRPr b="0" lang="pt-BR" sz="1000" strike="noStrike" u="none">
                        <a:solidFill>
                          <a:srgbClr val="000000"/>
                        </a:solidFill>
                        <a:effectLst/>
                        <a:uFillTx/>
                        <a:latin typeface="Arial"/>
                      </a:endParaRPr>
                    </a:p>
                    <a:p>
                      <a:pPr>
                        <a:lnSpc>
                          <a:spcPct val="115000"/>
                        </a:lnSpc>
                        <a:tabLst>
                          <a:tab algn="l" pos="0"/>
                        </a:tabLst>
                      </a:pPr>
                      <a:r>
                        <a:rPr b="0" lang="en-US" sz="1000" strike="noStrike" u="none">
                          <a:solidFill>
                            <a:schemeClr val="dk1"/>
                          </a:solidFill>
                          <a:effectLst/>
                          <a:uFillTx/>
                          <a:latin typeface="Arial"/>
                          <a:ea typeface="Arial"/>
                        </a:rPr>
                        <a:t> </a:t>
                      </a:r>
                      <a:endParaRPr b="0" lang="pt-BR" sz="1000" strike="noStrike" u="none">
                        <a:solidFill>
                          <a:srgbClr val="000000"/>
                        </a:solidFill>
                        <a:effectLst/>
                        <a:uFillTx/>
                        <a:latin typeface="Arial"/>
                      </a:endParaRPr>
                    </a:p>
                    <a:p>
                      <a:pPr>
                        <a:lnSpc>
                          <a:spcPct val="115000"/>
                        </a:lnSpc>
                        <a:tabLst>
                          <a:tab algn="l" pos="0"/>
                        </a:tabLst>
                      </a:pPr>
                      <a:r>
                        <a:rPr b="1" lang="en-US" sz="1000" strike="noStrike" u="none">
                          <a:solidFill>
                            <a:schemeClr val="dk1"/>
                          </a:solidFill>
                          <a:effectLst/>
                          <a:uFillTx/>
                          <a:latin typeface="Arial"/>
                          <a:ea typeface="Arial"/>
                        </a:rPr>
                        <a:t>UBS Vila Nova</a:t>
                      </a:r>
                      <a:r>
                        <a:rPr b="0" lang="en-US" sz="1000" strike="noStrike" u="none">
                          <a:solidFill>
                            <a:schemeClr val="dk1"/>
                          </a:solidFill>
                          <a:effectLst/>
                          <a:uFillTx/>
                          <a:latin typeface="Arial"/>
                          <a:ea typeface="Arial"/>
                        </a:rPr>
                        <a:t> - 7º Distrito</a:t>
                      </a:r>
                      <a:endParaRPr b="0" lang="pt-BR" sz="1000" strike="noStrike" u="none">
                        <a:solidFill>
                          <a:srgbClr val="000000"/>
                        </a:solidFill>
                        <a:effectLst/>
                        <a:uFillTx/>
                        <a:latin typeface="Arial"/>
                      </a:endParaRPr>
                    </a:p>
                    <a:p>
                      <a:pPr>
                        <a:lnSpc>
                          <a:spcPct val="115000"/>
                        </a:lnSpc>
                        <a:tabLst>
                          <a:tab algn="l" pos="0"/>
                        </a:tabLst>
                      </a:pPr>
                      <a:r>
                        <a:rPr b="0" lang="en-US" sz="1000" strike="noStrike" u="none">
                          <a:solidFill>
                            <a:schemeClr val="dk1"/>
                          </a:solidFill>
                          <a:effectLst/>
                          <a:uFillTx/>
                          <a:latin typeface="Arial"/>
                          <a:ea typeface="Arial"/>
                        </a:rPr>
                        <a:t>Horário: 8h as 12h - 13h às 16h</a:t>
                      </a:r>
                      <a:endParaRPr b="0" lang="pt-BR" sz="1000" strike="noStrike" u="none">
                        <a:solidFill>
                          <a:srgbClr val="000000"/>
                        </a:solidFill>
                        <a:effectLst/>
                        <a:uFillTx/>
                        <a:latin typeface="Arial"/>
                      </a:endParaRPr>
                    </a:p>
                    <a:p>
                      <a:pPr>
                        <a:lnSpc>
                          <a:spcPct val="115000"/>
                        </a:lnSpc>
                        <a:tabLst>
                          <a:tab algn="l" pos="0"/>
                        </a:tabLst>
                      </a:pPr>
                      <a:endParaRPr b="0" lang="pt-BR" sz="1000" strike="noStrike" u="none">
                        <a:solidFill>
                          <a:srgbClr val="000000"/>
                        </a:solidFill>
                        <a:effectLst/>
                        <a:uFillTx/>
                        <a:latin typeface="Arial"/>
                      </a:endParaRPr>
                    </a:p>
                    <a:p>
                      <a:pPr>
                        <a:lnSpc>
                          <a:spcPct val="115000"/>
                        </a:lnSpc>
                        <a:tabLst>
                          <a:tab algn="l" pos="0"/>
                        </a:tabLst>
                      </a:pPr>
                      <a:r>
                        <a:rPr b="1" lang="en-US" sz="1000" strike="noStrike" u="none">
                          <a:solidFill>
                            <a:schemeClr val="dk1"/>
                          </a:solidFill>
                          <a:effectLst/>
                          <a:uFillTx/>
                          <a:latin typeface="Arial"/>
                          <a:ea typeface="Arial"/>
                        </a:rPr>
                        <a:t>UBS Cerrito Alegre</a:t>
                      </a:r>
                      <a:r>
                        <a:rPr b="0" lang="en-US" sz="1000" strike="noStrike" u="none">
                          <a:solidFill>
                            <a:schemeClr val="dk1"/>
                          </a:solidFill>
                          <a:effectLst/>
                          <a:uFillTx/>
                          <a:latin typeface="Arial"/>
                          <a:ea typeface="Arial"/>
                        </a:rPr>
                        <a:t> - 3º Distrito</a:t>
                      </a:r>
                      <a:endParaRPr b="0" lang="pt-BR" sz="1000" strike="noStrike" u="none">
                        <a:solidFill>
                          <a:srgbClr val="000000"/>
                        </a:solidFill>
                        <a:effectLst/>
                        <a:uFillTx/>
                        <a:latin typeface="Arial"/>
                      </a:endParaRPr>
                    </a:p>
                    <a:p>
                      <a:pPr>
                        <a:lnSpc>
                          <a:spcPct val="115000"/>
                        </a:lnSpc>
                        <a:tabLst>
                          <a:tab algn="l" pos="0"/>
                        </a:tabLst>
                      </a:pPr>
                      <a:r>
                        <a:rPr b="0" lang="en-US" sz="1000" strike="noStrike" u="none">
                          <a:solidFill>
                            <a:schemeClr val="dk1"/>
                          </a:solidFill>
                          <a:effectLst/>
                          <a:uFillTx/>
                          <a:latin typeface="Arial"/>
                          <a:ea typeface="Arial"/>
                        </a:rPr>
                        <a:t>Horário: 8h às 12h - 13h às 16h </a:t>
                      </a:r>
                      <a:endParaRPr b="0" lang="pt-BR" sz="1000" strike="noStrike" u="none">
                        <a:solidFill>
                          <a:srgbClr val="000000"/>
                        </a:solidFill>
                        <a:effectLst/>
                        <a:uFillTx/>
                        <a:latin typeface="Arial"/>
                      </a:endParaRPr>
                    </a:p>
                    <a:p>
                      <a:pPr>
                        <a:lnSpc>
                          <a:spcPct val="115000"/>
                        </a:lnSpc>
                        <a:tabLst>
                          <a:tab algn="l" pos="0"/>
                        </a:tabLst>
                      </a:pPr>
                      <a:endParaRPr b="0" lang="pt-BR" sz="1000" strike="noStrike" u="none">
                        <a:solidFill>
                          <a:srgbClr val="000000"/>
                        </a:solidFill>
                        <a:effectLst/>
                        <a:uFillTx/>
                        <a:latin typeface="Arial"/>
                      </a:endParaRPr>
                    </a:p>
                    <a:p>
                      <a:pPr>
                        <a:lnSpc>
                          <a:spcPct val="115000"/>
                        </a:lnSpc>
                        <a:tabLst>
                          <a:tab algn="l" pos="0"/>
                        </a:tabLst>
                      </a:pPr>
                      <a:r>
                        <a:rPr b="1" lang="en-US" sz="1000" strike="noStrike" u="none">
                          <a:solidFill>
                            <a:schemeClr val="dk1"/>
                          </a:solidFill>
                          <a:effectLst/>
                          <a:uFillTx/>
                          <a:latin typeface="Arial"/>
                          <a:ea typeface="Arial"/>
                        </a:rPr>
                        <a:t>UBS Santa Silvana</a:t>
                      </a:r>
                      <a:r>
                        <a:rPr b="0" lang="en-US" sz="1000" strike="noStrike" u="none">
                          <a:solidFill>
                            <a:schemeClr val="dk1"/>
                          </a:solidFill>
                          <a:effectLst/>
                          <a:uFillTx/>
                          <a:latin typeface="Arial"/>
                          <a:ea typeface="Arial"/>
                        </a:rPr>
                        <a:t> - 6º Distrito </a:t>
                      </a:r>
                      <a:endParaRPr b="0" lang="pt-BR" sz="1000" strike="noStrike" u="none">
                        <a:solidFill>
                          <a:srgbClr val="000000"/>
                        </a:solidFill>
                        <a:effectLst/>
                        <a:uFillTx/>
                        <a:latin typeface="Arial"/>
                      </a:endParaRPr>
                    </a:p>
                    <a:p>
                      <a:pPr>
                        <a:lnSpc>
                          <a:spcPct val="115000"/>
                        </a:lnSpc>
                        <a:tabLst>
                          <a:tab algn="l" pos="0"/>
                        </a:tabLst>
                      </a:pPr>
                      <a:r>
                        <a:rPr b="0" lang="en-US" sz="1000" strike="noStrike" u="none">
                          <a:solidFill>
                            <a:schemeClr val="dk1"/>
                          </a:solidFill>
                          <a:effectLst/>
                          <a:uFillTx/>
                          <a:latin typeface="Arial"/>
                          <a:ea typeface="Arial"/>
                        </a:rPr>
                        <a:t>Horário: 8h30min às 12h - 13h às 15h30min </a:t>
                      </a:r>
                      <a:endParaRPr b="0" lang="pt-BR" sz="1000" strike="noStrike" u="none">
                        <a:solidFill>
                          <a:srgbClr val="000000"/>
                        </a:solidFill>
                        <a:effectLst/>
                        <a:uFillTx/>
                        <a:latin typeface="Arial"/>
                      </a:endParaRPr>
                    </a:p>
                    <a:p>
                      <a:pPr>
                        <a:lnSpc>
                          <a:spcPct val="115000"/>
                        </a:lnSpc>
                        <a:tabLst>
                          <a:tab algn="l" pos="0"/>
                        </a:tabLst>
                      </a:pPr>
                      <a:endParaRPr b="0" lang="pt-BR" sz="1000" strike="noStrike" u="none">
                        <a:solidFill>
                          <a:srgbClr val="000000"/>
                        </a:solidFill>
                        <a:effectLst/>
                        <a:uFillTx/>
                        <a:latin typeface="Arial"/>
                      </a:endParaRPr>
                    </a:p>
                    <a:p>
                      <a:pPr>
                        <a:lnSpc>
                          <a:spcPct val="115000"/>
                        </a:lnSpc>
                        <a:tabLst>
                          <a:tab algn="l" pos="0"/>
                        </a:tabLst>
                      </a:pPr>
                      <a:r>
                        <a:rPr b="1" lang="en-US" sz="1000" strike="noStrike" u="none">
                          <a:solidFill>
                            <a:schemeClr val="dk1"/>
                          </a:solidFill>
                          <a:effectLst/>
                          <a:uFillTx/>
                          <a:latin typeface="Arial"/>
                          <a:ea typeface="Arial"/>
                        </a:rPr>
                        <a:t>UBS Corrientes</a:t>
                      </a:r>
                      <a:r>
                        <a:rPr b="0" lang="en-US" sz="1000" strike="noStrike" u="none">
                          <a:solidFill>
                            <a:schemeClr val="dk1"/>
                          </a:solidFill>
                          <a:effectLst/>
                          <a:uFillTx/>
                          <a:latin typeface="Arial"/>
                          <a:ea typeface="Arial"/>
                        </a:rPr>
                        <a:t> -</a:t>
                      </a:r>
                      <a:r>
                        <a:rPr b="0" lang="en-US" sz="1400" strike="noStrike" u="none">
                          <a:solidFill>
                            <a:srgbClr val="000000"/>
                          </a:solidFill>
                          <a:effectLst/>
                          <a:uFillTx/>
                          <a:latin typeface="Arial"/>
                          <a:ea typeface="Arial"/>
                        </a:rPr>
                        <a:t> </a:t>
                      </a:r>
                      <a:r>
                        <a:rPr b="0" lang="en-US" sz="1000" strike="noStrike" u="none">
                          <a:solidFill>
                            <a:srgbClr val="000000"/>
                          </a:solidFill>
                          <a:effectLst/>
                          <a:uFillTx/>
                          <a:latin typeface="Arial"/>
                          <a:ea typeface="Arial"/>
                        </a:rPr>
                        <a:t>BR 116,</a:t>
                      </a:r>
                      <a:r>
                        <a:rPr b="0" lang="en-US" sz="1400" strike="noStrike" u="none">
                          <a:solidFill>
                            <a:srgbClr val="000000"/>
                          </a:solidFill>
                          <a:effectLst/>
                          <a:uFillTx/>
                          <a:latin typeface="Arial"/>
                          <a:ea typeface="Arial"/>
                        </a:rPr>
                        <a:t> </a:t>
                      </a:r>
                      <a:r>
                        <a:rPr b="0" lang="en-US" sz="1000" strike="noStrike" u="none">
                          <a:solidFill>
                            <a:srgbClr val="000000"/>
                          </a:solidFill>
                          <a:effectLst/>
                          <a:uFillTx/>
                          <a:latin typeface="Arial"/>
                          <a:ea typeface="Arial"/>
                        </a:rPr>
                        <a:t>3º Distrito</a:t>
                      </a:r>
                      <a:endParaRPr b="0" lang="pt-BR" sz="1000" strike="noStrike" u="none">
                        <a:solidFill>
                          <a:srgbClr val="000000"/>
                        </a:solidFill>
                        <a:effectLst/>
                        <a:uFillTx/>
                        <a:latin typeface="Arial"/>
                      </a:endParaRPr>
                    </a:p>
                    <a:p>
                      <a:pPr>
                        <a:lnSpc>
                          <a:spcPct val="115000"/>
                        </a:lnSpc>
                        <a:tabLst>
                          <a:tab algn="l" pos="0"/>
                        </a:tabLst>
                      </a:pPr>
                      <a:r>
                        <a:rPr b="0" lang="en-US" sz="1000" strike="noStrike" u="none">
                          <a:solidFill>
                            <a:srgbClr val="000000"/>
                          </a:solidFill>
                          <a:effectLst/>
                          <a:uFillTx/>
                          <a:latin typeface="Arial"/>
                          <a:ea typeface="Arial"/>
                        </a:rPr>
                        <a:t>Horário: 8h às 12h - 13h às 16h</a:t>
                      </a:r>
                      <a:endParaRPr b="0" lang="pt-BR" sz="1000" strike="noStrike" u="none">
                        <a:solidFill>
                          <a:srgbClr val="000000"/>
                        </a:solidFill>
                        <a:effectLst/>
                        <a:uFillTx/>
                        <a:latin typeface="Arial"/>
                      </a:endParaRPr>
                    </a:p>
                    <a:p>
                      <a:pPr>
                        <a:lnSpc>
                          <a:spcPct val="115000"/>
                        </a:lnSpc>
                        <a:tabLst>
                          <a:tab algn="l" pos="0"/>
                        </a:tabLst>
                      </a:pPr>
                      <a:endParaRPr b="0" lang="pt-BR" sz="1000" strike="noStrike" u="none">
                        <a:solidFill>
                          <a:srgbClr val="000000"/>
                        </a:solidFill>
                        <a:effectLst/>
                        <a:uFillTx/>
                        <a:latin typeface="Arial"/>
                      </a:endParaRPr>
                    </a:p>
                    <a:p>
                      <a:pPr>
                        <a:lnSpc>
                          <a:spcPct val="115000"/>
                        </a:lnSpc>
                        <a:tabLst>
                          <a:tab algn="l" pos="0"/>
                        </a:tabLst>
                      </a:pPr>
                      <a:r>
                        <a:rPr b="1" lang="en-US" sz="1000" strike="noStrike" u="none">
                          <a:solidFill>
                            <a:schemeClr val="dk1"/>
                          </a:solidFill>
                          <a:effectLst/>
                          <a:uFillTx/>
                          <a:latin typeface="Arial"/>
                          <a:ea typeface="Arial"/>
                        </a:rPr>
                        <a:t>UBS Colônia Osório </a:t>
                      </a:r>
                      <a:r>
                        <a:rPr b="0" lang="en-US" sz="1000" strike="noStrike" u="none">
                          <a:solidFill>
                            <a:schemeClr val="dk1"/>
                          </a:solidFill>
                          <a:effectLst/>
                          <a:uFillTx/>
                          <a:latin typeface="Arial"/>
                          <a:ea typeface="Arial"/>
                        </a:rPr>
                        <a:t>- 4º Distrito</a:t>
                      </a:r>
                      <a:endParaRPr b="0" lang="pt-BR" sz="1000" strike="noStrike" u="none">
                        <a:solidFill>
                          <a:srgbClr val="000000"/>
                        </a:solidFill>
                        <a:effectLst/>
                        <a:uFillTx/>
                        <a:latin typeface="Arial"/>
                      </a:endParaRPr>
                    </a:p>
                    <a:p>
                      <a:pPr>
                        <a:lnSpc>
                          <a:spcPct val="115000"/>
                        </a:lnSpc>
                        <a:tabLst>
                          <a:tab algn="l" pos="0"/>
                        </a:tabLst>
                      </a:pPr>
                      <a:r>
                        <a:rPr b="0" lang="en-US" sz="1000" strike="noStrike" u="none">
                          <a:solidFill>
                            <a:schemeClr val="dk1"/>
                          </a:solidFill>
                          <a:effectLst/>
                          <a:uFillTx/>
                          <a:latin typeface="Arial"/>
                          <a:ea typeface="Arial"/>
                        </a:rPr>
                        <a:t>Horário: 08h às 12h - 13h às 16h</a:t>
                      </a:r>
                      <a:endParaRPr b="0" lang="pt-BR" sz="1000" strike="noStrike" u="none">
                        <a:solidFill>
                          <a:srgbClr val="000000"/>
                        </a:solidFill>
                        <a:effectLst/>
                        <a:uFillTx/>
                        <a:latin typeface="Arial"/>
                      </a:endParaRPr>
                    </a:p>
                  </a:txBody>
                  <a:tcPr anchor="t" marL="63360" marR="63360" marT="63360" marB="63360">
                    <a:lnL w="9360">
                      <a:solidFill>
                        <a:srgbClr val="000000"/>
                      </a:solidFill>
                      <a:prstDash val="solid"/>
                    </a:lnL>
                    <a:lnR w="9360">
                      <a:solidFill>
                        <a:srgbClr val="000000"/>
                      </a:solidFill>
                      <a:prstDash val="solid"/>
                    </a:lnR>
                    <a:lnT w="9360">
                      <a:solidFill>
                        <a:srgbClr val="000000"/>
                      </a:solidFill>
                      <a:prstDash val="solid"/>
                    </a:lnT>
                    <a:lnB w="9360">
                      <a:solidFill>
                        <a:srgbClr val="000000"/>
                      </a:solidFill>
                      <a:prstDash val="solid"/>
                    </a:lnB>
                    <a:noFill/>
                  </a:tcPr>
                </a:tc>
              </a:tr>
            </a:tbl>
          </a:graphicData>
        </a:graphic>
      </p:graphicFrame>
      <p:sp>
        <p:nvSpPr>
          <p:cNvPr id="720" name="PlaceHolder 2"/>
          <p:cNvSpPr>
            <a:spLocks noGrp="1"/>
          </p:cNvSpPr>
          <p:nvPr>
            <p:ph type="sldNum" idx="99"/>
          </p:nvPr>
        </p:nvSpPr>
        <p:spPr>
          <a:xfrm>
            <a:off x="4404600" y="7524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E88E44AB-FA71-4D4A-8553-CFA0B56B6D5F}" type="slidenum">
              <a:rPr b="0" lang="en-US" sz="1200" strike="noStrike" u="none">
                <a:solidFill>
                  <a:srgbClr val="888888"/>
                </a:solidFill>
                <a:effectLst/>
                <a:uFillTx/>
                <a:latin typeface="Calibri"/>
                <a:ea typeface="Calibri"/>
              </a:rPr>
              <a:t>46</a:t>
            </a:fld>
            <a:endParaRPr b="0" lang="pt-BR" sz="1200" strike="noStrike" u="none">
              <a:solidFill>
                <a:srgbClr val="000000"/>
              </a:solidFill>
              <a:effectLst/>
              <a:uFillTx/>
              <a:latin typeface="Times New Roman"/>
            </a:endParaRPr>
          </a:p>
        </p:txBody>
      </p:sp>
      <p:sp>
        <p:nvSpPr>
          <p:cNvPr id="721" name="Google Shape;1199;g364d8c26758_0_163"/>
          <p:cNvSpPr/>
          <p:nvPr/>
        </p:nvSpPr>
        <p:spPr>
          <a:xfrm>
            <a:off x="1428840" y="513360"/>
            <a:ext cx="4000320" cy="461520"/>
          </a:xfrm>
          <a:prstGeom prst="rect">
            <a:avLst/>
          </a:prstGeom>
          <a:noFill/>
          <a:ln w="0">
            <a:noFill/>
          </a:ln>
        </p:spPr>
        <p:style>
          <a:lnRef idx="0"/>
          <a:fillRef idx="0"/>
          <a:effectRef idx="0"/>
          <a:fontRef idx="minor"/>
        </p:style>
        <p:txBody>
          <a:bodyPr tIns="91440" bIns="91440" anchor="t">
            <a:spAutoFit/>
          </a:bodyPr>
          <a:p>
            <a:pPr algn="ctr">
              <a:lnSpc>
                <a:spcPct val="100000"/>
              </a:lnSpc>
              <a:tabLst>
                <a:tab algn="l" pos="0"/>
              </a:tabLst>
            </a:pPr>
            <a:r>
              <a:rPr b="1" lang="en-US" sz="1800" strike="noStrike" u="none">
                <a:solidFill>
                  <a:srgbClr val="000000"/>
                </a:solidFill>
                <a:effectLst/>
                <a:uFillTx/>
                <a:latin typeface="Calibri"/>
                <a:ea typeface="Calibri"/>
              </a:rPr>
              <a:t>Unidades Básicas de Saúde (UBS) </a:t>
            </a:r>
            <a:endParaRPr b="0" lang="pt-BR" sz="1800" strike="noStrike" u="none">
              <a:solidFill>
                <a:srgbClr val="000000"/>
              </a:solidFill>
              <a:effectLst/>
              <a:uFillTx/>
              <a:latin typeface="Arial"/>
            </a:endParaRPr>
          </a:p>
        </p:txBody>
      </p:sp>
      <p:sp>
        <p:nvSpPr>
          <p:cNvPr id="722" name="Google Shape;1200;g364d8c26758_0_163"/>
          <p:cNvSpPr/>
          <p:nvPr/>
        </p:nvSpPr>
        <p:spPr>
          <a:xfrm>
            <a:off x="589680" y="4737600"/>
            <a:ext cx="5714640" cy="597960"/>
          </a:xfrm>
          <a:prstGeom prst="rect">
            <a:avLst/>
          </a:prstGeom>
          <a:noFill/>
          <a:ln w="0">
            <a:noFill/>
          </a:ln>
        </p:spPr>
        <p:style>
          <a:lnRef idx="0"/>
          <a:fillRef idx="0"/>
          <a:effectRef idx="0"/>
          <a:fontRef idx="minor"/>
        </p:style>
        <p:txBody>
          <a:bodyPr tIns="91440" bIns="91440" anchor="t">
            <a:spAutoFit/>
          </a:bodyPr>
          <a:p>
            <a:pPr>
              <a:lnSpc>
                <a:spcPct val="115000"/>
              </a:lnSpc>
              <a:tabLst>
                <a:tab algn="l" pos="0"/>
              </a:tabLst>
            </a:pPr>
            <a:r>
              <a:rPr b="0" lang="en-US" sz="1250" strike="noStrike" u="none">
                <a:solidFill>
                  <a:schemeClr val="dk1"/>
                </a:solidFill>
                <a:effectLst/>
                <a:uFillTx/>
                <a:latin typeface="Calibri"/>
                <a:ea typeface="Calibri"/>
              </a:rPr>
              <a:t>Contato da Diretoria de Atenção Primária (DAP) - SMS Pelotas </a:t>
            </a:r>
            <a:endParaRPr b="0" lang="pt-BR" sz="1250" strike="noStrike" u="none">
              <a:solidFill>
                <a:srgbClr val="000000"/>
              </a:solidFill>
              <a:effectLst/>
              <a:uFillTx/>
              <a:latin typeface="Arial"/>
            </a:endParaRPr>
          </a:p>
          <a:p>
            <a:pPr>
              <a:lnSpc>
                <a:spcPct val="115000"/>
              </a:lnSpc>
              <a:tabLst>
                <a:tab algn="l" pos="0"/>
              </a:tabLst>
            </a:pPr>
            <a:r>
              <a:rPr b="0" lang="en-US" sz="1250" strike="noStrike" u="sng">
                <a:solidFill>
                  <a:srgbClr val="1155cc"/>
                </a:solidFill>
                <a:effectLst/>
                <a:uFillTx/>
                <a:latin typeface="Calibri"/>
                <a:ea typeface="Calibri"/>
                <a:hlinkClick r:id="rId1"/>
              </a:rPr>
              <a:t>sms.ubspelotas@gmail.com</a:t>
            </a:r>
            <a:r>
              <a:rPr b="0" lang="en-US" sz="1250" strike="noStrike" u="none">
                <a:solidFill>
                  <a:schemeClr val="dk1"/>
                </a:solidFill>
                <a:effectLst/>
                <a:uFillTx/>
                <a:latin typeface="Calibri"/>
                <a:ea typeface="Calibri"/>
              </a:rPr>
              <a:t> </a:t>
            </a:r>
            <a:endParaRPr b="0" lang="pt-BR" sz="1250" strike="noStrike" u="none">
              <a:solidFill>
                <a:srgbClr val="000000"/>
              </a:solidFill>
              <a:effectLst/>
              <a:uFillTx/>
              <a:latin typeface="Arial"/>
            </a:endParaRPr>
          </a:p>
        </p:txBody>
      </p:sp>
      <p:sp>
        <p:nvSpPr>
          <p:cNvPr id="723" name="Google Shape;1201;g364d8c26758_0_163"/>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2"/>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6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24" name="PlaceHolder 1"/>
          <p:cNvSpPr>
            <a:spLocks noGrp="1"/>
          </p:cNvSpPr>
          <p:nvPr>
            <p:ph type="sldNum" idx="100"/>
          </p:nvPr>
        </p:nvSpPr>
        <p:spPr>
          <a:xfrm>
            <a:off x="6553080" y="635652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A3A80645-9779-4186-95AB-86C22AF1E38D}" type="slidenum">
              <a:rPr b="0" lang="en-US" sz="1200" strike="noStrike" u="none">
                <a:solidFill>
                  <a:srgbClr val="888888"/>
                </a:solidFill>
                <a:effectLst/>
                <a:uFillTx/>
                <a:latin typeface="Calibri"/>
                <a:ea typeface="Calibri"/>
              </a:rPr>
              <a:t>46</a:t>
            </a:fld>
            <a:endParaRPr b="0" lang="pt-BR" sz="1200" strike="noStrike" u="none">
              <a:solidFill>
                <a:srgbClr val="000000"/>
              </a:solidFill>
              <a:effectLst/>
              <a:uFillTx/>
              <a:latin typeface="Times New Roman"/>
            </a:endParaRPr>
          </a:p>
        </p:txBody>
      </p:sp>
      <p:sp>
        <p:nvSpPr>
          <p:cNvPr id="725" name="Google Shape;1208;g364d8c26758_0_202"/>
          <p:cNvSpPr/>
          <p:nvPr/>
        </p:nvSpPr>
        <p:spPr>
          <a:xfrm>
            <a:off x="1282680" y="588240"/>
            <a:ext cx="4329000" cy="461520"/>
          </a:xfrm>
          <a:prstGeom prst="rect">
            <a:avLst/>
          </a:prstGeom>
          <a:noFill/>
          <a:ln w="0">
            <a:noFill/>
          </a:ln>
        </p:spPr>
        <p:style>
          <a:lnRef idx="0"/>
          <a:fillRef idx="0"/>
          <a:effectRef idx="0"/>
          <a:fontRef idx="minor"/>
        </p:style>
        <p:txBody>
          <a:bodyPr tIns="91440" bIns="91440" anchor="t">
            <a:spAutoFit/>
          </a:bodyPr>
          <a:p>
            <a:pPr algn="ctr">
              <a:lnSpc>
                <a:spcPct val="100000"/>
              </a:lnSpc>
              <a:tabLst>
                <a:tab algn="l" pos="0"/>
              </a:tabLst>
            </a:pPr>
            <a:r>
              <a:rPr b="1" lang="en-US" sz="1800" strike="noStrike" u="none">
                <a:solidFill>
                  <a:srgbClr val="222222"/>
                </a:solidFill>
                <a:effectLst/>
                <a:highlight>
                  <a:srgbClr val="ffffff"/>
                </a:highlight>
                <a:uFillTx/>
                <a:latin typeface="Calibri"/>
                <a:ea typeface="Calibri"/>
              </a:rPr>
              <a:t>Laboratórios conveniados ao SUS</a:t>
            </a:r>
            <a:endParaRPr b="0" lang="pt-BR" sz="1800" strike="noStrike" u="none">
              <a:solidFill>
                <a:srgbClr val="000000"/>
              </a:solidFill>
              <a:effectLst/>
              <a:uFillTx/>
              <a:latin typeface="Arial"/>
            </a:endParaRPr>
          </a:p>
        </p:txBody>
      </p:sp>
      <p:sp>
        <p:nvSpPr>
          <p:cNvPr id="726" name="Google Shape;1209;g364d8c26758_0_202"/>
          <p:cNvSpPr/>
          <p:nvPr/>
        </p:nvSpPr>
        <p:spPr>
          <a:xfrm>
            <a:off x="2329560" y="237240"/>
            <a:ext cx="3627000" cy="369000"/>
          </a:xfrm>
          <a:prstGeom prst="rect">
            <a:avLst/>
          </a:prstGeom>
          <a:noFill/>
          <a:ln w="0">
            <a:noFill/>
          </a:ln>
        </p:spPr>
        <p:style>
          <a:lnRef idx="0"/>
          <a:fillRef idx="0"/>
          <a:effectRef idx="0"/>
          <a:fontRef idx="minor"/>
        </p:style>
        <p:txBody>
          <a:bodyPr lIns="0" rIns="0" tIns="0" bIns="0" anchor="t">
            <a:spAutoFit/>
          </a:bodyPr>
          <a:p>
            <a:pPr>
              <a:lnSpc>
                <a:spcPct val="119000"/>
              </a:lnSpc>
              <a:tabLst>
                <a:tab algn="l" pos="0"/>
              </a:tabLst>
            </a:pPr>
            <a:r>
              <a:rPr b="1" lang="en-US" sz="2400" strike="noStrike" u="none">
                <a:solidFill>
                  <a:srgbClr val="ffffff"/>
                </a:solidFill>
                <a:effectLst/>
                <a:uFillTx/>
                <a:latin typeface="Calibri"/>
                <a:ea typeface="Calibri"/>
              </a:rPr>
              <a:t>NOTA TÉCNICA  4 -  VIGEP </a:t>
            </a:r>
            <a:endParaRPr b="0" lang="pt-BR" sz="2400" strike="noStrike" u="none">
              <a:solidFill>
                <a:srgbClr val="000000"/>
              </a:solidFill>
              <a:effectLst/>
              <a:uFillTx/>
              <a:latin typeface="Arial"/>
            </a:endParaRPr>
          </a:p>
        </p:txBody>
      </p:sp>
      <p:cxnSp>
        <p:nvCxnSpPr>
          <p:cNvPr id="727" name="Google Shape;1210;g364d8c26758_0_202"/>
          <p:cNvCxnSpPr/>
          <p:nvPr/>
        </p:nvCxnSpPr>
        <p:spPr>
          <a:xfrm flipV="1">
            <a:off x="356040" y="421200"/>
            <a:ext cx="6182280" cy="19440"/>
          </a:xfrm>
          <a:prstGeom prst="straightConnector1">
            <a:avLst/>
          </a:prstGeom>
          <a:ln w="19050">
            <a:solidFill>
              <a:srgbClr val="000000"/>
            </a:solidFill>
            <a:round/>
          </a:ln>
        </p:spPr>
      </p:cxnSp>
      <p:sp>
        <p:nvSpPr>
          <p:cNvPr id="728" name="Google Shape;1211;g364d8c26758_0_202"/>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729" name="PlaceHolder 2"/>
          <p:cNvSpPr>
            <a:spLocks noGrp="1"/>
          </p:cNvSpPr>
          <p:nvPr>
            <p:ph type="sldNum" idx="101"/>
          </p:nvPr>
        </p:nvSpPr>
        <p:spPr>
          <a:xfrm>
            <a:off x="4404600" y="7524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758E08EA-4A97-4D4F-A140-EAAD66AED984}" type="slidenum">
              <a:rPr b="0" lang="en-US" sz="1200" strike="noStrike" u="none">
                <a:solidFill>
                  <a:srgbClr val="888888"/>
                </a:solidFill>
                <a:effectLst/>
                <a:uFillTx/>
                <a:latin typeface="Calibri"/>
                <a:ea typeface="Calibri"/>
              </a:rPr>
              <a:t>46</a:t>
            </a:fld>
            <a:endParaRPr b="0" lang="pt-BR" sz="1200" strike="noStrike" u="none">
              <a:solidFill>
                <a:srgbClr val="000000"/>
              </a:solidFill>
              <a:effectLst/>
              <a:uFillTx/>
              <a:latin typeface="Times New Roman"/>
            </a:endParaRPr>
          </a:p>
        </p:txBody>
      </p:sp>
      <p:sp>
        <p:nvSpPr>
          <p:cNvPr id="730" name="Google Shape;1213;g364d8c26758_0_202"/>
          <p:cNvSpPr/>
          <p:nvPr/>
        </p:nvSpPr>
        <p:spPr>
          <a:xfrm>
            <a:off x="356040" y="1100520"/>
            <a:ext cx="6196320" cy="5587200"/>
          </a:xfrm>
          <a:prstGeom prst="rect">
            <a:avLst/>
          </a:prstGeom>
          <a:noFill/>
          <a:ln w="0">
            <a:noFill/>
          </a:ln>
        </p:spPr>
        <p:style>
          <a:lnRef idx="0"/>
          <a:fillRef idx="0"/>
          <a:effectRef idx="0"/>
          <a:fontRef idx="minor"/>
        </p:style>
        <p:txBody>
          <a:bodyPr tIns="91440" bIns="91440" anchor="t">
            <a:spAutoFit/>
          </a:bodyPr>
          <a:p>
            <a:pPr>
              <a:lnSpc>
                <a:spcPct val="100000"/>
              </a:lnSpc>
              <a:tabLst>
                <a:tab algn="l" pos="0"/>
              </a:tabLst>
            </a:pPr>
            <a:r>
              <a:rPr b="0" lang="en-US" sz="1350" strike="noStrike" u="none">
                <a:solidFill>
                  <a:srgbClr val="000000"/>
                </a:solidFill>
                <a:effectLst/>
                <a:uFillTx/>
                <a:latin typeface="Calibri"/>
                <a:ea typeface="Calibri"/>
              </a:rPr>
              <a:t>Para a realização dos exames de análises clínicas, pacientes SUS contam com três laboratórios privados e quatro hospitais, totalizando 14 pontos de coletas.</a:t>
            </a:r>
            <a:endParaRPr b="0" lang="pt-BR" sz="1350" strike="noStrike" u="none">
              <a:solidFill>
                <a:srgbClr val="000000"/>
              </a:solidFill>
              <a:effectLst/>
              <a:uFillTx/>
              <a:latin typeface="Arial"/>
            </a:endParaRPr>
          </a:p>
          <a:p>
            <a:pPr>
              <a:lnSpc>
                <a:spcPct val="100000"/>
              </a:lnSpc>
              <a:tabLst>
                <a:tab algn="l" pos="0"/>
              </a:tabLst>
            </a:pPr>
            <a:endParaRPr b="0" lang="pt-BR" sz="1350" strike="noStrike" u="none">
              <a:solidFill>
                <a:srgbClr val="000000"/>
              </a:solidFill>
              <a:effectLst/>
              <a:uFillTx/>
              <a:latin typeface="Arial"/>
            </a:endParaRPr>
          </a:p>
          <a:p>
            <a:pPr marL="457200" indent="-314280">
              <a:lnSpc>
                <a:spcPct val="100000"/>
              </a:lnSpc>
              <a:buClr>
                <a:srgbClr val="000000"/>
              </a:buClr>
              <a:buFont typeface="Calibri"/>
              <a:buChar char="●"/>
              <a:tabLst>
                <a:tab algn="l" pos="0"/>
              </a:tabLst>
            </a:pPr>
            <a:r>
              <a:rPr b="0" lang="en-US" sz="1350" strike="noStrike" u="none">
                <a:solidFill>
                  <a:srgbClr val="000000"/>
                </a:solidFill>
                <a:effectLst/>
                <a:uFillTx/>
                <a:latin typeface="Calibri"/>
                <a:ea typeface="Calibri"/>
              </a:rPr>
              <a:t>Check-up Análises Clínicas</a:t>
            </a:r>
            <a:endParaRPr b="0" lang="pt-BR" sz="1350" strike="noStrike" u="none">
              <a:solidFill>
                <a:srgbClr val="000000"/>
              </a:solidFill>
              <a:effectLst/>
              <a:uFillTx/>
              <a:latin typeface="Arial"/>
            </a:endParaRPr>
          </a:p>
          <a:p>
            <a:pPr marL="457200">
              <a:lnSpc>
                <a:spcPct val="100000"/>
              </a:lnSpc>
              <a:tabLst>
                <a:tab algn="l" pos="0"/>
              </a:tabLst>
            </a:pPr>
            <a:r>
              <a:rPr b="0" lang="en-US" sz="1350" strike="noStrike" u="none">
                <a:solidFill>
                  <a:srgbClr val="000000"/>
                </a:solidFill>
                <a:effectLst/>
                <a:uFillTx/>
                <a:latin typeface="Calibri"/>
                <a:ea typeface="Calibri"/>
              </a:rPr>
              <a:t>Rua General Osório, 924; coleta na Colônia Maciel e Pedreiras.</a:t>
            </a:r>
            <a:endParaRPr b="0" lang="pt-BR" sz="1350" strike="noStrike" u="none">
              <a:solidFill>
                <a:srgbClr val="000000"/>
              </a:solidFill>
              <a:effectLst/>
              <a:uFillTx/>
              <a:latin typeface="Arial"/>
            </a:endParaRPr>
          </a:p>
          <a:p>
            <a:pPr marL="457200">
              <a:lnSpc>
                <a:spcPct val="100000"/>
              </a:lnSpc>
              <a:tabLst>
                <a:tab algn="l" pos="0"/>
              </a:tabLst>
            </a:pPr>
            <a:endParaRPr b="0" lang="pt-BR" sz="1350" strike="noStrike" u="none">
              <a:solidFill>
                <a:srgbClr val="000000"/>
              </a:solidFill>
              <a:effectLst/>
              <a:uFillTx/>
              <a:latin typeface="Arial"/>
            </a:endParaRPr>
          </a:p>
          <a:p>
            <a:pPr marL="457200" indent="-314280">
              <a:lnSpc>
                <a:spcPct val="100000"/>
              </a:lnSpc>
              <a:buClr>
                <a:srgbClr val="000000"/>
              </a:buClr>
              <a:buFont typeface="Calibri"/>
              <a:buChar char="●"/>
              <a:tabLst>
                <a:tab algn="l" pos="0"/>
              </a:tabLst>
            </a:pPr>
            <a:r>
              <a:rPr b="0" lang="en-US" sz="1350" strike="noStrike" u="none">
                <a:solidFill>
                  <a:srgbClr val="000000"/>
                </a:solidFill>
                <a:effectLst/>
                <a:uFillTx/>
                <a:latin typeface="Calibri"/>
                <a:ea typeface="Calibri"/>
              </a:rPr>
              <a:t>Laboratório Sancti </a:t>
            </a:r>
            <a:endParaRPr b="0" lang="pt-BR" sz="1350" strike="noStrike" u="none">
              <a:solidFill>
                <a:srgbClr val="000000"/>
              </a:solidFill>
              <a:effectLst/>
              <a:uFillTx/>
              <a:latin typeface="Arial"/>
            </a:endParaRPr>
          </a:p>
          <a:p>
            <a:pPr marL="457200">
              <a:lnSpc>
                <a:spcPct val="100000"/>
              </a:lnSpc>
              <a:tabLst>
                <a:tab algn="l" pos="0"/>
              </a:tabLst>
            </a:pPr>
            <a:r>
              <a:rPr b="0" lang="en-US" sz="1350" strike="noStrike" u="none">
                <a:solidFill>
                  <a:srgbClr val="000000"/>
                </a:solidFill>
                <a:effectLst/>
                <a:uFillTx/>
                <a:latin typeface="Calibri"/>
                <a:ea typeface="Calibri"/>
              </a:rPr>
              <a:t>Rua Gonçalves Chaves, 454; coleta nas Colônias Osório e Vila Nova.</a:t>
            </a:r>
            <a:endParaRPr b="0" lang="pt-BR" sz="1350" strike="noStrike" u="none">
              <a:solidFill>
                <a:srgbClr val="000000"/>
              </a:solidFill>
              <a:effectLst/>
              <a:uFillTx/>
              <a:latin typeface="Arial"/>
            </a:endParaRPr>
          </a:p>
          <a:p>
            <a:pPr marL="457200">
              <a:lnSpc>
                <a:spcPct val="100000"/>
              </a:lnSpc>
              <a:tabLst>
                <a:tab algn="l" pos="0"/>
              </a:tabLst>
            </a:pPr>
            <a:endParaRPr b="0" lang="pt-BR" sz="1350" strike="noStrike" u="none">
              <a:solidFill>
                <a:srgbClr val="000000"/>
              </a:solidFill>
              <a:effectLst/>
              <a:uFillTx/>
              <a:latin typeface="Arial"/>
            </a:endParaRPr>
          </a:p>
          <a:p>
            <a:pPr marL="457200" indent="-314280">
              <a:lnSpc>
                <a:spcPct val="100000"/>
              </a:lnSpc>
              <a:buClr>
                <a:srgbClr val="000000"/>
              </a:buClr>
              <a:buFont typeface="Calibri"/>
              <a:buChar char="●"/>
              <a:tabLst>
                <a:tab algn="l" pos="0"/>
              </a:tabLst>
            </a:pPr>
            <a:r>
              <a:rPr b="0" lang="en-US" sz="1350" strike="noStrike" u="none">
                <a:solidFill>
                  <a:srgbClr val="000000"/>
                </a:solidFill>
                <a:effectLst/>
                <a:uFillTx/>
                <a:latin typeface="Calibri"/>
                <a:ea typeface="Calibri"/>
              </a:rPr>
              <a:t>Laboratório Novara</a:t>
            </a:r>
            <a:endParaRPr b="0" lang="pt-BR" sz="1350" strike="noStrike" u="none">
              <a:solidFill>
                <a:srgbClr val="000000"/>
              </a:solidFill>
              <a:effectLst/>
              <a:uFillTx/>
              <a:latin typeface="Arial"/>
            </a:endParaRPr>
          </a:p>
          <a:p>
            <a:pPr marL="457200">
              <a:lnSpc>
                <a:spcPct val="100000"/>
              </a:lnSpc>
              <a:tabLst>
                <a:tab algn="l" pos="0"/>
              </a:tabLst>
            </a:pPr>
            <a:r>
              <a:rPr b="0" lang="en-US" sz="1350" strike="noStrike" u="none">
                <a:solidFill>
                  <a:srgbClr val="000000"/>
                </a:solidFill>
                <a:effectLst/>
                <a:uFillTx/>
                <a:latin typeface="Calibri"/>
                <a:ea typeface="Calibri"/>
              </a:rPr>
              <a:t>Rua Félix da Cunha, 802; </a:t>
            </a:r>
            <a:endParaRPr b="0" lang="pt-BR" sz="1350" strike="noStrike" u="none">
              <a:solidFill>
                <a:srgbClr val="000000"/>
              </a:solidFill>
              <a:effectLst/>
              <a:uFillTx/>
              <a:latin typeface="Arial"/>
            </a:endParaRPr>
          </a:p>
          <a:p>
            <a:pPr marL="457200">
              <a:lnSpc>
                <a:spcPct val="100000"/>
              </a:lnSpc>
              <a:tabLst>
                <a:tab algn="l" pos="0"/>
              </a:tabLst>
            </a:pPr>
            <a:r>
              <a:rPr b="0" lang="en-US" sz="1350" strike="noStrike" u="none">
                <a:solidFill>
                  <a:srgbClr val="000000"/>
                </a:solidFill>
                <a:effectLst/>
                <a:uFillTx/>
                <a:latin typeface="Calibri"/>
                <a:ea typeface="Calibri"/>
              </a:rPr>
              <a:t>Avenida Domingos de Almeida, 1755 (Areal); </a:t>
            </a:r>
            <a:endParaRPr b="0" lang="pt-BR" sz="1350" strike="noStrike" u="none">
              <a:solidFill>
                <a:srgbClr val="000000"/>
              </a:solidFill>
              <a:effectLst/>
              <a:uFillTx/>
              <a:latin typeface="Arial"/>
            </a:endParaRPr>
          </a:p>
          <a:p>
            <a:pPr marL="457200">
              <a:lnSpc>
                <a:spcPct val="100000"/>
              </a:lnSpc>
              <a:tabLst>
                <a:tab algn="l" pos="0"/>
              </a:tabLst>
            </a:pPr>
            <a:r>
              <a:rPr b="0" lang="en-US" sz="1350" strike="noStrike" u="none">
                <a:solidFill>
                  <a:srgbClr val="000000"/>
                </a:solidFill>
                <a:effectLst/>
                <a:uFillTx/>
                <a:latin typeface="Calibri"/>
                <a:ea typeface="Calibri"/>
              </a:rPr>
              <a:t>Rua José Pinto Martins, 701 (zona norte); </a:t>
            </a:r>
            <a:endParaRPr b="0" lang="pt-BR" sz="1350" strike="noStrike" u="none">
              <a:solidFill>
                <a:srgbClr val="000000"/>
              </a:solidFill>
              <a:effectLst/>
              <a:uFillTx/>
              <a:latin typeface="Arial"/>
            </a:endParaRPr>
          </a:p>
          <a:p>
            <a:pPr marL="457200">
              <a:lnSpc>
                <a:spcPct val="100000"/>
              </a:lnSpc>
              <a:tabLst>
                <a:tab algn="l" pos="0"/>
              </a:tabLst>
            </a:pPr>
            <a:r>
              <a:rPr b="0" lang="en-US" sz="1350" strike="noStrike" u="none">
                <a:solidFill>
                  <a:srgbClr val="000000"/>
                </a:solidFill>
                <a:effectLst/>
                <a:uFillTx/>
                <a:latin typeface="Calibri"/>
                <a:ea typeface="Calibri"/>
              </a:rPr>
              <a:t>Avenida Duque de Caxias, 390 (Fragata).</a:t>
            </a:r>
            <a:endParaRPr b="0" lang="pt-BR" sz="1350" strike="noStrike" u="none">
              <a:solidFill>
                <a:srgbClr val="000000"/>
              </a:solidFill>
              <a:effectLst/>
              <a:uFillTx/>
              <a:latin typeface="Arial"/>
            </a:endParaRPr>
          </a:p>
          <a:p>
            <a:pPr marL="457200">
              <a:lnSpc>
                <a:spcPct val="100000"/>
              </a:lnSpc>
              <a:tabLst>
                <a:tab algn="l" pos="0"/>
              </a:tabLst>
            </a:pPr>
            <a:endParaRPr b="0" lang="pt-BR" sz="1350" strike="noStrike" u="none">
              <a:solidFill>
                <a:srgbClr val="000000"/>
              </a:solidFill>
              <a:effectLst/>
              <a:uFillTx/>
              <a:latin typeface="Arial"/>
            </a:endParaRPr>
          </a:p>
          <a:p>
            <a:pPr marL="457200" indent="-314280">
              <a:lnSpc>
                <a:spcPct val="100000"/>
              </a:lnSpc>
              <a:buClr>
                <a:srgbClr val="000000"/>
              </a:buClr>
              <a:buFont typeface="Calibri"/>
              <a:buChar char="●"/>
              <a:tabLst>
                <a:tab algn="l" pos="0"/>
              </a:tabLst>
            </a:pPr>
            <a:r>
              <a:rPr b="0" lang="en-US" sz="1350" strike="noStrike" u="none">
                <a:solidFill>
                  <a:srgbClr val="000000"/>
                </a:solidFill>
                <a:effectLst/>
                <a:uFillTx/>
                <a:latin typeface="Calibri"/>
                <a:ea typeface="Calibri"/>
              </a:rPr>
              <a:t>Hospital Santa Casa de Pelotas</a:t>
            </a:r>
            <a:endParaRPr b="0" lang="pt-BR" sz="1350" strike="noStrike" u="none">
              <a:solidFill>
                <a:srgbClr val="000000"/>
              </a:solidFill>
              <a:effectLst/>
              <a:uFillTx/>
              <a:latin typeface="Arial"/>
            </a:endParaRPr>
          </a:p>
          <a:p>
            <a:pPr marL="457200">
              <a:lnSpc>
                <a:spcPct val="100000"/>
              </a:lnSpc>
              <a:tabLst>
                <a:tab algn="l" pos="0"/>
              </a:tabLst>
            </a:pPr>
            <a:r>
              <a:rPr b="0" lang="en-US" sz="1350" strike="noStrike" u="none">
                <a:solidFill>
                  <a:srgbClr val="000000"/>
                </a:solidFill>
                <a:effectLst/>
                <a:uFillTx/>
                <a:latin typeface="Calibri"/>
                <a:ea typeface="Calibri"/>
              </a:rPr>
              <a:t>Praça Piratinino de Almeida, 53</a:t>
            </a:r>
            <a:endParaRPr b="0" lang="pt-BR" sz="1350" strike="noStrike" u="none">
              <a:solidFill>
                <a:srgbClr val="000000"/>
              </a:solidFill>
              <a:effectLst/>
              <a:uFillTx/>
              <a:latin typeface="Arial"/>
            </a:endParaRPr>
          </a:p>
          <a:p>
            <a:pPr marL="457200">
              <a:lnSpc>
                <a:spcPct val="100000"/>
              </a:lnSpc>
              <a:tabLst>
                <a:tab algn="l" pos="0"/>
              </a:tabLst>
            </a:pPr>
            <a:endParaRPr b="0" lang="pt-BR" sz="1350" strike="noStrike" u="none">
              <a:solidFill>
                <a:srgbClr val="000000"/>
              </a:solidFill>
              <a:effectLst/>
              <a:uFillTx/>
              <a:latin typeface="Arial"/>
            </a:endParaRPr>
          </a:p>
          <a:p>
            <a:pPr marL="457200" indent="-314280">
              <a:lnSpc>
                <a:spcPct val="100000"/>
              </a:lnSpc>
              <a:buClr>
                <a:srgbClr val="000000"/>
              </a:buClr>
              <a:buFont typeface="Calibri"/>
              <a:buChar char="●"/>
              <a:tabLst>
                <a:tab algn="l" pos="0"/>
              </a:tabLst>
            </a:pPr>
            <a:r>
              <a:rPr b="0" lang="en-US" sz="1350" strike="noStrike" u="none">
                <a:solidFill>
                  <a:srgbClr val="000000"/>
                </a:solidFill>
                <a:effectLst/>
                <a:uFillTx/>
                <a:latin typeface="Calibri"/>
                <a:ea typeface="Calibri"/>
              </a:rPr>
              <a:t>Hospital Universitário São Francisco de Paula (HUSFP) </a:t>
            </a:r>
            <a:endParaRPr b="0" lang="pt-BR" sz="1350" strike="noStrike" u="none">
              <a:solidFill>
                <a:srgbClr val="000000"/>
              </a:solidFill>
              <a:effectLst/>
              <a:uFillTx/>
              <a:latin typeface="Arial"/>
            </a:endParaRPr>
          </a:p>
          <a:p>
            <a:pPr marL="457200">
              <a:lnSpc>
                <a:spcPct val="100000"/>
              </a:lnSpc>
              <a:tabLst>
                <a:tab algn="l" pos="0"/>
              </a:tabLst>
            </a:pPr>
            <a:r>
              <a:rPr b="0" lang="en-US" sz="1350" strike="noStrike" u="none">
                <a:solidFill>
                  <a:srgbClr val="000000"/>
                </a:solidFill>
                <a:effectLst/>
                <a:uFillTx/>
                <a:latin typeface="Calibri"/>
                <a:ea typeface="Calibri"/>
              </a:rPr>
              <a:t>Rua Marechal Deodoro, 1123</a:t>
            </a:r>
            <a:endParaRPr b="0" lang="pt-BR" sz="1350" strike="noStrike" u="none">
              <a:solidFill>
                <a:srgbClr val="000000"/>
              </a:solidFill>
              <a:effectLst/>
              <a:uFillTx/>
              <a:latin typeface="Arial"/>
            </a:endParaRPr>
          </a:p>
          <a:p>
            <a:pPr marL="457200">
              <a:lnSpc>
                <a:spcPct val="100000"/>
              </a:lnSpc>
              <a:tabLst>
                <a:tab algn="l" pos="0"/>
              </a:tabLst>
            </a:pPr>
            <a:endParaRPr b="0" lang="pt-BR" sz="1350" strike="noStrike" u="none">
              <a:solidFill>
                <a:srgbClr val="000000"/>
              </a:solidFill>
              <a:effectLst/>
              <a:uFillTx/>
              <a:latin typeface="Arial"/>
            </a:endParaRPr>
          </a:p>
          <a:p>
            <a:pPr marL="457200" indent="-314280">
              <a:lnSpc>
                <a:spcPct val="100000"/>
              </a:lnSpc>
              <a:buClr>
                <a:srgbClr val="000000"/>
              </a:buClr>
              <a:buFont typeface="Calibri"/>
              <a:buChar char="●"/>
              <a:tabLst>
                <a:tab algn="l" pos="0"/>
              </a:tabLst>
            </a:pPr>
            <a:r>
              <a:rPr b="0" lang="en-US" sz="1350" strike="noStrike" u="none">
                <a:solidFill>
                  <a:srgbClr val="000000"/>
                </a:solidFill>
                <a:effectLst/>
                <a:uFillTx/>
                <a:latin typeface="Calibri"/>
                <a:ea typeface="Calibri"/>
              </a:rPr>
              <a:t>Hospital Escola da Universidade Federal de Pelotas (HE UFPel)</a:t>
            </a:r>
            <a:endParaRPr b="0" lang="pt-BR" sz="1350" strike="noStrike" u="none">
              <a:solidFill>
                <a:srgbClr val="000000"/>
              </a:solidFill>
              <a:effectLst/>
              <a:uFillTx/>
              <a:latin typeface="Arial"/>
            </a:endParaRPr>
          </a:p>
          <a:p>
            <a:pPr marL="457200">
              <a:lnSpc>
                <a:spcPct val="100000"/>
              </a:lnSpc>
              <a:tabLst>
                <a:tab algn="l" pos="0"/>
              </a:tabLst>
            </a:pPr>
            <a:r>
              <a:rPr b="0" lang="en-US" sz="1350" strike="noStrike" u="none">
                <a:solidFill>
                  <a:srgbClr val="000000"/>
                </a:solidFill>
                <a:effectLst/>
                <a:uFillTx/>
                <a:latin typeface="Calibri"/>
                <a:ea typeface="Calibri"/>
              </a:rPr>
              <a:t>Rua Professor Doutor Araújo, 538</a:t>
            </a:r>
            <a:endParaRPr b="0" lang="pt-BR" sz="1350" strike="noStrike" u="none">
              <a:solidFill>
                <a:srgbClr val="000000"/>
              </a:solidFill>
              <a:effectLst/>
              <a:uFillTx/>
              <a:latin typeface="Arial"/>
            </a:endParaRPr>
          </a:p>
          <a:p>
            <a:pPr marL="457200">
              <a:lnSpc>
                <a:spcPct val="100000"/>
              </a:lnSpc>
              <a:tabLst>
                <a:tab algn="l" pos="0"/>
              </a:tabLst>
            </a:pPr>
            <a:endParaRPr b="0" lang="pt-BR" sz="1350" strike="noStrike" u="none">
              <a:solidFill>
                <a:srgbClr val="000000"/>
              </a:solidFill>
              <a:effectLst/>
              <a:uFillTx/>
              <a:latin typeface="Arial"/>
            </a:endParaRPr>
          </a:p>
          <a:p>
            <a:pPr marL="457200" indent="-314280">
              <a:lnSpc>
                <a:spcPct val="100000"/>
              </a:lnSpc>
              <a:buClr>
                <a:srgbClr val="000000"/>
              </a:buClr>
              <a:buFont typeface="Calibri"/>
              <a:buChar char="●"/>
              <a:tabLst>
                <a:tab algn="l" pos="0"/>
              </a:tabLst>
            </a:pPr>
            <a:r>
              <a:rPr b="0" lang="en-US" sz="1350" strike="noStrike" u="none">
                <a:solidFill>
                  <a:srgbClr val="000000"/>
                </a:solidFill>
                <a:effectLst/>
                <a:uFillTx/>
                <a:latin typeface="Calibri"/>
                <a:ea typeface="Calibri"/>
              </a:rPr>
              <a:t>Hospital Beneficência Portuguesa </a:t>
            </a:r>
            <a:endParaRPr b="0" lang="pt-BR" sz="1350" strike="noStrike" u="none">
              <a:solidFill>
                <a:srgbClr val="000000"/>
              </a:solidFill>
              <a:effectLst/>
              <a:uFillTx/>
              <a:latin typeface="Arial"/>
            </a:endParaRPr>
          </a:p>
          <a:p>
            <a:pPr marL="457200">
              <a:lnSpc>
                <a:spcPct val="100000"/>
              </a:lnSpc>
              <a:tabLst>
                <a:tab algn="l" pos="0"/>
              </a:tabLst>
            </a:pPr>
            <a:r>
              <a:rPr b="0" lang="en-US" sz="1350" strike="noStrike" u="none">
                <a:solidFill>
                  <a:srgbClr val="000000"/>
                </a:solidFill>
                <a:effectLst/>
                <a:uFillTx/>
                <a:latin typeface="Calibri"/>
                <a:ea typeface="Calibri"/>
              </a:rPr>
              <a:t>Rua Andrade Neves, 915</a:t>
            </a:r>
            <a:endParaRPr b="0" lang="pt-BR" sz="1350" strike="noStrike" u="none">
              <a:solidFill>
                <a:srgbClr val="000000"/>
              </a:solidFill>
              <a:effectLst/>
              <a:uFillTx/>
              <a:latin typeface="Arial"/>
            </a:endParaRPr>
          </a:p>
        </p:txBody>
      </p:sp>
      <p:sp>
        <p:nvSpPr>
          <p:cNvPr id="731" name="Google Shape;1214;g364d8c26758_0_202"/>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6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32" name="Google Shape;1223;p61"/>
          <p:cNvSpPr/>
          <p:nvPr/>
        </p:nvSpPr>
        <p:spPr>
          <a:xfrm>
            <a:off x="356040" y="998280"/>
            <a:ext cx="6181920" cy="7553520"/>
          </a:xfrm>
          <a:prstGeom prst="rect">
            <a:avLst/>
          </a:prstGeom>
          <a:noFill/>
          <a:ln w="0">
            <a:noFill/>
          </a:ln>
        </p:spPr>
        <p:style>
          <a:lnRef idx="0"/>
          <a:fillRef idx="0"/>
          <a:effectRef idx="0"/>
          <a:fontRef idx="minor"/>
        </p:style>
        <p:txBody>
          <a:bodyPr lIns="0" rIns="0" tIns="0" bIns="0" anchor="t">
            <a:spAutoFit/>
          </a:bodyPr>
          <a:p>
            <a:pPr>
              <a:lnSpc>
                <a:spcPct val="100000"/>
              </a:lnSpc>
              <a:tabLst>
                <a:tab algn="l" pos="0"/>
              </a:tabLst>
            </a:pPr>
            <a:r>
              <a:rPr b="0" lang="en-US" sz="1000" strike="noStrike" u="none">
                <a:solidFill>
                  <a:srgbClr val="000000"/>
                </a:solidFill>
                <a:effectLst/>
                <a:uFillTx/>
                <a:latin typeface="Calibri"/>
                <a:ea typeface="Calibri"/>
              </a:rPr>
              <a:t>BRASIL. Ministério da Saúde. Secretaria de Atenção à Saúde. Portaria Nº 221, De 17 De Abril De 2008. LISTA DE CONDIÇÕES SENSÍVEIS À ATENÇÃO PRIMÁRIA.Brasília: Ministério da Saúde, 2008.</a:t>
            </a:r>
            <a:endParaRPr b="0" lang="pt-BR" sz="1000" strike="noStrike" u="none">
              <a:solidFill>
                <a:srgbClr val="000000"/>
              </a:solidFill>
              <a:effectLst/>
              <a:uFillTx/>
              <a:latin typeface="Arial"/>
            </a:endParaRPr>
          </a:p>
          <a:p>
            <a:pPr>
              <a:lnSpc>
                <a:spcPct val="100000"/>
              </a:lnSpc>
              <a:tabLst>
                <a:tab algn="l" pos="0"/>
              </a:tabLst>
            </a:pPr>
            <a:endParaRPr b="0" lang="pt-BR" sz="1000" strike="noStrike" u="none">
              <a:solidFill>
                <a:srgbClr val="000000"/>
              </a:solidFill>
              <a:effectLst/>
              <a:uFillTx/>
              <a:latin typeface="Arial"/>
            </a:endParaRPr>
          </a:p>
          <a:p>
            <a:pPr>
              <a:lnSpc>
                <a:spcPct val="100000"/>
              </a:lnSpc>
              <a:tabLst>
                <a:tab algn="l" pos="0"/>
              </a:tabLst>
            </a:pPr>
            <a:r>
              <a:rPr b="0" lang="en-US" sz="1000" strike="noStrike" u="none">
                <a:solidFill>
                  <a:srgbClr val="000000"/>
                </a:solidFill>
                <a:effectLst/>
                <a:uFillTx/>
                <a:latin typeface="Calibri"/>
                <a:ea typeface="Calibri"/>
              </a:rPr>
              <a:t>SOCIEDADE BRASILEIRA DE DIABETES. Diretrizes da Sociedade Brasileira de Diabetes 2019-2020. São Paulo, 2019.</a:t>
            </a:r>
            <a:endParaRPr b="0" lang="pt-BR" sz="1000" strike="noStrike" u="none">
              <a:solidFill>
                <a:srgbClr val="000000"/>
              </a:solidFill>
              <a:effectLst/>
              <a:uFillTx/>
              <a:latin typeface="Arial"/>
            </a:endParaRPr>
          </a:p>
          <a:p>
            <a:pPr>
              <a:lnSpc>
                <a:spcPct val="100000"/>
              </a:lnSpc>
              <a:tabLst>
                <a:tab algn="l" pos="0"/>
              </a:tabLst>
            </a:pPr>
            <a:endParaRPr b="0" lang="pt-BR" sz="1000" strike="noStrike" u="none">
              <a:solidFill>
                <a:srgbClr val="000000"/>
              </a:solidFill>
              <a:effectLst/>
              <a:uFillTx/>
              <a:latin typeface="Arial"/>
            </a:endParaRPr>
          </a:p>
          <a:p>
            <a:pPr>
              <a:lnSpc>
                <a:spcPct val="100000"/>
              </a:lnSpc>
              <a:tabLst>
                <a:tab algn="l" pos="0"/>
              </a:tabLst>
            </a:pPr>
            <a:r>
              <a:rPr b="0" lang="en-US" sz="1000" strike="noStrike" u="none">
                <a:solidFill>
                  <a:srgbClr val="000000"/>
                </a:solidFill>
                <a:effectLst/>
                <a:uFillTx/>
                <a:latin typeface="Calibri"/>
                <a:ea typeface="Calibri"/>
              </a:rPr>
              <a:t>Diretriz da Sociedade Brasileira de Diabetes – Ed. 2025 - https://diretriz.diabetes.org.br/</a:t>
            </a:r>
            <a:endParaRPr b="0" lang="pt-BR" sz="1000" strike="noStrike" u="none">
              <a:solidFill>
                <a:srgbClr val="000000"/>
              </a:solidFill>
              <a:effectLst/>
              <a:uFillTx/>
              <a:latin typeface="Arial"/>
            </a:endParaRPr>
          </a:p>
          <a:p>
            <a:pPr algn="just">
              <a:lnSpc>
                <a:spcPct val="115000"/>
              </a:lnSpc>
              <a:tabLst>
                <a:tab algn="l" pos="0"/>
              </a:tabLst>
            </a:pPr>
            <a:endParaRPr b="0" lang="pt-BR" sz="1000" strike="noStrike" u="none">
              <a:solidFill>
                <a:srgbClr val="000000"/>
              </a:solidFill>
              <a:effectLst/>
              <a:uFillTx/>
              <a:latin typeface="Arial"/>
            </a:endParaRPr>
          </a:p>
          <a:p>
            <a:pPr algn="just">
              <a:lnSpc>
                <a:spcPct val="115000"/>
              </a:lnSpc>
              <a:tabLst>
                <a:tab algn="l" pos="0"/>
              </a:tabLst>
            </a:pPr>
            <a:r>
              <a:rPr b="0" lang="en-US" sz="1000" strike="noStrike" u="none">
                <a:solidFill>
                  <a:schemeClr val="dk1"/>
                </a:solidFill>
                <a:effectLst/>
                <a:uFillTx/>
                <a:latin typeface="Calibri"/>
                <a:ea typeface="Calibri"/>
              </a:rPr>
              <a:t>Albuquerque VR, Andrade Almeida A, Vasconcelos de Melo Amorim L, Ferrari Cedrim L, Maria Tenório Cavalcante Dias F, Marcos da Silva J, Caxico de Abreu Galdino F, Lucas Gomes Cavalcante R, Emanuel Cavalcante Lessa A, Araújo de Melo Tenorio de Souza K, Karoline Nascimento Chaves R, Gomes De Andrade Neto A. Impacto da Atenção Primária na Prevenção e Controle de Doenças Crônicas Não Transmissíveis: Desafios e Estratégias. </a:t>
            </a:r>
            <a:r>
              <a:rPr b="0" i="1" lang="en-US" sz="1000" strike="noStrike" u="none">
                <a:solidFill>
                  <a:schemeClr val="dk1"/>
                </a:solidFill>
                <a:effectLst/>
                <a:uFillTx/>
                <a:latin typeface="Calibri"/>
                <a:ea typeface="Calibri"/>
              </a:rPr>
              <a:t>Braz J Implantol Health Sci.</a:t>
            </a:r>
            <a:r>
              <a:rPr b="0" lang="en-US" sz="1000" strike="noStrike" u="none">
                <a:solidFill>
                  <a:schemeClr val="dk1"/>
                </a:solidFill>
                <a:effectLst/>
                <a:uFillTx/>
                <a:latin typeface="Calibri"/>
                <a:ea typeface="Calibri"/>
              </a:rPr>
              <a:t> 2024;6(12):2816–2829.</a:t>
            </a:r>
            <a:r>
              <a:rPr b="0" lang="en-US" sz="1000" strike="noStrike" u="none">
                <a:solidFill>
                  <a:schemeClr val="dk1"/>
                </a:solidFill>
                <a:effectLst/>
                <a:highlight>
                  <a:srgbClr val="ffffff"/>
                </a:highlight>
                <a:uFillTx/>
                <a:latin typeface="Calibri"/>
                <a:ea typeface="Calibri"/>
              </a:rPr>
              <a:t> </a:t>
            </a:r>
            <a:r>
              <a:rPr b="0" lang="en-US" sz="1000" strike="noStrike" u="sng">
                <a:solidFill>
                  <a:schemeClr val="dk1"/>
                </a:solidFill>
                <a:effectLst/>
                <a:highlight>
                  <a:srgbClr val="ffffff"/>
                </a:highlight>
                <a:uFillTx/>
                <a:latin typeface="Calibri"/>
                <a:ea typeface="Calibri"/>
                <a:hlinkClick r:id="rId1"/>
              </a:rPr>
              <a:t>https://doi.org/10.36557/2674-8169.2024v6n12p2816-2829</a:t>
            </a:r>
            <a:endParaRPr b="0" lang="pt-BR" sz="1000" strike="noStrike" u="none">
              <a:solidFill>
                <a:srgbClr val="000000"/>
              </a:solidFill>
              <a:effectLst/>
              <a:uFillTx/>
              <a:latin typeface="Arial"/>
            </a:endParaRPr>
          </a:p>
          <a:p>
            <a:pPr algn="just">
              <a:lnSpc>
                <a:spcPct val="115000"/>
              </a:lnSpc>
              <a:tabLst>
                <a:tab algn="l" pos="0"/>
              </a:tabLst>
            </a:pPr>
            <a:endParaRPr b="0" lang="pt-BR" sz="1000" strike="noStrike" u="none">
              <a:solidFill>
                <a:srgbClr val="000000"/>
              </a:solidFill>
              <a:effectLst/>
              <a:uFillTx/>
              <a:latin typeface="Arial"/>
            </a:endParaRPr>
          </a:p>
          <a:p>
            <a:pPr algn="just">
              <a:lnSpc>
                <a:spcPct val="115000"/>
              </a:lnSpc>
              <a:tabLst>
                <a:tab algn="l" pos="0"/>
              </a:tabLst>
            </a:pPr>
            <a:r>
              <a:rPr b="0" lang="en-US" sz="1000" strike="noStrike" u="none">
                <a:solidFill>
                  <a:schemeClr val="dk1"/>
                </a:solidFill>
                <a:effectLst/>
                <a:uFillTx/>
                <a:latin typeface="Calibri"/>
                <a:ea typeface="Calibri"/>
              </a:rPr>
              <a:t>BRASIL. Ministério da Saúde. Secretaria de Ciência, Tecnologia, Inovação e Insumos Estratégicos em Saúde. </a:t>
            </a:r>
            <a:r>
              <a:rPr b="1" lang="en-US" sz="1000" strike="noStrike" u="none">
                <a:solidFill>
                  <a:schemeClr val="dk1"/>
                </a:solidFill>
                <a:effectLst/>
                <a:uFillTx/>
                <a:latin typeface="Calibri"/>
                <a:ea typeface="Calibri"/>
              </a:rPr>
              <a:t>Portaria SCTIE/MS nº 54, de 11 de novembro de 2020.</a:t>
            </a:r>
            <a:r>
              <a:rPr b="0" lang="en-US" sz="1000" strike="noStrike" u="none">
                <a:solidFill>
                  <a:schemeClr val="dk1"/>
                </a:solidFill>
                <a:effectLst/>
                <a:uFillTx/>
                <a:latin typeface="Calibri"/>
                <a:ea typeface="Calibri"/>
              </a:rPr>
              <a:t> </a:t>
            </a:r>
            <a:r>
              <a:rPr b="0" i="1" lang="en-US" sz="1000" strike="noStrike" u="none">
                <a:solidFill>
                  <a:schemeClr val="dk1"/>
                </a:solidFill>
                <a:effectLst/>
                <a:uFillTx/>
                <a:latin typeface="Calibri"/>
                <a:ea typeface="Calibri"/>
              </a:rPr>
              <a:t>Diário Oficial da União: seção 1</a:t>
            </a:r>
            <a:r>
              <a:rPr b="0" lang="en-US" sz="1000" strike="noStrike" u="none">
                <a:solidFill>
                  <a:schemeClr val="dk1"/>
                </a:solidFill>
                <a:effectLst/>
                <a:uFillTx/>
                <a:latin typeface="Calibri"/>
                <a:ea typeface="Calibri"/>
              </a:rPr>
              <a:t>, Brasília, DF, n. 216, p. 141, 12 nov. 2020.</a:t>
            </a:r>
            <a:endParaRPr b="0" lang="pt-BR" sz="1000" strike="noStrike" u="none">
              <a:solidFill>
                <a:srgbClr val="000000"/>
              </a:solidFill>
              <a:effectLst/>
              <a:uFillTx/>
              <a:latin typeface="Arial"/>
            </a:endParaRPr>
          </a:p>
          <a:p>
            <a:pPr algn="just">
              <a:lnSpc>
                <a:spcPct val="115000"/>
              </a:lnSpc>
              <a:tabLst>
                <a:tab algn="l" pos="0"/>
              </a:tabLst>
            </a:pPr>
            <a:endParaRPr b="0" lang="pt-BR" sz="1000" strike="noStrike" u="none">
              <a:solidFill>
                <a:srgbClr val="000000"/>
              </a:solidFill>
              <a:effectLst/>
              <a:uFillTx/>
              <a:latin typeface="Arial"/>
            </a:endParaRPr>
          </a:p>
          <a:p>
            <a:pPr algn="just">
              <a:lnSpc>
                <a:spcPct val="115000"/>
              </a:lnSpc>
              <a:tabLst>
                <a:tab algn="l" pos="0"/>
              </a:tabLst>
            </a:pPr>
            <a:r>
              <a:rPr b="0" lang="en-US" sz="1000" strike="noStrike" u="none">
                <a:solidFill>
                  <a:schemeClr val="dk1"/>
                </a:solidFill>
                <a:effectLst/>
                <a:uFillTx/>
                <a:latin typeface="Calibri"/>
                <a:ea typeface="Calibri"/>
              </a:rPr>
              <a:t>BRASIL. Ministério da Saúde. </a:t>
            </a:r>
            <a:r>
              <a:rPr b="1" lang="en-US" sz="1000" strike="noStrike" u="none">
                <a:solidFill>
                  <a:schemeClr val="dk1"/>
                </a:solidFill>
                <a:effectLst/>
                <a:uFillTx/>
                <a:latin typeface="Calibri"/>
                <a:ea typeface="Calibri"/>
              </a:rPr>
              <a:t>Gestação de alto risco: manual técnico.</a:t>
            </a:r>
            <a:r>
              <a:rPr b="0" lang="en-US" sz="1000" strike="noStrike" u="none">
                <a:solidFill>
                  <a:schemeClr val="dk1"/>
                </a:solidFill>
                <a:effectLst/>
                <a:uFillTx/>
                <a:latin typeface="Calibri"/>
                <a:ea typeface="Calibri"/>
              </a:rPr>
              <a:t> Brasília, DF: Ministério da Saúde, 2010.</a:t>
            </a:r>
            <a:endParaRPr b="0" lang="pt-BR" sz="1000" strike="noStrike" u="none">
              <a:solidFill>
                <a:srgbClr val="000000"/>
              </a:solidFill>
              <a:effectLst/>
              <a:uFillTx/>
              <a:latin typeface="Arial"/>
            </a:endParaRPr>
          </a:p>
          <a:p>
            <a:pPr algn="just">
              <a:lnSpc>
                <a:spcPct val="115000"/>
              </a:lnSpc>
              <a:tabLst>
                <a:tab algn="l" pos="0"/>
              </a:tabLst>
            </a:pPr>
            <a:r>
              <a:rPr b="0" lang="en-US" sz="1000" strike="noStrike" u="none">
                <a:solidFill>
                  <a:schemeClr val="dk1"/>
                </a:solidFill>
                <a:effectLst/>
                <a:uFillTx/>
                <a:latin typeface="Calibri"/>
                <a:ea typeface="Calibri"/>
              </a:rPr>
              <a:t>Secretaria Municipal de Saúde. Protocolo de Diabetes Mellitus e Atendimento em Angiologia e Cirurgia Vascular. Belo Horizonte – MG, 2011. </a:t>
            </a:r>
            <a:endParaRPr b="0" lang="pt-BR" sz="1000" strike="noStrike" u="none">
              <a:solidFill>
                <a:srgbClr val="000000"/>
              </a:solidFill>
              <a:effectLst/>
              <a:uFillTx/>
              <a:latin typeface="Arial"/>
            </a:endParaRPr>
          </a:p>
          <a:p>
            <a:pPr algn="just">
              <a:lnSpc>
                <a:spcPct val="115000"/>
              </a:lnSpc>
              <a:tabLst>
                <a:tab algn="l" pos="0"/>
              </a:tabLst>
            </a:pPr>
            <a:endParaRPr b="0" lang="pt-BR" sz="1000" strike="noStrike" u="none">
              <a:solidFill>
                <a:srgbClr val="000000"/>
              </a:solidFill>
              <a:effectLst/>
              <a:uFillTx/>
              <a:latin typeface="Arial"/>
            </a:endParaRPr>
          </a:p>
          <a:p>
            <a:pPr algn="just">
              <a:lnSpc>
                <a:spcPct val="115000"/>
              </a:lnSpc>
              <a:tabLst>
                <a:tab algn="l" pos="0"/>
              </a:tabLst>
            </a:pPr>
            <a:r>
              <a:rPr b="0" lang="en-US" sz="1000" strike="noStrike" u="none">
                <a:solidFill>
                  <a:schemeClr val="dk1"/>
                </a:solidFill>
                <a:effectLst/>
                <a:uFillTx/>
                <a:latin typeface="Calibri"/>
                <a:ea typeface="Calibri"/>
              </a:rPr>
              <a:t>BRASIL. Ministério da Saúde. </a:t>
            </a:r>
            <a:r>
              <a:rPr b="1" lang="en-US" sz="1000" strike="noStrike" u="none">
                <a:solidFill>
                  <a:schemeClr val="dk1"/>
                </a:solidFill>
                <a:effectLst/>
                <a:uFillTx/>
                <a:latin typeface="Calibri"/>
                <a:ea typeface="Calibri"/>
              </a:rPr>
              <a:t>Estratégias para o cuidado da pessoa com doença crônica: diabetes mellitus.</a:t>
            </a:r>
            <a:r>
              <a:rPr b="0" lang="en-US" sz="1000" strike="noStrike" u="none">
                <a:solidFill>
                  <a:schemeClr val="dk1"/>
                </a:solidFill>
                <a:effectLst/>
                <a:uFillTx/>
                <a:latin typeface="Calibri"/>
                <a:ea typeface="Calibri"/>
              </a:rPr>
              <a:t> Brasília, DF: Ministério da Saúde, 2013. (Cadernos de Atenção Básica, n. 36).</a:t>
            </a:r>
            <a:endParaRPr b="0" lang="pt-BR" sz="1000" strike="noStrike" u="none">
              <a:solidFill>
                <a:srgbClr val="000000"/>
              </a:solidFill>
              <a:effectLst/>
              <a:uFillTx/>
              <a:latin typeface="Arial"/>
            </a:endParaRPr>
          </a:p>
          <a:p>
            <a:pPr algn="just">
              <a:lnSpc>
                <a:spcPct val="115000"/>
              </a:lnSpc>
              <a:tabLst>
                <a:tab algn="l" pos="0"/>
              </a:tabLst>
            </a:pPr>
            <a:endParaRPr b="0" lang="pt-BR" sz="1000" strike="noStrike" u="none">
              <a:solidFill>
                <a:srgbClr val="000000"/>
              </a:solidFill>
              <a:effectLst/>
              <a:uFillTx/>
              <a:latin typeface="Arial"/>
            </a:endParaRPr>
          </a:p>
          <a:p>
            <a:pPr algn="just">
              <a:lnSpc>
                <a:spcPct val="115000"/>
              </a:lnSpc>
              <a:tabLst>
                <a:tab algn="l" pos="0"/>
              </a:tabLst>
            </a:pPr>
            <a:r>
              <a:rPr b="0" lang="en-US" sz="1000" strike="noStrike" u="none">
                <a:solidFill>
                  <a:schemeClr val="dk1"/>
                </a:solidFill>
                <a:effectLst/>
                <a:uFillTx/>
                <a:latin typeface="Calibri"/>
                <a:ea typeface="Calibri"/>
              </a:rPr>
              <a:t>BRASIL. Ministério da Saúde. Saúde Bucal. Brasília, 2006. (Caderno de Atenção Básica n. 17). </a:t>
            </a:r>
            <a:endParaRPr b="0" lang="pt-BR" sz="1000" strike="noStrike" u="none">
              <a:solidFill>
                <a:srgbClr val="000000"/>
              </a:solidFill>
              <a:effectLst/>
              <a:uFillTx/>
              <a:latin typeface="Arial"/>
            </a:endParaRPr>
          </a:p>
          <a:p>
            <a:pPr algn="just">
              <a:lnSpc>
                <a:spcPct val="115000"/>
              </a:lnSpc>
              <a:tabLst>
                <a:tab algn="l" pos="0"/>
              </a:tabLst>
            </a:pPr>
            <a:endParaRPr b="0" lang="pt-BR" sz="1000" strike="noStrike" u="none">
              <a:solidFill>
                <a:srgbClr val="000000"/>
              </a:solidFill>
              <a:effectLst/>
              <a:uFillTx/>
              <a:latin typeface="Arial"/>
            </a:endParaRPr>
          </a:p>
          <a:p>
            <a:pPr algn="just">
              <a:lnSpc>
                <a:spcPct val="115000"/>
              </a:lnSpc>
              <a:tabLst>
                <a:tab algn="l" pos="0"/>
              </a:tabLst>
            </a:pPr>
            <a:r>
              <a:rPr b="0" lang="en-US" sz="1000" strike="noStrike" u="none">
                <a:solidFill>
                  <a:schemeClr val="dk1"/>
                </a:solidFill>
                <a:effectLst/>
                <a:uFillTx/>
                <a:latin typeface="Calibri"/>
                <a:ea typeface="Calibri"/>
              </a:rPr>
              <a:t>BRASIL. Ministério da Saúde. Secretaria de Ciência, Tecnologia e Insumos Estratégicos. Portaria Conjunta nº 08, de 15 de março de 2018. Protocolo Clínico e Diretrizes Terapêuticas do Diabetes Melito Tipo 1.</a:t>
            </a:r>
            <a:endParaRPr b="0" lang="pt-BR" sz="1000" strike="noStrike" u="none">
              <a:solidFill>
                <a:srgbClr val="000000"/>
              </a:solidFill>
              <a:effectLst/>
              <a:uFillTx/>
              <a:latin typeface="Arial"/>
            </a:endParaRPr>
          </a:p>
          <a:p>
            <a:pPr algn="just">
              <a:lnSpc>
                <a:spcPct val="115000"/>
              </a:lnSpc>
              <a:tabLst>
                <a:tab algn="l" pos="0"/>
              </a:tabLst>
            </a:pPr>
            <a:endParaRPr b="0" lang="pt-BR" sz="1000" strike="noStrike" u="none">
              <a:solidFill>
                <a:srgbClr val="000000"/>
              </a:solidFill>
              <a:effectLst/>
              <a:uFillTx/>
              <a:latin typeface="Arial"/>
            </a:endParaRPr>
          </a:p>
          <a:p>
            <a:pPr algn="just">
              <a:lnSpc>
                <a:spcPct val="115000"/>
              </a:lnSpc>
              <a:tabLst>
                <a:tab algn="l" pos="0"/>
              </a:tabLst>
            </a:pPr>
            <a:r>
              <a:rPr b="0" lang="en-US" sz="1000" strike="noStrike" u="none">
                <a:solidFill>
                  <a:schemeClr val="dk1"/>
                </a:solidFill>
                <a:effectLst/>
                <a:uFillTx/>
                <a:latin typeface="Calibri"/>
                <a:ea typeface="Calibri"/>
              </a:rPr>
              <a:t>BRASIL. Ministério da Saúde. Protocolo clínico e diretrizes terapêuticas para diabetes mellitus tipo 2. Brasília, 2016.</a:t>
            </a:r>
            <a:endParaRPr b="0" lang="pt-BR" sz="1000" strike="noStrike" u="none">
              <a:solidFill>
                <a:srgbClr val="000000"/>
              </a:solidFill>
              <a:effectLst/>
              <a:uFillTx/>
              <a:latin typeface="Arial"/>
            </a:endParaRPr>
          </a:p>
          <a:p>
            <a:pPr algn="just">
              <a:lnSpc>
                <a:spcPct val="115000"/>
              </a:lnSpc>
              <a:tabLst>
                <a:tab algn="l" pos="0"/>
              </a:tabLst>
            </a:pPr>
            <a:endParaRPr b="0" lang="pt-BR" sz="1000" strike="noStrike" u="none">
              <a:solidFill>
                <a:srgbClr val="000000"/>
              </a:solidFill>
              <a:effectLst/>
              <a:uFillTx/>
              <a:latin typeface="Arial"/>
            </a:endParaRPr>
          </a:p>
          <a:p>
            <a:pPr algn="just">
              <a:lnSpc>
                <a:spcPct val="115000"/>
              </a:lnSpc>
              <a:tabLst>
                <a:tab algn="l" pos="0"/>
              </a:tabLst>
            </a:pPr>
            <a:r>
              <a:rPr b="0" lang="en-US" sz="1000" strike="noStrike" u="none">
                <a:solidFill>
                  <a:schemeClr val="dk1"/>
                </a:solidFill>
                <a:effectLst/>
                <a:uFillTx/>
                <a:latin typeface="Calibri"/>
                <a:ea typeface="Calibri"/>
              </a:rPr>
              <a:t>SOCIEDADE BRASILEIRA DE CARDIOLOGIA. Diretriz Brasileira de Hipertensão Arterial – 2025.</a:t>
            </a:r>
            <a:endParaRPr b="0" lang="pt-BR" sz="1000" strike="noStrike" u="none">
              <a:solidFill>
                <a:srgbClr val="000000"/>
              </a:solidFill>
              <a:effectLst/>
              <a:uFillTx/>
              <a:latin typeface="Arial"/>
            </a:endParaRPr>
          </a:p>
          <a:p>
            <a:pPr algn="just">
              <a:lnSpc>
                <a:spcPct val="115000"/>
              </a:lnSpc>
              <a:tabLst>
                <a:tab algn="l" pos="0"/>
              </a:tabLst>
            </a:pPr>
            <a:r>
              <a:rPr b="0" lang="en-US" sz="1000" strike="noStrike" u="none">
                <a:solidFill>
                  <a:schemeClr val="dk1"/>
                </a:solidFill>
                <a:effectLst/>
                <a:uFillTx/>
                <a:latin typeface="Calibri"/>
                <a:ea typeface="Calibri"/>
              </a:rPr>
              <a:t>PARANÁ. Secretaria de Estado da Saúde do Paraná. Superintendência de Atenção à Saúde. Linha guia de diabetes mellitus/SAS e Ed. Curitiba: SESA, 2018.</a:t>
            </a:r>
            <a:endParaRPr b="0" lang="pt-BR" sz="1000" strike="noStrike" u="none">
              <a:solidFill>
                <a:srgbClr val="000000"/>
              </a:solidFill>
              <a:effectLst/>
              <a:uFillTx/>
              <a:latin typeface="Arial"/>
            </a:endParaRPr>
          </a:p>
          <a:p>
            <a:pPr algn="just">
              <a:lnSpc>
                <a:spcPct val="115000"/>
              </a:lnSpc>
              <a:tabLst>
                <a:tab algn="l" pos="0"/>
              </a:tabLst>
            </a:pPr>
            <a:endParaRPr b="0" lang="pt-BR" sz="1000" strike="noStrike" u="none">
              <a:solidFill>
                <a:srgbClr val="000000"/>
              </a:solidFill>
              <a:effectLst/>
              <a:uFillTx/>
              <a:latin typeface="Arial"/>
            </a:endParaRPr>
          </a:p>
          <a:p>
            <a:pPr algn="just">
              <a:lnSpc>
                <a:spcPct val="115000"/>
              </a:lnSpc>
              <a:tabLst>
                <a:tab algn="l" pos="0"/>
              </a:tabLst>
            </a:pPr>
            <a:r>
              <a:rPr b="0" lang="en-US" sz="1000" strike="noStrike" u="none">
                <a:solidFill>
                  <a:schemeClr val="dk1"/>
                </a:solidFill>
                <a:effectLst/>
                <a:uFillTx/>
                <a:latin typeface="Calibri"/>
                <a:ea typeface="Calibri"/>
              </a:rPr>
              <a:t>NOTA TÉCNICA CONJUNTA Nº 06/2023 - ATENÇÃO AO INDIVÍDUO COM DIABETES TIPO II NA ATENÇÃO PRIMÁRIA À SAÚDE</a:t>
            </a:r>
            <a:endParaRPr b="0" lang="pt-BR" sz="1000" strike="noStrike" u="none">
              <a:solidFill>
                <a:srgbClr val="000000"/>
              </a:solidFill>
              <a:effectLst/>
              <a:uFillTx/>
              <a:latin typeface="Arial"/>
            </a:endParaRPr>
          </a:p>
          <a:p>
            <a:pPr algn="just">
              <a:lnSpc>
                <a:spcPct val="115000"/>
              </a:lnSpc>
              <a:tabLst>
                <a:tab algn="l" pos="0"/>
              </a:tabLst>
            </a:pPr>
            <a:endParaRPr b="0" lang="pt-BR" sz="1000" strike="noStrike" u="none">
              <a:solidFill>
                <a:srgbClr val="000000"/>
              </a:solidFill>
              <a:effectLst/>
              <a:uFillTx/>
              <a:latin typeface="Arial"/>
            </a:endParaRPr>
          </a:p>
          <a:p>
            <a:pPr algn="just">
              <a:lnSpc>
                <a:spcPct val="115000"/>
              </a:lnSpc>
              <a:tabLst>
                <a:tab algn="l" pos="0"/>
              </a:tabLst>
            </a:pPr>
            <a:r>
              <a:rPr b="0" lang="en-US" sz="1100" strike="noStrike" u="none">
                <a:solidFill>
                  <a:schemeClr val="dk1"/>
                </a:solidFill>
                <a:effectLst/>
                <a:highlight>
                  <a:srgbClr val="ffffff"/>
                </a:highlight>
                <a:uFillTx/>
                <a:latin typeface="Calibri"/>
                <a:ea typeface="Calibri"/>
              </a:rPr>
              <a:t>Sá, M. F. S. et al. Rastreamento e diagnóstico de diabetes mellitus gestacional no Brasil. FEMINA, Rio de Janeiro, v. 47, n. 11, p. 786-796, 2019. </a:t>
            </a:r>
            <a:endParaRPr b="0" lang="pt-BR" sz="1100" strike="noStrike" u="none">
              <a:solidFill>
                <a:srgbClr val="000000"/>
              </a:solidFill>
              <a:effectLst/>
              <a:uFillTx/>
              <a:latin typeface="Arial"/>
            </a:endParaRPr>
          </a:p>
          <a:p>
            <a:pPr algn="just">
              <a:lnSpc>
                <a:spcPct val="115000"/>
              </a:lnSpc>
              <a:tabLst>
                <a:tab algn="l" pos="0"/>
              </a:tabLst>
            </a:pPr>
            <a:endParaRPr b="0" lang="pt-BR" sz="1100" strike="noStrike" u="none">
              <a:solidFill>
                <a:srgbClr val="000000"/>
              </a:solidFill>
              <a:effectLst/>
              <a:uFillTx/>
              <a:latin typeface="Arial"/>
            </a:endParaRPr>
          </a:p>
          <a:p>
            <a:pPr algn="just">
              <a:lnSpc>
                <a:spcPct val="115000"/>
              </a:lnSpc>
              <a:tabLst>
                <a:tab algn="l" pos="0"/>
              </a:tabLst>
            </a:pPr>
            <a:r>
              <a:rPr b="0" lang="en-US" sz="1100" strike="noStrike" u="none">
                <a:solidFill>
                  <a:schemeClr val="dk1"/>
                </a:solidFill>
                <a:effectLst/>
                <a:uFillTx/>
                <a:latin typeface="Calibri"/>
                <a:ea typeface="Calibri"/>
              </a:rPr>
              <a:t>Brasil. Ministério da Saúde. Secretaria de Atenção à Saúde. Departamento de Regulação, Avaliação e Controle de Sistemas Critérios e Parâmetros Assistenciais para o Planejamento e Programação de Ações e Serviços de Saúde no âmbito do Sistema Único de Saúde. Brasília, Ministério da Saúde, 2017.</a:t>
            </a:r>
            <a:endParaRPr b="0" lang="pt-BR" sz="1100" strike="noStrike" u="none">
              <a:solidFill>
                <a:srgbClr val="000000"/>
              </a:solidFill>
              <a:effectLst/>
              <a:uFillTx/>
              <a:latin typeface="Arial"/>
            </a:endParaRPr>
          </a:p>
        </p:txBody>
      </p:sp>
      <p:cxnSp>
        <p:nvCxnSpPr>
          <p:cNvPr id="733" name="Google Shape;1224;p61"/>
          <p:cNvCxnSpPr/>
          <p:nvPr/>
        </p:nvCxnSpPr>
        <p:spPr>
          <a:xfrm flipV="1">
            <a:off x="356040" y="421200"/>
            <a:ext cx="6182280" cy="19440"/>
          </a:xfrm>
          <a:prstGeom prst="straightConnector1">
            <a:avLst/>
          </a:prstGeom>
          <a:ln w="19050">
            <a:solidFill>
              <a:srgbClr val="000000"/>
            </a:solidFill>
            <a:round/>
          </a:ln>
        </p:spPr>
      </p:cxnSp>
      <p:sp>
        <p:nvSpPr>
          <p:cNvPr id="734" name="Google Shape;1225;p61"/>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735" name="PlaceHolder 1"/>
          <p:cNvSpPr>
            <a:spLocks noGrp="1"/>
          </p:cNvSpPr>
          <p:nvPr>
            <p:ph type="sldNum" idx="102"/>
          </p:nvPr>
        </p:nvSpPr>
        <p:spPr>
          <a:xfrm>
            <a:off x="4404600" y="13896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9780226D-5351-4C1A-9911-7A8C4A2C0863}" type="slidenum">
              <a:rPr b="0" lang="en-US" sz="1200" strike="noStrike" u="none">
                <a:solidFill>
                  <a:srgbClr val="888888"/>
                </a:solidFill>
                <a:effectLst/>
                <a:uFillTx/>
                <a:latin typeface="Calibri"/>
                <a:ea typeface="Calibri"/>
              </a:rPr>
              <a:t>46</a:t>
            </a:fld>
            <a:endParaRPr b="0" lang="pt-BR" sz="1200" strike="noStrike" u="none">
              <a:solidFill>
                <a:srgbClr val="000000"/>
              </a:solidFill>
              <a:effectLst/>
              <a:uFillTx/>
              <a:latin typeface="Times New Roman"/>
            </a:endParaRPr>
          </a:p>
        </p:txBody>
      </p:sp>
      <p:sp>
        <p:nvSpPr>
          <p:cNvPr id="736" name="Google Shape;1227;p61"/>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2"/>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
        <p:nvSpPr>
          <p:cNvPr id="737" name="Google Shape;1228;p61"/>
          <p:cNvSpPr/>
          <p:nvPr/>
        </p:nvSpPr>
        <p:spPr>
          <a:xfrm>
            <a:off x="1928880" y="520200"/>
            <a:ext cx="2999520" cy="430920"/>
          </a:xfrm>
          <a:prstGeom prst="rect">
            <a:avLst/>
          </a:prstGeom>
          <a:noFill/>
          <a:ln w="0">
            <a:noFill/>
          </a:ln>
        </p:spPr>
        <p:style>
          <a:lnRef idx="0"/>
          <a:fillRef idx="0"/>
          <a:effectRef idx="0"/>
          <a:fontRef idx="minor"/>
        </p:style>
        <p:txBody>
          <a:bodyPr tIns="91440" bIns="91440" anchor="t">
            <a:spAutoFit/>
          </a:bodyPr>
          <a:p>
            <a:pPr algn="ctr">
              <a:lnSpc>
                <a:spcPct val="120000"/>
              </a:lnSpc>
              <a:tabLst>
                <a:tab algn="l" pos="0"/>
              </a:tabLst>
            </a:pPr>
            <a:r>
              <a:rPr b="1" lang="en-US" sz="1600" strike="noStrike" u="none">
                <a:solidFill>
                  <a:schemeClr val="dk1"/>
                </a:solidFill>
                <a:effectLst/>
                <a:uFillTx/>
                <a:latin typeface="Calibri"/>
                <a:ea typeface="Calibri"/>
              </a:rPr>
              <a:t>REFERÊNCIAS</a:t>
            </a:r>
            <a:endParaRPr b="0" lang="pt-BR" sz="16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6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38" name="Google Shape;1237;g39efc6e29db_0_13"/>
          <p:cNvSpPr/>
          <p:nvPr/>
        </p:nvSpPr>
        <p:spPr>
          <a:xfrm>
            <a:off x="245520" y="622800"/>
            <a:ext cx="6366960" cy="168840"/>
          </a:xfrm>
          <a:prstGeom prst="rect">
            <a:avLst/>
          </a:prstGeom>
          <a:noFill/>
          <a:ln w="0">
            <a:noFill/>
          </a:ln>
        </p:spPr>
        <p:style>
          <a:lnRef idx="0"/>
          <a:fillRef idx="0"/>
          <a:effectRef idx="0"/>
          <a:fontRef idx="minor"/>
        </p:style>
        <p:txBody>
          <a:bodyPr lIns="0" rIns="0" tIns="0" bIns="0" anchor="t">
            <a:spAutoFit/>
          </a:bodyPr>
          <a:p>
            <a:pPr>
              <a:lnSpc>
                <a:spcPct val="100000"/>
              </a:lnSpc>
              <a:tabLst>
                <a:tab algn="l" pos="0"/>
              </a:tabLst>
            </a:pPr>
            <a:endParaRPr b="0" lang="pt-BR" sz="1400" strike="noStrike" u="none">
              <a:solidFill>
                <a:srgbClr val="000000"/>
              </a:solidFill>
              <a:effectLst/>
              <a:uFillTx/>
              <a:latin typeface="Arial"/>
            </a:endParaRPr>
          </a:p>
        </p:txBody>
      </p:sp>
      <p:cxnSp>
        <p:nvCxnSpPr>
          <p:cNvPr id="739" name="Google Shape;1238;g39efc6e29db_0_13"/>
          <p:cNvCxnSpPr/>
          <p:nvPr/>
        </p:nvCxnSpPr>
        <p:spPr>
          <a:xfrm flipV="1">
            <a:off x="356040" y="421200"/>
            <a:ext cx="6182280" cy="19440"/>
          </a:xfrm>
          <a:prstGeom prst="straightConnector1">
            <a:avLst/>
          </a:prstGeom>
          <a:ln w="19050">
            <a:solidFill>
              <a:srgbClr val="000000"/>
            </a:solidFill>
            <a:round/>
          </a:ln>
        </p:spPr>
      </p:cxnSp>
      <p:sp>
        <p:nvSpPr>
          <p:cNvPr id="740" name="Google Shape;1239;g39efc6e29db_0_13"/>
          <p:cNvSpPr/>
          <p:nvPr/>
        </p:nvSpPr>
        <p:spPr>
          <a:xfrm>
            <a:off x="356040" y="249840"/>
            <a:ext cx="4329000" cy="338040"/>
          </a:xfrm>
          <a:prstGeom prst="rect">
            <a:avLst/>
          </a:prstGeom>
          <a:noFill/>
          <a:ln w="0">
            <a:noFill/>
          </a:ln>
        </p:spPr>
        <p:style>
          <a:lnRef idx="0"/>
          <a:fillRef idx="0"/>
          <a:effectRef idx="0"/>
          <a:fontRef idx="minor"/>
        </p:style>
        <p:txBody>
          <a:bodyPr lIns="0" rIns="0" tIns="0" bIns="0" anchor="t">
            <a:spAutoFit/>
          </a:bodyPr>
          <a:p>
            <a:pPr algn="ctr">
              <a:lnSpc>
                <a:spcPct val="120000"/>
              </a:lnSpc>
              <a:tabLst>
                <a:tab algn="l" pos="0"/>
              </a:tabLst>
            </a:pPr>
            <a:r>
              <a:rPr b="0" lang="en-US" sz="1000" strike="noStrike" u="none">
                <a:solidFill>
                  <a:srgbClr val="000000"/>
                </a:solidFill>
                <a:effectLst/>
                <a:uFillTx/>
                <a:latin typeface="Calibri"/>
                <a:ea typeface="Calibri"/>
              </a:rPr>
              <a:t>PROTOCOLO DE ATENÇÃO À PESSOA COM DIABETES NA REDE DE ATENÇÃO À SAÚDE</a:t>
            </a:r>
            <a:endParaRPr b="0" lang="pt-BR" sz="1000" strike="noStrike" u="none">
              <a:solidFill>
                <a:srgbClr val="000000"/>
              </a:solidFill>
              <a:effectLst/>
              <a:uFillTx/>
              <a:latin typeface="Arial"/>
            </a:endParaRPr>
          </a:p>
          <a:p>
            <a:pPr>
              <a:lnSpc>
                <a:spcPct val="120000"/>
              </a:lnSpc>
              <a:tabLst>
                <a:tab algn="l" pos="0"/>
              </a:tabLst>
            </a:pPr>
            <a:endParaRPr b="0" lang="pt-BR" sz="1000" strike="noStrike" u="none">
              <a:solidFill>
                <a:srgbClr val="000000"/>
              </a:solidFill>
              <a:effectLst/>
              <a:uFillTx/>
              <a:latin typeface="Arial"/>
            </a:endParaRPr>
          </a:p>
        </p:txBody>
      </p:sp>
      <p:sp>
        <p:nvSpPr>
          <p:cNvPr id="741" name="PlaceHolder 1"/>
          <p:cNvSpPr>
            <a:spLocks noGrp="1"/>
          </p:cNvSpPr>
          <p:nvPr>
            <p:ph type="sldNum" idx="103"/>
          </p:nvPr>
        </p:nvSpPr>
        <p:spPr>
          <a:xfrm>
            <a:off x="4404600" y="138960"/>
            <a:ext cx="2133360" cy="364680"/>
          </a:xfrm>
          <a:prstGeom prst="rect">
            <a:avLst/>
          </a:prstGeom>
          <a:noFill/>
          <a:ln w="0">
            <a:noFill/>
          </a:ln>
        </p:spPr>
        <p:txBody>
          <a:bodyPr lIns="91440" rIns="91440" tIns="45720" bIns="45720" anchor="ctr">
            <a:noAutofit/>
          </a:bodyPr>
          <a:lstStyle>
            <a:lvl1pPr indent="0" algn="r">
              <a:lnSpc>
                <a:spcPct val="100000"/>
              </a:lnSpc>
              <a:buNone/>
              <a:tabLst>
                <a:tab algn="l" pos="0"/>
              </a:tabLst>
              <a:defRPr b="0" lang="en-US" sz="1200" strike="noStrike" u="none">
                <a:solidFill>
                  <a:srgbClr val="888888"/>
                </a:solidFill>
                <a:effectLst/>
                <a:uFillTx/>
                <a:latin typeface="Calibri"/>
                <a:ea typeface="Calibri"/>
              </a:defRPr>
            </a:lvl1pPr>
          </a:lstStyle>
          <a:p>
            <a:pPr indent="0" algn="r">
              <a:lnSpc>
                <a:spcPct val="100000"/>
              </a:lnSpc>
              <a:buNone/>
              <a:tabLst>
                <a:tab algn="l" pos="0"/>
              </a:tabLst>
            </a:pPr>
            <a:fld id="{48EE2F64-7A9B-4B44-AB1D-DB8C8F3A40D1}" type="slidenum">
              <a:rPr b="0" lang="en-US" sz="1200" strike="noStrike" u="none">
                <a:solidFill>
                  <a:srgbClr val="888888"/>
                </a:solidFill>
                <a:effectLst/>
                <a:uFillTx/>
                <a:latin typeface="Calibri"/>
                <a:ea typeface="Calibri"/>
              </a:rPr>
              <a:t>46</a:t>
            </a:fld>
            <a:endParaRPr b="0" lang="pt-BR" sz="1200" strike="noStrike" u="none">
              <a:solidFill>
                <a:srgbClr val="000000"/>
              </a:solidFill>
              <a:effectLst/>
              <a:uFillTx/>
              <a:latin typeface="Times New Roman"/>
            </a:endParaRPr>
          </a:p>
        </p:txBody>
      </p:sp>
      <p:sp>
        <p:nvSpPr>
          <p:cNvPr id="742" name="Google Shape;1241;g39efc6e29db_0_13"/>
          <p:cNvSpPr/>
          <p:nvPr/>
        </p:nvSpPr>
        <p:spPr>
          <a:xfrm rot="5400000">
            <a:off x="2448720" y="6378480"/>
            <a:ext cx="1997640" cy="6877080"/>
          </a:xfrm>
          <a:custGeom>
            <a:avLst/>
            <a:gdLst>
              <a:gd name="textAreaLeft" fmla="*/ 0 w 1997640"/>
              <a:gd name="textAreaRight" fmla="*/ 1998000 w 1997640"/>
              <a:gd name="textAreaTop" fmla="*/ 0 h 6877080"/>
              <a:gd name="textAreaBottom" fmla="*/ 6877440 h 6877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
        <p:nvSpPr>
          <p:cNvPr id="743" name="Google Shape;1242;g39efc6e29db_0_13"/>
          <p:cNvSpPr/>
          <p:nvPr/>
        </p:nvSpPr>
        <p:spPr>
          <a:xfrm>
            <a:off x="356040" y="655200"/>
            <a:ext cx="6256080" cy="2495520"/>
          </a:xfrm>
          <a:prstGeom prst="rect">
            <a:avLst/>
          </a:prstGeom>
          <a:noFill/>
          <a:ln w="0">
            <a:noFill/>
          </a:ln>
        </p:spPr>
        <p:style>
          <a:lnRef idx="0"/>
          <a:fillRef idx="0"/>
          <a:effectRef idx="0"/>
          <a:fontRef idx="minor"/>
        </p:style>
        <p:txBody>
          <a:bodyPr tIns="91440" bIns="91440" anchor="t">
            <a:spAutoFit/>
          </a:bodyPr>
          <a:p>
            <a:pPr>
              <a:lnSpc>
                <a:spcPct val="115000"/>
              </a:lnSpc>
              <a:tabLst>
                <a:tab algn="l" pos="0"/>
              </a:tabLst>
            </a:pPr>
            <a:r>
              <a:rPr b="0" lang="en-US" sz="1100" strike="noStrike" u="none">
                <a:solidFill>
                  <a:schemeClr val="dk1"/>
                </a:solidFill>
                <a:effectLst/>
                <a:uFillTx/>
                <a:latin typeface="Calibri"/>
                <a:ea typeface="Calibri"/>
              </a:rPr>
              <a:t>Pereira, B. G.. (2014). Diabetes gestacional: seguimento após o parto. Revista Brasileira De Ginecologia E Obstetrícia, 36(11), 481–483. </a:t>
            </a:r>
            <a:r>
              <a:rPr b="0" lang="en-US" sz="1100" strike="noStrike" u="sng">
                <a:solidFill>
                  <a:schemeClr val="dk1"/>
                </a:solidFill>
                <a:effectLst/>
                <a:uFillTx/>
                <a:latin typeface="Calibri"/>
                <a:ea typeface="Calibri"/>
                <a:hlinkClick r:id="rId2"/>
              </a:rPr>
              <a:t>https://doi.org/10.1590/S0100-720320140005157</a:t>
            </a:r>
            <a:endParaRPr b="0" lang="pt-BR" sz="1100" strike="noStrike" u="none">
              <a:solidFill>
                <a:srgbClr val="000000"/>
              </a:solidFill>
              <a:effectLst/>
              <a:uFillTx/>
              <a:latin typeface="Arial"/>
            </a:endParaRPr>
          </a:p>
          <a:p>
            <a:pPr>
              <a:lnSpc>
                <a:spcPct val="115000"/>
              </a:lnSpc>
              <a:tabLst>
                <a:tab algn="l" pos="0"/>
              </a:tabLst>
            </a:pPr>
            <a:endParaRPr b="0" lang="pt-BR" sz="1100" strike="noStrike" u="none">
              <a:solidFill>
                <a:srgbClr val="000000"/>
              </a:solidFill>
              <a:effectLst/>
              <a:uFillTx/>
              <a:latin typeface="Arial"/>
            </a:endParaRPr>
          </a:p>
          <a:p>
            <a:pPr>
              <a:lnSpc>
                <a:spcPct val="115000"/>
              </a:lnSpc>
              <a:tabLst>
                <a:tab algn="l" pos="0"/>
              </a:tabLst>
            </a:pPr>
            <a:r>
              <a:rPr b="0" lang="en-US" sz="1100" strike="noStrike" u="none">
                <a:solidFill>
                  <a:schemeClr val="dk1"/>
                </a:solidFill>
                <a:effectLst/>
                <a:uFillTx/>
                <a:latin typeface="Calibri"/>
                <a:ea typeface="Calibri"/>
              </a:rPr>
              <a:t>BRASIL. Ministério da Saúde. Secretaria de Atenção Primária à Saúde. </a:t>
            </a:r>
            <a:r>
              <a:rPr b="1" lang="en-US" sz="1100" strike="noStrike" u="none">
                <a:solidFill>
                  <a:schemeClr val="dk1"/>
                </a:solidFill>
                <a:effectLst/>
                <a:uFillTx/>
                <a:latin typeface="Calibri"/>
                <a:ea typeface="Calibri"/>
              </a:rPr>
              <a:t>Nota Metodológica C4 – Cuidado da Pessoa com Diabetes.</a:t>
            </a:r>
            <a:r>
              <a:rPr b="0" lang="en-US" sz="1100" strike="noStrike" u="none">
                <a:solidFill>
                  <a:schemeClr val="dk1"/>
                </a:solidFill>
                <a:effectLst/>
                <a:uFillTx/>
                <a:latin typeface="Calibri"/>
                <a:ea typeface="Calibri"/>
              </a:rPr>
              <a:t> Brasília, DF: Ministério da Saúde, 2024.</a:t>
            </a:r>
            <a:endParaRPr b="0" lang="pt-BR" sz="1100" strike="noStrike" u="none">
              <a:solidFill>
                <a:srgbClr val="000000"/>
              </a:solidFill>
              <a:effectLst/>
              <a:uFillTx/>
              <a:latin typeface="Arial"/>
            </a:endParaRPr>
          </a:p>
          <a:p>
            <a:pPr>
              <a:lnSpc>
                <a:spcPct val="115000"/>
              </a:lnSpc>
              <a:tabLst>
                <a:tab algn="l" pos="0"/>
              </a:tabLst>
            </a:pPr>
            <a:endParaRPr b="0" lang="pt-BR" sz="1100" strike="noStrike" u="none">
              <a:solidFill>
                <a:srgbClr val="000000"/>
              </a:solidFill>
              <a:effectLst/>
              <a:uFillTx/>
              <a:latin typeface="Arial"/>
            </a:endParaRPr>
          </a:p>
          <a:p>
            <a:pPr algn="just">
              <a:lnSpc>
                <a:spcPct val="115000"/>
              </a:lnSpc>
              <a:tabLst>
                <a:tab algn="l" pos="0"/>
              </a:tabLst>
            </a:pPr>
            <a:r>
              <a:rPr b="0" lang="en-US" sz="1100" strike="noStrike" u="none">
                <a:solidFill>
                  <a:schemeClr val="dk1"/>
                </a:solidFill>
                <a:effectLst/>
                <a:uFillTx/>
                <a:latin typeface="Calibri"/>
                <a:ea typeface="Calibri"/>
              </a:rPr>
              <a:t>Nota Técnica  Nº 84/2021 – CGAFB/DAF/SCTIE/MS. Atualização sobre distribuição e critérios sugeridos para dispensação das canetas aplicadoras de insulina humana NPH, insulina humana regular e agulhas de aço inoxidável para caneta aplicadora. </a:t>
            </a:r>
            <a:endParaRPr b="0" lang="pt-BR" sz="1100" strike="noStrike" u="none">
              <a:solidFill>
                <a:srgbClr val="000000"/>
              </a:solidFill>
              <a:effectLst/>
              <a:uFillTx/>
              <a:latin typeface="Arial"/>
            </a:endParaRPr>
          </a:p>
          <a:p>
            <a:pPr algn="just">
              <a:lnSpc>
                <a:spcPct val="115000"/>
              </a:lnSpc>
              <a:tabLst>
                <a:tab algn="l" pos="0"/>
              </a:tabLst>
            </a:pPr>
            <a:r>
              <a:rPr b="0" lang="en-US" sz="1100" strike="noStrike" u="none">
                <a:solidFill>
                  <a:schemeClr val="dk1"/>
                </a:solidFill>
                <a:effectLst/>
                <a:uFillTx/>
                <a:latin typeface="Calibri"/>
                <a:ea typeface="Calibri"/>
              </a:rPr>
              <a:t>h</a:t>
            </a:r>
            <a:r>
              <a:rPr b="0" lang="en-US" sz="1100" strike="noStrike" u="sng">
                <a:solidFill>
                  <a:schemeClr val="dk1"/>
                </a:solidFill>
                <a:effectLst/>
                <a:uFillTx/>
                <a:latin typeface="Calibri"/>
                <a:ea typeface="Calibri"/>
                <a:hlinkClick r:id="rId3"/>
              </a:rPr>
              <a:t>ttps://www.msdmanuals.com/pt-br/profissional/pediatria/dist%C3%BArbios-end%C3%B3crinos-em-crian%C3%A7as/diabetes-mellitus-em-crian%C3%A7as-e-adolescentes</a:t>
            </a:r>
            <a:r>
              <a:rPr b="0" lang="en-US" sz="1100" strike="noStrike" u="none">
                <a:solidFill>
                  <a:schemeClr val="dk1"/>
                </a:solidFill>
                <a:effectLst/>
                <a:uFillTx/>
                <a:latin typeface="Calibri"/>
                <a:ea typeface="Calibri"/>
              </a:rPr>
              <a:t>. Acesso em 31/07/2025.</a:t>
            </a:r>
            <a:endParaRPr b="0" lang="pt-BR" sz="1100" strike="noStrike" u="none">
              <a:solidFill>
                <a:srgbClr val="000000"/>
              </a:solidFill>
              <a:effectLst/>
              <a:uFillTx/>
              <a:latin typeface="Arial"/>
            </a:endParaRPr>
          </a:p>
          <a:p>
            <a:pPr>
              <a:lnSpc>
                <a:spcPct val="115000"/>
              </a:lnSpc>
              <a:tabLst>
                <a:tab algn="l" pos="0"/>
              </a:tabLst>
            </a:pPr>
            <a:endParaRPr b="0" lang="pt-BR" sz="1100" strike="noStrike" u="none">
              <a:solidFill>
                <a:srgbClr val="000000"/>
              </a:solidFill>
              <a:effectLst/>
              <a:uFillTx/>
              <a:latin typeface="Arial"/>
            </a:endParaRPr>
          </a:p>
        </p:txBody>
      </p:sp>
    </p:spTree>
  </p:cSld>
  <mc:AlternateContent>
    <mc:Choice Requires="p14">
      <p:transition spd="slow" p14:dur="2000"/>
    </mc:Choice>
    <mc:Fallback>
      <p:transition spd="slow"/>
    </mc:Fallback>
  </mc:AlternateContent>
</p:sld>
</file>

<file path=ppt/slides/slide6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44" name="Google Shape;1247;p62"/>
          <p:cNvSpPr/>
          <p:nvPr/>
        </p:nvSpPr>
        <p:spPr>
          <a:xfrm>
            <a:off x="3429000" y="8977320"/>
            <a:ext cx="6881400" cy="166320"/>
          </a:xfrm>
          <a:custGeom>
            <a:avLst/>
            <a:gdLst>
              <a:gd name="textAreaLeft" fmla="*/ 0 w 6881400"/>
              <a:gd name="textAreaRight" fmla="*/ 6881760 w 6881400"/>
              <a:gd name="textAreaTop" fmla="*/ 0 h 166320"/>
              <a:gd name="textAreaBottom" fmla="*/ 166680 h 166320"/>
            </a:gdLst>
            <a:ahLst/>
            <a:cxnLst/>
            <a:rect l="textAreaLeft" t="textAreaTop" r="textAreaRight" b="textAreaBottom"/>
            <a:pathLst>
              <a:path w="9175750" h="222250">
                <a:moveTo>
                  <a:pt x="0" y="0"/>
                </a:moveTo>
                <a:lnTo>
                  <a:pt x="9175750" y="0"/>
                </a:lnTo>
                <a:lnTo>
                  <a:pt x="9175750" y="222250"/>
                </a:lnTo>
                <a:lnTo>
                  <a:pt x="0" y="222250"/>
                </a:lnTo>
                <a:close/>
              </a:path>
            </a:pathLst>
          </a:custGeom>
          <a:solidFill>
            <a:srgbClr val="faca0c"/>
          </a:solid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
        <p:nvSpPr>
          <p:cNvPr id="745" name="Google Shape;1248;p62"/>
          <p:cNvSpPr/>
          <p:nvPr/>
        </p:nvSpPr>
        <p:spPr>
          <a:xfrm>
            <a:off x="2221920" y="5151240"/>
            <a:ext cx="2413440" cy="1020600"/>
          </a:xfrm>
          <a:custGeom>
            <a:avLst/>
            <a:gdLst>
              <a:gd name="textAreaLeft" fmla="*/ 0 w 2413440"/>
              <a:gd name="textAreaRight" fmla="*/ 2413800 w 2413440"/>
              <a:gd name="textAreaTop" fmla="*/ 0 h 1020600"/>
              <a:gd name="textAreaBottom" fmla="*/ 1020960 h 1020600"/>
            </a:gdLst>
            <a:ahLst/>
            <a:cxnLst/>
            <a:rect l="textAreaLeft" t="textAreaTop" r="textAreaRight" b="textAreaBottom"/>
            <a:pathLst>
              <a:path w="2413973" h="1020996">
                <a:moveTo>
                  <a:pt x="0" y="0"/>
                </a:moveTo>
                <a:lnTo>
                  <a:pt x="2413972" y="0"/>
                </a:lnTo>
                <a:lnTo>
                  <a:pt x="2413972" y="1020995"/>
                </a:lnTo>
                <a:lnTo>
                  <a:pt x="0" y="1020995"/>
                </a:lnTo>
                <a:lnTo>
                  <a:pt x="0" y="0"/>
                </a:lnTo>
                <a:close/>
              </a:path>
            </a:pathLst>
          </a:custGeom>
          <a:blipFill rotWithShape="0">
            <a:blip r:embed="rId1"/>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
        <p:nvSpPr>
          <p:cNvPr id="746" name="Google Shape;1249;p62"/>
          <p:cNvSpPr/>
          <p:nvPr/>
        </p:nvSpPr>
        <p:spPr>
          <a:xfrm>
            <a:off x="-1051560" y="0"/>
            <a:ext cx="2102760" cy="7516080"/>
          </a:xfrm>
          <a:custGeom>
            <a:avLst/>
            <a:gdLst>
              <a:gd name="textAreaLeft" fmla="*/ 0 w 2102760"/>
              <a:gd name="textAreaRight" fmla="*/ 2103120 w 2102760"/>
              <a:gd name="textAreaTop" fmla="*/ 0 h 7516080"/>
              <a:gd name="textAreaBottom" fmla="*/ 7516440 h 7516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2"/>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
        <p:nvSpPr>
          <p:cNvPr id="747" name="Google Shape;1250;p62"/>
          <p:cNvSpPr/>
          <p:nvPr/>
        </p:nvSpPr>
        <p:spPr>
          <a:xfrm>
            <a:off x="-1051560" y="7516440"/>
            <a:ext cx="2102760" cy="7516080"/>
          </a:xfrm>
          <a:custGeom>
            <a:avLst/>
            <a:gdLst>
              <a:gd name="textAreaLeft" fmla="*/ 0 w 2102760"/>
              <a:gd name="textAreaRight" fmla="*/ 2103120 w 2102760"/>
              <a:gd name="textAreaTop" fmla="*/ 0 h 7516080"/>
              <a:gd name="textAreaBottom" fmla="*/ 7516440 h 7516080"/>
            </a:gdLst>
            <a:ahLst/>
            <a:cxnLst/>
            <a:rect l="textAreaLeft" t="textAreaTop" r="textAreaRight" b="textAreaBottom"/>
            <a:pathLst>
              <a:path w="2102983" h="7516422">
                <a:moveTo>
                  <a:pt x="0" y="0"/>
                </a:moveTo>
                <a:lnTo>
                  <a:pt x="2102984" y="0"/>
                </a:lnTo>
                <a:lnTo>
                  <a:pt x="2102984" y="7516422"/>
                </a:lnTo>
                <a:lnTo>
                  <a:pt x="0" y="7516422"/>
                </a:lnTo>
                <a:lnTo>
                  <a:pt x="0" y="0"/>
                </a:lnTo>
                <a:close/>
              </a:path>
            </a:pathLst>
          </a:custGeom>
          <a:blipFill rotWithShape="0">
            <a:blip r:embed="rId3"/>
            <a:srcRect/>
            <a:stretch/>
          </a:blipFill>
          <a:ln w="0">
            <a:noFill/>
          </a:ln>
        </p:spPr>
        <p:style>
          <a:lnRef idx="0"/>
          <a:fillRef idx="0"/>
          <a:effectRef idx="0"/>
          <a:fontRef idx="minor"/>
        </p:style>
        <p:txBody>
          <a:bodyPr lIns="90000" rIns="90000" tIns="45000" bIns="45000" anchor="t">
            <a:noAutofit/>
          </a:bodyPr>
          <a:p>
            <a:endParaRPr b="0" lang="pt-BR" sz="1800" strike="noStrike" u="none">
              <a:solidFill>
                <a:srgbClr val="000000"/>
              </a:solidFill>
              <a:effectLst/>
              <a:uFillTx/>
              <a:latin typeface="Arial"/>
            </a:endParaRPr>
          </a:p>
        </p:txBody>
      </p:sp>
      <p:sp>
        <p:nvSpPr>
          <p:cNvPr id="748" name="Google Shape;1251;p62"/>
          <p:cNvSpPr/>
          <p:nvPr/>
        </p:nvSpPr>
        <p:spPr>
          <a:xfrm>
            <a:off x="-3452760" y="8977320"/>
            <a:ext cx="6881400" cy="166320"/>
          </a:xfrm>
          <a:custGeom>
            <a:avLst/>
            <a:gdLst>
              <a:gd name="textAreaLeft" fmla="*/ 0 w 6881400"/>
              <a:gd name="textAreaRight" fmla="*/ 6881760 w 6881400"/>
              <a:gd name="textAreaTop" fmla="*/ 0 h 166320"/>
              <a:gd name="textAreaBottom" fmla="*/ 166680 h 166320"/>
            </a:gdLst>
            <a:ahLst/>
            <a:cxnLst/>
            <a:rect l="textAreaLeft" t="textAreaTop" r="textAreaRight" b="textAreaBottom"/>
            <a:pathLst>
              <a:path w="9175750" h="222250">
                <a:moveTo>
                  <a:pt x="0" y="0"/>
                </a:moveTo>
                <a:lnTo>
                  <a:pt x="9175750" y="0"/>
                </a:lnTo>
                <a:lnTo>
                  <a:pt x="9175750" y="222250"/>
                </a:lnTo>
                <a:lnTo>
                  <a:pt x="0" y="222250"/>
                </a:lnTo>
                <a:close/>
              </a:path>
            </a:pathLst>
          </a:custGeom>
          <a:solidFill>
            <a:srgbClr val="f84141"/>
          </a:solidFill>
          <a:ln w="0">
            <a:noFill/>
          </a:ln>
        </p:spPr>
        <p:style>
          <a:lnRef idx="0"/>
          <a:fillRef idx="0"/>
          <a:effectRef idx="0"/>
          <a:fontRef idx="minor"/>
        </p:style>
        <p:txBody>
          <a:bodyPr lIns="90000" rIns="90000" tIns="45000" bIns="45000" anchor="t">
            <a:noAutofit/>
          </a:bodyPr>
          <a:p>
            <a:endParaRPr b="0" lang="pt-BR" sz="1800" strike="noStrike" u="none">
              <a:solidFill>
                <a:srgbClr val="ffffff"/>
              </a:solidFill>
              <a:effectLst/>
              <a:uFillTx/>
              <a:latin typeface="Arial"/>
            </a:endParaRPr>
          </a:p>
        </p:txBody>
      </p:sp>
    </p:spTree>
  </p:cSld>
  <mc:AlternateContent>
    <mc:Choice Requires="p14">
      <p:transition spd="slow" p14:dur="2000"/>
    </mc:Choice>
    <mc:Fallback>
      <p:transition spd="slow"/>
    </mc:Fallback>
  </mc:AlternateContent>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pitchFamily="0" charset="1"/>
        <a:ea typeface=""/>
        <a:cs typeface=""/>
      </a:majorFont>
      <a:minorFont>
        <a:latin typeface="Arial" pitchFamily="0" charset="1"/>
        <a:ea typeface=""/>
        <a:cs typeface=""/>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l="0" t="0" r="0" b="0"/>
        </a:gradFill>
        <a:gradFill>
          <a:gsLst>
            <a:gs pos="0">
              <a:schemeClr val="phClr">
                <a:tint val="100000"/>
                <a:shade val="100000"/>
              </a:schemeClr>
            </a:gs>
            <a:gs pos="100000">
              <a:schemeClr val="phClr">
                <a:tint val="50000"/>
                <a:shade val="100000"/>
              </a:schemeClr>
            </a:gs>
          </a:gsLst>
          <a:lin ang="16200000" scaled="0"/>
          <a:tileRect l="0" t="0" r="0" b="0"/>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l="0" t="0" r="0" b="0"/>
        </a:gradFill>
        <a:gradFill>
          <a:gsLst>
            <a:gs pos="0">
              <a:schemeClr val="phClr">
                <a:tint val="80000"/>
              </a:schemeClr>
            </a:gs>
            <a:gs pos="100000">
              <a:schemeClr val="phClr">
                <a:shade val="30000"/>
              </a:schemeClr>
            </a:gs>
          </a:gsLst>
          <a:path path="circle">
            <a:fillToRect l="50000" t="50000" r="50000" b="50000"/>
          </a:path>
          <a:tileRect l="0" t="0" r="0" b="0"/>
        </a:gradFill>
      </a:bgFillStyleLst>
    </a:fmtScheme>
  </a:themeElements>
</a:theme>
</file>

<file path=ppt/theme/theme12.xml><?xml version="1.0" encoding="utf-8"?>
<a:theme xmlns:a="http://schemas.openxmlformats.org/drawingml/2006/main" xmlns:r="http://schemas.openxmlformats.org/officeDocument/2006/relationships" name="Office Them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pitchFamily="0" charset="1"/>
        <a:ea typeface="DejaVu Sans" pitchFamily="0" charset="1"/>
        <a:cs typeface="DejaVu Sans" pitchFamily="0" charset="1"/>
      </a:majorFont>
      <a:minorFont>
        <a:latin typeface="Arial" pitchFamily="0" charset="1"/>
        <a:ea typeface="DejaVu Sans" pitchFamily="0" charset="1"/>
        <a:cs typeface="DejaVu Sans" pitchFamily="0" charset="1"/>
      </a:minorFont>
    </a:fontScheme>
    <a:fmtScheme>
      <a:fillStyleLst>
        <a:solidFill>
          <a:schemeClr val="phClr"/>
        </a:solidFill>
        <a:solidFill>
          <a:schemeClr val="phClr"/>
        </a:solidFill>
        <a:solidFill>
          <a:schemeClr val="phClr"/>
        </a:solidFill>
      </a:fillStyleLst>
      <a:lnStyleLst>
        <a:ln w="6350" cap="flat" cmpd="sng" algn="ctr">
          <a:prstDash val="solid"/>
          <a:miter/>
        </a:ln>
        <a:ln w="6350" cap="flat" cmpd="sng" algn="ctr">
          <a:prstDash val="solid"/>
          <a:miter/>
        </a:ln>
        <a:ln w="6350" cap="flat" cmpd="sng" algn="ctr">
          <a:prstDash val="solid"/>
          <a:miter/>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Properties xmlns="http://schemas.openxmlformats.org/officeDocument/2006/extended-properties" xmlns:vt="http://schemas.openxmlformats.org/officeDocument/2006/docPropsVTypes">
  <Template/>
  <TotalTime>0</TotalTime>
  <Application>LibreOffice/25.8.3.2$Windows_X86_64 LibreOffice_project/8ca8d55c161d602844f5428fa4b58097424e324e</Application>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dc:description/>
  <dc:language>pt-BR</dc:language>
  <cp:lastModifiedBy/>
  <cp:revision>0</cp:revision>
  <dc:subject/>
  <dc:title/>
</cp:coreProperties>
</file>