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8020050" cx="5667375"/>
  <p:notesSz cx="8020050" cy="5667375"/>
  <p:embeddedFontLst>
    <p:embeddedFont>
      <p:font typeface="Imprima"/>
      <p:regular r:id="rId27"/>
    </p:embeddedFont>
    <p:embeddedFont>
      <p:font typeface="Montserrat"/>
      <p:regular r:id="rId28"/>
      <p:bold r:id="rId29"/>
      <p:italic r:id="rId30"/>
      <p:boldItalic r:id="rId31"/>
    </p:embeddedFont>
    <p:embeddedFont>
      <p:font typeface="Sintony"/>
      <p:regular r:id="rId32"/>
      <p:bold r:id="rId33"/>
    </p:embeddedFont>
    <p:embeddedFont>
      <p:font typeface="Montserrat ExtraBold"/>
      <p:bold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45">
          <p15:clr>
            <a:srgbClr val="A4A3A4"/>
          </p15:clr>
        </p15:guide>
        <p15:guide id="2" pos="220">
          <p15:clr>
            <a:srgbClr val="A4A3A4"/>
          </p15:clr>
        </p15:guide>
        <p15:guide id="3" pos="3259">
          <p15:clr>
            <a:srgbClr val="A4A3A4"/>
          </p15:clr>
        </p15:guide>
        <p15:guide id="4" orient="horz" pos="49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45" orient="horz"/>
        <p:guide pos="220"/>
        <p:guide pos="3259"/>
        <p:guide pos="4975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Montserrat-regular.fntdata"/><Relationship Id="rId27" Type="http://schemas.openxmlformats.org/officeDocument/2006/relationships/font" Target="fonts/Imprima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ontserrat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Montserrat-boldItalic.fntdata"/><Relationship Id="rId30" Type="http://schemas.openxmlformats.org/officeDocument/2006/relationships/font" Target="fonts/Montserrat-italic.fntdata"/><Relationship Id="rId11" Type="http://schemas.openxmlformats.org/officeDocument/2006/relationships/slide" Target="slides/slide6.xml"/><Relationship Id="rId33" Type="http://schemas.openxmlformats.org/officeDocument/2006/relationships/font" Target="fonts/Sintony-bold.fntdata"/><Relationship Id="rId10" Type="http://schemas.openxmlformats.org/officeDocument/2006/relationships/slide" Target="slides/slide5.xml"/><Relationship Id="rId32" Type="http://schemas.openxmlformats.org/officeDocument/2006/relationships/font" Target="fonts/Sintony-regular.fntdata"/><Relationship Id="rId13" Type="http://schemas.openxmlformats.org/officeDocument/2006/relationships/slide" Target="slides/slide8.xml"/><Relationship Id="rId35" Type="http://schemas.openxmlformats.org/officeDocument/2006/relationships/font" Target="fonts/MontserratExtraBold-boldItalic.fntdata"/><Relationship Id="rId12" Type="http://schemas.openxmlformats.org/officeDocument/2006/relationships/slide" Target="slides/slide7.xml"/><Relationship Id="rId34" Type="http://schemas.openxmlformats.org/officeDocument/2006/relationships/font" Target="fonts/MontserratExtraBold-bold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" name="Google Shape;9;p1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2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3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4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" name="Google Shape;102;p5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p6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62,12% decorre do total de mães negras. 538/866.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p7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Parei nesse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p8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Parei nesse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e0b75cfe6f_0_17:notes"/>
          <p:cNvSpPr/>
          <p:nvPr>
            <p:ph idx="2" type="sldImg"/>
          </p:nvPr>
        </p:nvSpPr>
        <p:spPr>
          <a:xfrm>
            <a:off x="3333750" y="708025"/>
            <a:ext cx="1352700" cy="1912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" name="Google Shape;178;g3e0b75cfe6f_0_17:notes"/>
          <p:cNvSpPr txBox="1"/>
          <p:nvPr>
            <p:ph idx="1" type="body"/>
          </p:nvPr>
        </p:nvSpPr>
        <p:spPr>
          <a:xfrm>
            <a:off x="801688" y="2727325"/>
            <a:ext cx="6416700" cy="22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Parei nesse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9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10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1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3" name="Google Shape;233;p11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2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12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3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p13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4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3" name="Google Shape;293;p14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15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6:notes"/>
          <p:cNvSpPr/>
          <p:nvPr>
            <p:ph idx="2" type="sldImg"/>
          </p:nvPr>
        </p:nvSpPr>
        <p:spPr>
          <a:xfrm>
            <a:off x="3333750" y="708025"/>
            <a:ext cx="1352550" cy="19129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1" name="Google Shape;321;p16:notes"/>
          <p:cNvSpPr txBox="1"/>
          <p:nvPr>
            <p:ph idx="1" type="body"/>
          </p:nvPr>
        </p:nvSpPr>
        <p:spPr>
          <a:xfrm>
            <a:off x="801688" y="2727325"/>
            <a:ext cx="6416675" cy="2232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7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17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8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18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9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19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0:notes"/>
          <p:cNvSpPr txBox="1"/>
          <p:nvPr>
            <p:ph idx="1" type="body"/>
          </p:nvPr>
        </p:nvSpPr>
        <p:spPr>
          <a:xfrm>
            <a:off x="802000" y="2692000"/>
            <a:ext cx="6416025" cy="25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20:notes"/>
          <p:cNvSpPr/>
          <p:nvPr>
            <p:ph idx="2" type="sldImg"/>
          </p:nvPr>
        </p:nvSpPr>
        <p:spPr>
          <a:xfrm>
            <a:off x="1336925" y="425050"/>
            <a:ext cx="5346950" cy="2125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extLst>
    <p:ext uri="{DCECCB84-F9BA-43D5-87BE-67443E8EF086}">
      <p15:sldGuideLst>
        <p15:guide id="1" orient="horz" pos="2526">
          <p15:clr>
            <a:srgbClr val="FBAE40"/>
          </p15:clr>
        </p15:guide>
        <p15:guide id="2" pos="1785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2.jp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 amt="50000"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3.png"/><Relationship Id="rId5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7.png"/><Relationship Id="rId6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Relationship Id="rId4" Type="http://schemas.openxmlformats.org/officeDocument/2006/relationships/image" Target="../media/image2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7.png"/><Relationship Id="rId4" Type="http://schemas.openxmlformats.org/officeDocument/2006/relationships/image" Target="../media/image29.png"/><Relationship Id="rId5" Type="http://schemas.openxmlformats.org/officeDocument/2006/relationships/image" Target="../media/image31.png"/><Relationship Id="rId6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3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2" name="Google Shape;12;p3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3" name="Google Shape;13;p3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4" name="Google Shape;14;p3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5" name="Google Shape;15;p3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" name="Google Shape;16;p3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7" name="Google Shape;17;p3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" name="Google Shape;18;p3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9" name="Google Shape;19;p3"/>
          <p:cNvSpPr txBox="1"/>
          <p:nvPr/>
        </p:nvSpPr>
        <p:spPr>
          <a:xfrm>
            <a:off x="2739693" y="5164299"/>
            <a:ext cx="292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400" u="none" cap="none" strike="noStrike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Segunda Edição/2025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400" u="none" cap="none" strike="noStrike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Ano de referência 2024</a:t>
            </a:r>
            <a:endParaRPr/>
          </a:p>
        </p:txBody>
      </p:sp>
      <p:sp>
        <p:nvSpPr>
          <p:cNvPr id="20" name="Google Shape;20;p3"/>
          <p:cNvSpPr/>
          <p:nvPr/>
        </p:nvSpPr>
        <p:spPr>
          <a:xfrm flipH="1" rot="10800000">
            <a:off x="-277792" y="1559187"/>
            <a:ext cx="6273478" cy="45719"/>
          </a:xfrm>
          <a:prstGeom prst="rect">
            <a:avLst/>
          </a:prstGeom>
          <a:solidFill>
            <a:srgbClr val="590900"/>
          </a:solidFill>
          <a:ln cap="flat" cmpd="sng" w="12700">
            <a:solidFill>
              <a:srgbClr val="590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21" name="Google Shape;21;p3"/>
          <p:cNvSpPr txBox="1"/>
          <p:nvPr/>
        </p:nvSpPr>
        <p:spPr>
          <a:xfrm>
            <a:off x="300942" y="446088"/>
            <a:ext cx="397011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3200" u="none" cap="none" strike="noStrike">
                <a:solidFill>
                  <a:srgbClr val="590900"/>
                </a:solidFill>
                <a:latin typeface="Imprima"/>
                <a:ea typeface="Imprima"/>
                <a:cs typeface="Imprima"/>
                <a:sym typeface="Imprima"/>
              </a:rPr>
              <a:t>Boletim Epidemiológico</a:t>
            </a:r>
            <a:endParaRPr/>
          </a:p>
        </p:txBody>
      </p:sp>
      <p:sp>
        <p:nvSpPr>
          <p:cNvPr id="22" name="Google Shape;22;p3"/>
          <p:cNvSpPr txBox="1"/>
          <p:nvPr/>
        </p:nvSpPr>
        <p:spPr>
          <a:xfrm>
            <a:off x="385763" y="2993764"/>
            <a:ext cx="473913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4800">
                <a:solidFill>
                  <a:srgbClr val="590900"/>
                </a:solidFill>
                <a:latin typeface="Imprima"/>
                <a:ea typeface="Imprima"/>
                <a:cs typeface="Imprima"/>
                <a:sym typeface="Imprima"/>
              </a:rPr>
              <a:t>Saúde da População Negra</a:t>
            </a:r>
            <a:endParaRPr/>
          </a:p>
        </p:txBody>
      </p:sp>
      <p:pic>
        <p:nvPicPr>
          <p:cNvPr id="23" name="Google Shape;2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45892" y="492479"/>
            <a:ext cx="720541" cy="744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/>
        </p:nvSpPr>
        <p:spPr>
          <a:xfrm>
            <a:off x="1469774" y="381858"/>
            <a:ext cx="27278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Sumário </a:t>
            </a:r>
            <a:endParaRPr/>
          </a:p>
        </p:txBody>
      </p:sp>
      <p:sp>
        <p:nvSpPr>
          <p:cNvPr id="29" name="Google Shape;29;p4"/>
          <p:cNvSpPr/>
          <p:nvPr/>
        </p:nvSpPr>
        <p:spPr>
          <a:xfrm>
            <a:off x="391255" y="1243109"/>
            <a:ext cx="288105" cy="200055"/>
          </a:xfrm>
          <a:prstGeom prst="rect">
            <a:avLst/>
          </a:prstGeom>
          <a:solidFill>
            <a:srgbClr val="E4DFDB"/>
          </a:solidFill>
          <a:ln cap="flat" cmpd="sng" w="12700">
            <a:solidFill>
              <a:srgbClr val="E4DFD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30" name="Google Shape;30;p4"/>
          <p:cNvSpPr txBox="1"/>
          <p:nvPr/>
        </p:nvSpPr>
        <p:spPr>
          <a:xfrm>
            <a:off x="708267" y="1158837"/>
            <a:ext cx="4514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Apresentação ............................................... 3</a:t>
            </a:r>
            <a:endParaRPr/>
          </a:p>
        </p:txBody>
      </p:sp>
      <p:sp>
        <p:nvSpPr>
          <p:cNvPr id="31" name="Google Shape;31;p4"/>
          <p:cNvSpPr/>
          <p:nvPr/>
        </p:nvSpPr>
        <p:spPr>
          <a:xfrm>
            <a:off x="420162" y="3249080"/>
            <a:ext cx="288105" cy="200055"/>
          </a:xfrm>
          <a:prstGeom prst="rect">
            <a:avLst/>
          </a:prstGeom>
          <a:solidFill>
            <a:srgbClr val="FFC000"/>
          </a:solidFill>
          <a:ln cap="flat" cmpd="sng" w="12700">
            <a:solidFill>
              <a:srgbClr val="DA7B2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32" name="Google Shape;32;p4"/>
          <p:cNvSpPr txBox="1"/>
          <p:nvPr/>
        </p:nvSpPr>
        <p:spPr>
          <a:xfrm>
            <a:off x="708267" y="3165733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Doenças Crônicas Não Transmissíveis .......... 11</a:t>
            </a:r>
            <a:endParaRPr/>
          </a:p>
        </p:txBody>
      </p:sp>
      <p:sp>
        <p:nvSpPr>
          <p:cNvPr id="33" name="Google Shape;33;p4"/>
          <p:cNvSpPr/>
          <p:nvPr/>
        </p:nvSpPr>
        <p:spPr>
          <a:xfrm>
            <a:off x="420162" y="3913522"/>
            <a:ext cx="288105" cy="200055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D96C2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34" name="Google Shape;34;p4"/>
          <p:cNvSpPr txBox="1"/>
          <p:nvPr/>
        </p:nvSpPr>
        <p:spPr>
          <a:xfrm>
            <a:off x="708267" y="3830175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Doenças Transmissíveis ................................ 13 </a:t>
            </a:r>
            <a:endParaRPr/>
          </a:p>
        </p:txBody>
      </p:sp>
      <p:sp>
        <p:nvSpPr>
          <p:cNvPr id="35" name="Google Shape;35;p4"/>
          <p:cNvSpPr/>
          <p:nvPr/>
        </p:nvSpPr>
        <p:spPr>
          <a:xfrm>
            <a:off x="420162" y="4596530"/>
            <a:ext cx="288105" cy="200055"/>
          </a:xfrm>
          <a:prstGeom prst="rect">
            <a:avLst/>
          </a:prstGeom>
          <a:solidFill>
            <a:srgbClr val="A54F1D"/>
          </a:solidFill>
          <a:ln cap="flat" cmpd="sng" w="12700">
            <a:solidFill>
              <a:srgbClr val="9804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36" name="Google Shape;36;p4"/>
          <p:cNvSpPr txBox="1"/>
          <p:nvPr/>
        </p:nvSpPr>
        <p:spPr>
          <a:xfrm>
            <a:off x="708267" y="4513183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Violências .......................................................... 16</a:t>
            </a:r>
            <a:endParaRPr/>
          </a:p>
        </p:txBody>
      </p:sp>
      <p:sp>
        <p:nvSpPr>
          <p:cNvPr id="37" name="Google Shape;37;p4"/>
          <p:cNvSpPr/>
          <p:nvPr/>
        </p:nvSpPr>
        <p:spPr>
          <a:xfrm>
            <a:off x="420162" y="5958093"/>
            <a:ext cx="288105" cy="200055"/>
          </a:xfrm>
          <a:prstGeom prst="rect">
            <a:avLst/>
          </a:prstGeom>
          <a:solidFill>
            <a:srgbClr val="250101"/>
          </a:solidFill>
          <a:ln cap="flat" cmpd="sng" w="12700">
            <a:solidFill>
              <a:srgbClr val="590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38" name="Google Shape;38;p4"/>
          <p:cNvSpPr txBox="1"/>
          <p:nvPr/>
        </p:nvSpPr>
        <p:spPr>
          <a:xfrm>
            <a:off x="708267" y="5874746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Deficiências ....................................................... 18</a:t>
            </a:r>
            <a:endParaRPr/>
          </a:p>
        </p:txBody>
      </p:sp>
      <p:sp>
        <p:nvSpPr>
          <p:cNvPr id="39" name="Google Shape;39;p4"/>
          <p:cNvSpPr/>
          <p:nvPr/>
        </p:nvSpPr>
        <p:spPr>
          <a:xfrm>
            <a:off x="420162" y="6673171"/>
            <a:ext cx="288105" cy="200055"/>
          </a:xfrm>
          <a:prstGeom prst="rect">
            <a:avLst/>
          </a:prstGeom>
          <a:solidFill>
            <a:srgbClr val="000000"/>
          </a:solidFill>
          <a:ln cap="flat" cmpd="sng" w="12700">
            <a:solidFill>
              <a:srgbClr val="590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40" name="Google Shape;40;p4"/>
          <p:cNvSpPr txBox="1"/>
          <p:nvPr/>
        </p:nvSpPr>
        <p:spPr>
          <a:xfrm>
            <a:off x="708267" y="6589824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Considerações Finais .......................................... 20</a:t>
            </a:r>
            <a:endParaRPr/>
          </a:p>
        </p:txBody>
      </p:sp>
      <p:sp>
        <p:nvSpPr>
          <p:cNvPr id="41" name="Google Shape;41;p4"/>
          <p:cNvSpPr/>
          <p:nvPr/>
        </p:nvSpPr>
        <p:spPr>
          <a:xfrm>
            <a:off x="391255" y="2545642"/>
            <a:ext cx="288105" cy="200055"/>
          </a:xfrm>
          <a:prstGeom prst="rect">
            <a:avLst/>
          </a:prstGeom>
          <a:solidFill>
            <a:schemeClr val="accent3"/>
          </a:solidFill>
          <a:ln cap="flat" cmpd="sng" w="12700">
            <a:solidFill>
              <a:srgbClr val="F33738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42" name="Google Shape;42;p4"/>
          <p:cNvSpPr txBox="1"/>
          <p:nvPr/>
        </p:nvSpPr>
        <p:spPr>
          <a:xfrm>
            <a:off x="679360" y="2462295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Nascimentos e Óbitos Infantis ........................ 5</a:t>
            </a:r>
            <a:endParaRPr/>
          </a:p>
        </p:txBody>
      </p:sp>
      <p:grpSp>
        <p:nvGrpSpPr>
          <p:cNvPr id="43" name="Google Shape;43;p4"/>
          <p:cNvGrpSpPr/>
          <p:nvPr/>
        </p:nvGrpSpPr>
        <p:grpSpPr>
          <a:xfrm>
            <a:off x="-4637001" y="1447570"/>
            <a:ext cx="3864637" cy="534838"/>
            <a:chOff x="-4295955" y="1397479"/>
            <a:chExt cx="3864637" cy="534838"/>
          </a:xfrm>
        </p:grpSpPr>
        <p:sp>
          <p:nvSpPr>
            <p:cNvPr id="44" name="Google Shape;44;p4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5" name="Google Shape;45;p4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6" name="Google Shape;46;p4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7" name="Google Shape;47;p4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8" name="Google Shape;48;p4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" name="Google Shape;49;p4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50" name="Google Shape;50;p4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51" name="Google Shape;51;p4"/>
          <p:cNvSpPr/>
          <p:nvPr/>
        </p:nvSpPr>
        <p:spPr>
          <a:xfrm>
            <a:off x="391255" y="1846986"/>
            <a:ext cx="288105" cy="200055"/>
          </a:xfrm>
          <a:prstGeom prst="rect">
            <a:avLst/>
          </a:prstGeom>
          <a:solidFill>
            <a:srgbClr val="F9AEAE"/>
          </a:solidFill>
          <a:ln cap="flat" cmpd="sng" w="12700">
            <a:solidFill>
              <a:srgbClr val="E4DFD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52" name="Google Shape;52;p4"/>
          <p:cNvSpPr txBox="1"/>
          <p:nvPr/>
        </p:nvSpPr>
        <p:spPr>
          <a:xfrm>
            <a:off x="708267" y="1762714"/>
            <a:ext cx="451398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Perfil Demográfico </a:t>
            </a:r>
            <a:r>
              <a:rPr b="1" lang="pt-BR" sz="18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......................................... 4</a:t>
            </a:r>
            <a:endParaRPr/>
          </a:p>
        </p:txBody>
      </p:sp>
      <p:sp>
        <p:nvSpPr>
          <p:cNvPr id="53" name="Google Shape;53;p4"/>
          <p:cNvSpPr/>
          <p:nvPr/>
        </p:nvSpPr>
        <p:spPr>
          <a:xfrm>
            <a:off x="420162" y="5271210"/>
            <a:ext cx="288105" cy="200055"/>
          </a:xfrm>
          <a:prstGeom prst="rect">
            <a:avLst/>
          </a:prstGeom>
          <a:solidFill>
            <a:srgbClr val="590900"/>
          </a:solidFill>
          <a:ln cap="flat" cmpd="sng" w="12700">
            <a:solidFill>
              <a:srgbClr val="9804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980404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54" name="Google Shape;54;p4"/>
          <p:cNvSpPr txBox="1"/>
          <p:nvPr/>
        </p:nvSpPr>
        <p:spPr>
          <a:xfrm>
            <a:off x="708267" y="5187863"/>
            <a:ext cx="451398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473129"/>
                </a:solidFill>
                <a:latin typeface="Imprima"/>
                <a:ea typeface="Imprima"/>
                <a:cs typeface="Imprima"/>
                <a:sym typeface="Imprima"/>
              </a:rPr>
              <a:t>Óbitos ................................................................ 17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"/>
          <p:cNvSpPr/>
          <p:nvPr/>
        </p:nvSpPr>
        <p:spPr>
          <a:xfrm>
            <a:off x="499698" y="4179215"/>
            <a:ext cx="4496547" cy="2711337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0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grpSp>
        <p:nvGrpSpPr>
          <p:cNvPr id="60" name="Google Shape;60;p5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61" name="Google Shape;61;p5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2" name="Google Shape;62;p5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3" name="Google Shape;63;p5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4" name="Google Shape;64;p5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5" name="Google Shape;65;p5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6" name="Google Shape;66;p5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7" name="Google Shape;67;p5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68" name="Google Shape;68;p5"/>
          <p:cNvSpPr txBox="1"/>
          <p:nvPr/>
        </p:nvSpPr>
        <p:spPr>
          <a:xfrm>
            <a:off x="430304" y="752686"/>
            <a:ext cx="4743359" cy="30593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O presente Boletim tem como objetivo expor os </a:t>
            </a:r>
            <a:r>
              <a:rPr b="1" lang="pt-BR" sz="1300" cap="small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principais dados epidemiológicos sobre a saúde da população negra</a:t>
            </a:r>
            <a:r>
              <a:rPr lang="pt-BR" sz="13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 no município de Pelotas. Trata-se do segundo diagnóstico situacional realizado pela união de esforços entre a Secretaria Municipal de Saúde em cooperação técnica com o Observatório Municipal de Segurança Pública e Prevenção Social, propondo dar visibilidade às condições de saúde e mitigar as iniquidades historicamente impostas a essa população.</a:t>
            </a:r>
            <a:endParaRPr/>
          </a:p>
        </p:txBody>
      </p:sp>
      <p:sp>
        <p:nvSpPr>
          <p:cNvPr id="69" name="Google Shape;69;p5"/>
          <p:cNvSpPr/>
          <p:nvPr/>
        </p:nvSpPr>
        <p:spPr>
          <a:xfrm>
            <a:off x="645131" y="4246056"/>
            <a:ext cx="4214949" cy="2751974"/>
          </a:xfrm>
          <a:prstGeom prst="roundRect">
            <a:avLst>
              <a:gd fmla="val 26274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" name="Google Shape;70;p5"/>
          <p:cNvSpPr txBox="1"/>
          <p:nvPr/>
        </p:nvSpPr>
        <p:spPr>
          <a:xfrm>
            <a:off x="1706453" y="4307963"/>
            <a:ext cx="2269539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Recortes Metodológicos</a:t>
            </a:r>
            <a:endParaRPr/>
          </a:p>
        </p:txBody>
      </p:sp>
      <p:pic>
        <p:nvPicPr>
          <p:cNvPr descr="Cidade com preenchimento sólido" id="71" name="Google Shape;7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29039" y="4646868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esquisa de Pasta com preenchimento sólido" id="72" name="Google Shape;7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45" y="5346668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lendário diário com preenchimento sólido" id="73" name="Google Shape;73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56490" y="4664285"/>
            <a:ext cx="54000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5"/>
          <p:cNvSpPr txBox="1"/>
          <p:nvPr/>
        </p:nvSpPr>
        <p:spPr>
          <a:xfrm>
            <a:off x="1306494" y="4713132"/>
            <a:ext cx="1167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Período: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2024</a:t>
            </a:r>
            <a:endParaRPr/>
          </a:p>
        </p:txBody>
      </p:sp>
      <p:sp>
        <p:nvSpPr>
          <p:cNvPr id="75" name="Google Shape;75;p5"/>
          <p:cNvSpPr txBox="1"/>
          <p:nvPr/>
        </p:nvSpPr>
        <p:spPr>
          <a:xfrm>
            <a:off x="3469039" y="4706939"/>
            <a:ext cx="1167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Local: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Pelotas</a:t>
            </a:r>
            <a:endParaRPr/>
          </a:p>
        </p:txBody>
      </p:sp>
      <p:sp>
        <p:nvSpPr>
          <p:cNvPr id="76" name="Google Shape;76;p5"/>
          <p:cNvSpPr txBox="1"/>
          <p:nvPr/>
        </p:nvSpPr>
        <p:spPr>
          <a:xfrm>
            <a:off x="1317414" y="5346798"/>
            <a:ext cx="35523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Fontes</a:t>
            </a:r>
            <a:r>
              <a:rPr baseline="30000" lang="pt-BR" sz="10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1</a:t>
            </a:r>
            <a:r>
              <a:rPr lang="pt-BR" sz="1000" u="sng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:</a:t>
            </a:r>
            <a:endParaRPr sz="1000" u="sng">
              <a:solidFill>
                <a:srgbClr val="250101"/>
              </a:solidFill>
              <a:latin typeface="Sintony"/>
              <a:ea typeface="Sintony"/>
              <a:cs typeface="Sintony"/>
              <a:sym typeface="Sintony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- Vigilância Epidemiológica da Secretaria Municipal de Saúde - SMS/Pelotas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- Sistema de Informação de Agravos de Notificação/SINANNET-MS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- Sistema de Informação de Mortalidade/SIM-MS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rgbClr val="250101"/>
              </a:buClr>
              <a:buSzPts val="1000"/>
              <a:buFont typeface="Sintony"/>
              <a:buChar char="-"/>
            </a:pPr>
            <a:r>
              <a:rPr lang="pt-BR" sz="1000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Sistema de Informação sobre Nascidos Vivos/SINASC-MS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rgbClr val="250101"/>
              </a:buClr>
              <a:buSzPts val="1000"/>
              <a:buFont typeface="Sintony"/>
              <a:buChar char="-"/>
            </a:pPr>
            <a:r>
              <a:rPr lang="pt-BR" sz="1000">
                <a:solidFill>
                  <a:srgbClr val="250101"/>
                </a:solidFill>
                <a:latin typeface="Sintony"/>
                <a:ea typeface="Sintony"/>
                <a:cs typeface="Sintony"/>
                <a:sym typeface="Sintony"/>
              </a:rPr>
              <a:t>Datasus</a:t>
            </a:r>
            <a:endParaRPr sz="1000">
              <a:solidFill>
                <a:srgbClr val="250101"/>
              </a:solidFill>
              <a:latin typeface="Sintony"/>
              <a:ea typeface="Sintony"/>
              <a:cs typeface="Sintony"/>
              <a:sym typeface="Sintony"/>
            </a:endParaRPr>
          </a:p>
        </p:txBody>
      </p:sp>
      <p:cxnSp>
        <p:nvCxnSpPr>
          <p:cNvPr id="77" name="Google Shape;77;p5"/>
          <p:cNvCxnSpPr/>
          <p:nvPr/>
        </p:nvCxnSpPr>
        <p:spPr>
          <a:xfrm>
            <a:off x="580779" y="7325997"/>
            <a:ext cx="4400061" cy="19887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8" name="Google Shape;78;p5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E4DFDB"/>
          </a:solidFill>
          <a:ln cap="flat" cmpd="sng" w="9525">
            <a:solidFill>
              <a:srgbClr val="E4DF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79" name="Google Shape;79;p5"/>
          <p:cNvSpPr txBox="1"/>
          <p:nvPr/>
        </p:nvSpPr>
        <p:spPr>
          <a:xfrm>
            <a:off x="701940" y="246443"/>
            <a:ext cx="429430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Apresentação</a:t>
            </a:r>
            <a:endParaRPr b="1" sz="18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0" name="Google Shape;80;p5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E4DFDB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6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86" name="Google Shape;86;p6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7" name="Google Shape;87;p6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8" name="Google Shape;88;p6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9" name="Google Shape;89;p6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0" name="Google Shape;90;p6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93" name="Google Shape;93;p6"/>
          <p:cNvSpPr txBox="1"/>
          <p:nvPr/>
        </p:nvSpPr>
        <p:spPr>
          <a:xfrm>
            <a:off x="1170432" y="896703"/>
            <a:ext cx="4003231" cy="1258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Pelotas conta com </a:t>
            </a:r>
            <a:r>
              <a:rPr b="1"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325.685 habitantes </a:t>
            </a:r>
            <a:r>
              <a:rPr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segundo o Censo Demográfico de 2022, sendo o </a:t>
            </a:r>
            <a:r>
              <a:rPr b="1"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quarto município mais populoso do Rio Grande do Sul.</a:t>
            </a:r>
            <a:endParaRPr/>
          </a:p>
        </p:txBody>
      </p:sp>
      <p:sp>
        <p:nvSpPr>
          <p:cNvPr id="94" name="Google Shape;94;p6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9AEAE"/>
          </a:solidFill>
          <a:ln cap="flat" cmpd="sng" w="9525">
            <a:solidFill>
              <a:srgbClr val="F9AE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5" name="Google Shape;95;p6"/>
          <p:cNvSpPr txBox="1"/>
          <p:nvPr/>
        </p:nvSpPr>
        <p:spPr>
          <a:xfrm>
            <a:off x="701940" y="246443"/>
            <a:ext cx="42943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Perfil Demográfico de Pelotas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(Censo IBGE 2022)</a:t>
            </a:r>
            <a:endParaRPr b="1" sz="18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6" name="Google Shape;96;p6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F9AEAE"/>
          </a:solidFill>
          <a:ln cap="flat" cmpd="sng" w="9525">
            <a:solidFill>
              <a:srgbClr val="F9AE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/>
          </a:p>
        </p:txBody>
      </p:sp>
      <p:pic>
        <p:nvPicPr>
          <p:cNvPr id="97" name="Google Shape;9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162" y="2221059"/>
            <a:ext cx="4806502" cy="2325659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6"/>
          <p:cNvSpPr txBox="1"/>
          <p:nvPr/>
        </p:nvSpPr>
        <p:spPr>
          <a:xfrm>
            <a:off x="345140" y="4634129"/>
            <a:ext cx="4827295" cy="3110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maior parte da população se autodeclara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branca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(75,9%),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totalizando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247.257 pessoas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Por outro lado,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23,9%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dos residentes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(77.798 pessoas),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se autodeclaram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pretos (11,9%) ou pardos (12%)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grupo que compõe a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população negra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segundo as estatísticas oficiais do Instituto Brasileiro de Geografia e Estatística (IBGE). As categorias amarela e indígena, somadas, representam menos de 1% da população.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Esse contingente corresponde a aproximadamente um quarto da população municipal, evidenciando a relevância desse recorte para a formulação e implementação de políticas públicas orientadas à promoção da equidade racial.”</a:t>
            </a:r>
            <a:endParaRPr/>
          </a:p>
        </p:txBody>
      </p:sp>
      <p:pic>
        <p:nvPicPr>
          <p:cNvPr descr="Grupo de pessoas com preenchimento sólido" id="99" name="Google Shape;9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5140" y="1140537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oogle Shape;104;p7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05" name="Google Shape;105;p7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06" name="Google Shape;106;p7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07" name="Google Shape;107;p7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08" name="Google Shape;108;p7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09" name="Google Shape;109;p7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10" name="Google Shape;110;p7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11" name="Google Shape;111;p7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12" name="Google Shape;112;p7"/>
          <p:cNvSpPr txBox="1"/>
          <p:nvPr/>
        </p:nvSpPr>
        <p:spPr>
          <a:xfrm>
            <a:off x="701940" y="246443"/>
            <a:ext cx="429430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Nascimentos</a:t>
            </a:r>
            <a:endParaRPr b="1" sz="18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Mulher trocando fralda do bebê com preenchimento sólido" id="113" name="Google Shape;11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7971" y="5679631"/>
            <a:ext cx="1252177" cy="125217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ulher trocando fralda do bebê com preenchimento sólido" id="114" name="Google Shape;114;p7"/>
          <p:cNvPicPr preferRelativeResize="0"/>
          <p:nvPr/>
        </p:nvPicPr>
        <p:blipFill rotWithShape="1">
          <a:blip r:embed="rId4">
            <a:alphaModFix/>
          </a:blip>
          <a:srcRect b="0" l="0" r="0" t="51284"/>
          <a:stretch/>
        </p:blipFill>
        <p:spPr>
          <a:xfrm>
            <a:off x="469420" y="6320202"/>
            <a:ext cx="1252177" cy="610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6367" y="2896240"/>
            <a:ext cx="4743358" cy="251382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7"/>
          <p:cNvSpPr txBox="1"/>
          <p:nvPr/>
        </p:nvSpPr>
        <p:spPr>
          <a:xfrm>
            <a:off x="356379" y="668790"/>
            <a:ext cx="4803346" cy="2000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ano de 2024, foram registrados </a:t>
            </a:r>
            <a:r>
              <a:rPr b="1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2.950 nascidos vivos</a:t>
            </a: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Quanto à variável raça/cor da pele, verificou-se predomínio da categoria </a:t>
            </a:r>
            <a:r>
              <a:rPr b="1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branca</a:t>
            </a: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correspondendo a 2.144 registros (72,7%). Em seguida, observaram-se os nascidos vivos classificados como </a:t>
            </a:r>
            <a:r>
              <a:rPr b="1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negros,</a:t>
            </a: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soma de 431 </a:t>
            </a:r>
            <a:r>
              <a:rPr b="1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nascidos</a:t>
            </a: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vivos na categoria pretos e 360 </a:t>
            </a:r>
            <a:r>
              <a:rPr b="1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nascidos vivos </a:t>
            </a:r>
            <a:r>
              <a:rPr b="0" i="0" lang="pt-BR" sz="12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na categoria pardos, totalizando 791 registros (26,8%). </a:t>
            </a:r>
            <a:endParaRPr/>
          </a:p>
        </p:txBody>
      </p:sp>
      <p:sp>
        <p:nvSpPr>
          <p:cNvPr id="117" name="Google Shape;117;p7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rgbClr val="F337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18" name="Google Shape;118;p7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F3373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/>
          </a:p>
        </p:txBody>
      </p:sp>
      <p:sp>
        <p:nvSpPr>
          <p:cNvPr id="119" name="Google Shape;119;p7"/>
          <p:cNvSpPr txBox="1"/>
          <p:nvPr/>
        </p:nvSpPr>
        <p:spPr>
          <a:xfrm>
            <a:off x="372435" y="7373497"/>
            <a:ext cx="4743358" cy="625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 </a:t>
            </a:r>
            <a:r>
              <a:rPr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Segundo o Censo Demográfico do IBGE 2022, Pelotas possui </a:t>
            </a:r>
            <a:r>
              <a:rPr b="1"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173.562 mulheres residentes</a:t>
            </a:r>
            <a:r>
              <a:rPr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Desse total, </a:t>
            </a:r>
            <a:r>
              <a:rPr b="1"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132.484 (76,3%) se autodeclaram brancas</a:t>
            </a:r>
            <a:r>
              <a:rPr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b="1"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40.766 (23,5%) se autodeclaram negras. </a:t>
            </a:r>
            <a:endParaRPr/>
          </a:p>
        </p:txBody>
      </p:sp>
      <p:pic>
        <p:nvPicPr>
          <p:cNvPr id="120" name="Google Shape;120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37170" y="7289650"/>
            <a:ext cx="4413887" cy="42676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7"/>
          <p:cNvSpPr txBox="1"/>
          <p:nvPr/>
        </p:nvSpPr>
        <p:spPr>
          <a:xfrm>
            <a:off x="1721597" y="5791617"/>
            <a:ext cx="3438128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As categorias amarela e indígena apresentaram baixa frequência, com 5 (0,2%) e 4 (0,1%) registros, respectivamente. Ressalta-se ainda a presença de 6 registros (0,2%) com informação de raça/cor da pele ignorada.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oogle Shape;126;p8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27" name="Google Shape;127;p8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30" name="Google Shape;130;p8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31" name="Google Shape;131;p8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32" name="Google Shape;132;p8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33" name="Google Shape;133;p8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34" name="Google Shape;134;p8"/>
          <p:cNvSpPr txBox="1"/>
          <p:nvPr/>
        </p:nvSpPr>
        <p:spPr>
          <a:xfrm>
            <a:off x="277949" y="625314"/>
            <a:ext cx="4837844" cy="42596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distribuição do número de consultas de pré-natal segundo raça/cor da mãe em Pelotas, no ano de 2024, apresenta padrão semelhante entre os grupos analisados. A proporção de gestantes que realizaram sete ou mais consultas foi de 68,5% entre mulheres brancas e 67,4% entre mulheres negras (pretas e pardas).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Os achados indicam ausência de diferenças relevantes na adequação do acompanhamento pré-natal entre os grupos raciais no município. Contudo, pequenas variações na distribuição podem refletir desigualdades sutis no acesso e na utilização dos serviços de saúde, devendo ser interpretadas à luz de outros indicadores assistenciais e contextuais</a:t>
            </a: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3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8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rgbClr val="F337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descr="Mulher grávida" id="136" name="Google Shape;13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354" y="6164037"/>
            <a:ext cx="843107" cy="843107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"/>
          <p:cNvSpPr txBox="1"/>
          <p:nvPr/>
        </p:nvSpPr>
        <p:spPr>
          <a:xfrm>
            <a:off x="385762" y="246781"/>
            <a:ext cx="4787901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Consultas Pré-Natal</a:t>
            </a:r>
            <a:endParaRPr/>
          </a:p>
        </p:txBody>
      </p:sp>
      <p:sp>
        <p:nvSpPr>
          <p:cNvPr id="138" name="Google Shape;138;p8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F3373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/>
          </a:p>
        </p:txBody>
      </p:sp>
      <p:pic>
        <p:nvPicPr>
          <p:cNvPr id="139" name="Google Shape;13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6461" y="4924986"/>
            <a:ext cx="3961175" cy="2611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9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45" name="Google Shape;145;p9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46" name="Google Shape;146;p9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47" name="Google Shape;147;p9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48" name="Google Shape;148;p9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49" name="Google Shape;149;p9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50" name="Google Shape;150;p9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51" name="Google Shape;151;p9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52" name="Google Shape;152;p9"/>
          <p:cNvSpPr txBox="1"/>
          <p:nvPr/>
        </p:nvSpPr>
        <p:spPr>
          <a:xfrm>
            <a:off x="702044" y="302466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Relação faixa etária e raça/cor da mãe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3" name="Google Shape;153;p9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rgbClr val="F337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descr="Mulher grávida" id="154" name="Google Shape;15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50" y="4949094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9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F3373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/>
          </a:p>
        </p:txBody>
      </p:sp>
      <p:pic>
        <p:nvPicPr>
          <p:cNvPr id="156" name="Google Shape;156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250" y="782525"/>
            <a:ext cx="4824413" cy="2518833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9"/>
          <p:cNvSpPr txBox="1"/>
          <p:nvPr/>
        </p:nvSpPr>
        <p:spPr>
          <a:xfrm>
            <a:off x="1263650" y="3821205"/>
            <a:ext cx="3910013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Maternidade Precoce: Na faixa de 10 a 14 anos, o número de nascimentos entre mães negras (pretas 3 + pardas 6 = 9) é maior do que entre mães brancas (6), apesar de a população branca ser muito maior na cidade. Isso indica uma vulnerabilidade social acentuada.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 pico de nascimentos em todos os grupos ocorre entre 25 e 29 anos.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população negra (Preta + Parda) representa 25,2% dos nascimentos totais em Pelotas em 2024.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As mães brancas têm uma curva mais "velha", com números expressivos acima dos 35 anos. Já a curva das mães negras é mais concentrada nas idades jovens.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" name="Google Shape;162;p10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63" name="Google Shape;163;p10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4" name="Google Shape;164;p10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5" name="Google Shape;165;p10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6" name="Google Shape;166;p10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7" name="Google Shape;167;p10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8" name="Google Shape;168;p10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9" name="Google Shape;169;p10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70" name="Google Shape;170;p10"/>
          <p:cNvSpPr txBox="1"/>
          <p:nvPr/>
        </p:nvSpPr>
        <p:spPr>
          <a:xfrm>
            <a:off x="702044" y="302466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Relação faixa etária e raça/cor da mãe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1" name="Google Shape;171;p10"/>
          <p:cNvSpPr txBox="1"/>
          <p:nvPr/>
        </p:nvSpPr>
        <p:spPr>
          <a:xfrm>
            <a:off x="430545" y="1036364"/>
            <a:ext cx="4806300" cy="37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400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Taxa de gravidez na adolescência entre brancas: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8,7 por 1.000 adolescentes brancas 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Taxa de gravidez na adolescência entre n</a:t>
            </a:r>
            <a:r>
              <a:rPr i="1" lang="pt-BR" sz="1400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egras: </a:t>
            </a:r>
            <a:endParaRPr i="1" sz="1400" u="sng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18,1 por 1.000 adolescentes negras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taxa específica de fecundidade na adolescência (10–19 anos) em Pelotas, no ano de 2024, foi de </a:t>
            </a:r>
            <a:r>
              <a:rPr b="1"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18,1 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nascidos vivos por 1.000 adolescentes negras (pretas e pardas) e de </a:t>
            </a:r>
            <a:r>
              <a:rPr b="1"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8,7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por 1.000 adolescentes brancas. 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Observa-se, portanto, uma taxa aproximadamente </a:t>
            </a:r>
            <a:r>
              <a:rPr b="1"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duas 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vezes maior entre adolescentes negras, evidenciando importante desigualdade racial no padrão de fecundidade nessa faixa etária.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2" name="Google Shape;172;p10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rgbClr val="F337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descr="Mulher grávida" id="173" name="Google Shape;17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630" y="5269082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0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F3373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/>
          </a:p>
        </p:txBody>
      </p:sp>
      <p:sp>
        <p:nvSpPr>
          <p:cNvPr id="175" name="Google Shape;175;p10"/>
          <p:cNvSpPr txBox="1"/>
          <p:nvPr/>
        </p:nvSpPr>
        <p:spPr>
          <a:xfrm>
            <a:off x="1163939" y="5033599"/>
            <a:ext cx="4189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5720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Entre mães adolescentes de 10 a 14 anos, observa-se predomínio de nascimentos entre negras (pretas e pardas), que correspondem a 9 dos 11 registros (81,8%), sendo 3 entre pretas e 6 entre pardas.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9"/>
          </a:srgbClr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" name="Google Shape;180;p11"/>
          <p:cNvGrpSpPr/>
          <p:nvPr/>
        </p:nvGrpSpPr>
        <p:grpSpPr>
          <a:xfrm>
            <a:off x="-4295955" y="1397479"/>
            <a:ext cx="3864546" cy="534900"/>
            <a:chOff x="-4295955" y="1397479"/>
            <a:chExt cx="3864546" cy="534900"/>
          </a:xfrm>
        </p:grpSpPr>
        <p:sp>
          <p:nvSpPr>
            <p:cNvPr id="181" name="Google Shape;181;p11"/>
            <p:cNvSpPr/>
            <p:nvPr/>
          </p:nvSpPr>
          <p:spPr>
            <a:xfrm>
              <a:off x="-4295955" y="1397479"/>
              <a:ext cx="552000" cy="534900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2" name="Google Shape;182;p11"/>
            <p:cNvSpPr/>
            <p:nvPr/>
          </p:nvSpPr>
          <p:spPr>
            <a:xfrm>
              <a:off x="-3743864" y="1397479"/>
              <a:ext cx="552000" cy="534900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3" name="Google Shape;183;p11"/>
            <p:cNvSpPr/>
            <p:nvPr/>
          </p:nvSpPr>
          <p:spPr>
            <a:xfrm>
              <a:off x="-3191773" y="1397479"/>
              <a:ext cx="552000" cy="534900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4" name="Google Shape;184;p11"/>
            <p:cNvSpPr/>
            <p:nvPr/>
          </p:nvSpPr>
          <p:spPr>
            <a:xfrm>
              <a:off x="-2101240" y="1397479"/>
              <a:ext cx="552000" cy="534900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5" name="Google Shape;185;p11"/>
            <p:cNvSpPr/>
            <p:nvPr/>
          </p:nvSpPr>
          <p:spPr>
            <a:xfrm>
              <a:off x="-2647156" y="1397479"/>
              <a:ext cx="552000" cy="534900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6" name="Google Shape;186;p11"/>
            <p:cNvSpPr/>
            <p:nvPr/>
          </p:nvSpPr>
          <p:spPr>
            <a:xfrm>
              <a:off x="-1535500" y="1397479"/>
              <a:ext cx="552000" cy="534900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87" name="Google Shape;187;p11"/>
            <p:cNvSpPr/>
            <p:nvPr/>
          </p:nvSpPr>
          <p:spPr>
            <a:xfrm>
              <a:off x="-983409" y="1397479"/>
              <a:ext cx="552000" cy="534900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88" name="Google Shape;188;p11"/>
          <p:cNvSpPr txBox="1"/>
          <p:nvPr/>
        </p:nvSpPr>
        <p:spPr>
          <a:xfrm>
            <a:off x="702044" y="302466"/>
            <a:ext cx="4294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Relação faixa etária e raça/cor da mãe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9" name="Google Shape;189;p11"/>
          <p:cNvSpPr txBox="1"/>
          <p:nvPr/>
        </p:nvSpPr>
        <p:spPr>
          <a:xfrm>
            <a:off x="452533" y="782539"/>
            <a:ext cx="4806300" cy="63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400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Taxa de gravidez na adolescência entre brancas: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8,7 por 1.000 adolescentes brancas 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Taxa de gravidez na adolescência entre n</a:t>
            </a:r>
            <a:r>
              <a:rPr i="1" lang="pt-BR" sz="1400" u="sng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egras: </a:t>
            </a:r>
            <a:endParaRPr i="1" sz="1400" u="sng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18,1 por 1.000 adolescentes negra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Essa diferença não deve ser interpretada como um fenômeno isolado ou de natureza individual, mas como expressão de determinantes sociais da saúde, incluindo </a:t>
            </a:r>
            <a:r>
              <a:rPr b="1"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desigualdades </a:t>
            </a:r>
            <a:r>
              <a:rPr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acesso à educação, à informação qualificada sobre saúde sexual e reprodutiva, e aos serviços de planejamento reprodutivo. </a:t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Ademais, fatores estruturais, como condições socioeconômicas desfavoráveis, segregação territorial e racismo estrutural, podem influenciar tanto o início mais precoce da vida reprodutiva quanto o acesso oportuno a métodos contraceptivos.</a:t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Cabe destacar que, embora a atenção primária à saúde desempenhe papel central na oferta de cuidado integral a adolescentes, persistem barreiras relacionadas à acessibilidade, acolhimento e adequação cultural dos serviços, que podem afetar de forma desigual diferentes grupos populacionais. Nesse sentido, os achados reforçam a necessidade de estratégias intersetoriais e equitativas, voltadas à promoção dos direitos sexuais e reprodutivos, com foco na redução das iniquidades raciais em saúde.</a:t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" name="Google Shape;190;p11"/>
          <p:cNvSpPr txBox="1"/>
          <p:nvPr/>
        </p:nvSpPr>
        <p:spPr>
          <a:xfrm>
            <a:off x="-102500" y="-239100"/>
            <a:ext cx="5785200" cy="369300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rgbClr val="F337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descr="Mulher grávida" id="191" name="Google Shape;19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7" y="782556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1"/>
          <p:cNvSpPr txBox="1"/>
          <p:nvPr/>
        </p:nvSpPr>
        <p:spPr>
          <a:xfrm>
            <a:off x="5173663" y="130184"/>
            <a:ext cx="493800" cy="369300"/>
          </a:xfrm>
          <a:prstGeom prst="rect">
            <a:avLst/>
          </a:prstGeom>
          <a:solidFill>
            <a:srgbClr val="F3373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197;p12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198" name="Google Shape;198;p12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205" name="Google Shape;205;p12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F33738"/>
          </a:solidFill>
          <a:ln cap="flat" cmpd="sng" w="952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06" name="Google Shape;206;p12"/>
          <p:cNvSpPr txBox="1"/>
          <p:nvPr/>
        </p:nvSpPr>
        <p:spPr>
          <a:xfrm>
            <a:off x="694424" y="329480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Óbitos Infantis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12"/>
          <p:cNvSpPr txBox="1"/>
          <p:nvPr/>
        </p:nvSpPr>
        <p:spPr>
          <a:xfrm>
            <a:off x="5191716" y="130184"/>
            <a:ext cx="475659" cy="369332"/>
          </a:xfrm>
          <a:prstGeom prst="rect">
            <a:avLst/>
          </a:prstGeom>
          <a:solidFill>
            <a:schemeClr val="accent3"/>
          </a:solidFill>
          <a:ln cap="flat" cmpd="sng" w="952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10</a:t>
            </a:r>
            <a:endParaRPr/>
          </a:p>
        </p:txBody>
      </p:sp>
      <p:sp>
        <p:nvSpPr>
          <p:cNvPr id="208" name="Google Shape;208;p12"/>
          <p:cNvSpPr txBox="1"/>
          <p:nvPr/>
        </p:nvSpPr>
        <p:spPr>
          <a:xfrm>
            <a:off x="349250" y="578174"/>
            <a:ext cx="4824413" cy="13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A análise da taxa de mortalidade infantil em Pelotas entre 2020 e 2024 evidencia um padrão consistente de desigualdade racial, com taxas sistematicamente mais elevadas entre a população negra em comparação à população branca ao longo de todo o período.</a:t>
            </a:r>
            <a:endParaRPr/>
          </a:p>
        </p:txBody>
      </p:sp>
      <p:sp>
        <p:nvSpPr>
          <p:cNvPr id="209" name="Google Shape;209;p12"/>
          <p:cNvSpPr txBox="1"/>
          <p:nvPr/>
        </p:nvSpPr>
        <p:spPr>
          <a:xfrm>
            <a:off x="349249" y="4524369"/>
            <a:ext cx="4824413" cy="30671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A análise comparativa entre a demografia de Pelotas e os indicadores de saúde infantil de 2024 revela uma profunda e alarmante disparidade racial. Embora a população negra (pretos e pardos) represente cerca de </a:t>
            </a:r>
            <a:r>
              <a:rPr b="1"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23,89%</a:t>
            </a:r>
            <a:r>
              <a:rPr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do total de habitantes, esse grupo concentra </a:t>
            </a:r>
            <a:r>
              <a:rPr b="1"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40,9%</a:t>
            </a:r>
            <a:r>
              <a:rPr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dos óbitos infantis registrados no período. Essa sobrerrepresentação indica que a mortalidade infantil atinge a população negra com uma intensidade quase duas vezes superior à sua participação demográfica, enquanto o grupo de crianças brancas apresenta um índice de óbitos </a:t>
            </a:r>
            <a:r>
              <a:rPr b="1"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59,1% </a:t>
            </a:r>
            <a:r>
              <a:rPr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significativamente inferior à sua presença na população total </a:t>
            </a:r>
            <a:r>
              <a:rPr b="1"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75,92%</a:t>
            </a:r>
            <a:r>
              <a:rPr lang="pt-BR" sz="10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. Tais números evidenciam que o risco de morte precoce não é distribuído de forma equânime, expondo a urgência de políticas públicas que combatam as desigualdades estruturais e garantam maior proteção à saúde das crianças negras no município.</a:t>
            </a:r>
            <a:endParaRPr/>
          </a:p>
        </p:txBody>
      </p:sp>
      <p:pic>
        <p:nvPicPr>
          <p:cNvPr id="210" name="Google Shape;21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3712" y="1892842"/>
            <a:ext cx="4495017" cy="25188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" name="Google Shape;215;p13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216" name="Google Shape;216;p13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17" name="Google Shape;217;p13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18" name="Google Shape;218;p13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19" name="Google Shape;219;p13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20" name="Google Shape;220;p13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21" name="Google Shape;221;p13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22" name="Google Shape;222;p13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223" name="Google Shape;223;p13"/>
          <p:cNvSpPr txBox="1"/>
          <p:nvPr/>
        </p:nvSpPr>
        <p:spPr>
          <a:xfrm>
            <a:off x="288006" y="3935630"/>
            <a:ext cx="4824413" cy="792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ano de 2024, Pelotas registrou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71 internações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57 óbitos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por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Diabetes Mellitus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Do total de óbitos,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14 ocorreram entre pessoas negras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correspondendo a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24,5%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dos registros.</a:t>
            </a:r>
            <a:endParaRPr/>
          </a:p>
        </p:txBody>
      </p:sp>
      <p:sp>
        <p:nvSpPr>
          <p:cNvPr id="224" name="Google Shape;224;p13"/>
          <p:cNvSpPr txBox="1"/>
          <p:nvPr/>
        </p:nvSpPr>
        <p:spPr>
          <a:xfrm>
            <a:off x="547858" y="235861"/>
            <a:ext cx="463487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Doenças Crônicas Não Transmissíveis</a:t>
            </a:r>
            <a:endParaRPr/>
          </a:p>
        </p:txBody>
      </p:sp>
      <p:sp>
        <p:nvSpPr>
          <p:cNvPr id="225" name="Google Shape;225;p13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DA7B29"/>
          </a:solidFill>
          <a:ln cap="flat" cmpd="sng" w="9525">
            <a:solidFill>
              <a:srgbClr val="DA7B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26" name="Google Shape;226;p13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DA7B2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11</a:t>
            </a:r>
            <a:endParaRPr/>
          </a:p>
        </p:txBody>
      </p:sp>
      <p:pic>
        <p:nvPicPr>
          <p:cNvPr id="227" name="Google Shape;22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311" y="1878303"/>
            <a:ext cx="4806268" cy="2078277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3"/>
          <p:cNvSpPr txBox="1"/>
          <p:nvPr/>
        </p:nvSpPr>
        <p:spPr>
          <a:xfrm>
            <a:off x="288007" y="6977063"/>
            <a:ext cx="4824413" cy="792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ano de 2024, Pelotas registrou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695 internações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320 óbitos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por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Neoplasias Malignas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Do total de óbitos,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57 ocorreram entre pessoas negras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correspondendo a </a:t>
            </a:r>
            <a:r>
              <a:rPr b="1"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17,8% dos registros</a:t>
            </a:r>
            <a:r>
              <a:rPr lang="pt-BR" sz="105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/>
          </a:p>
        </p:txBody>
      </p:sp>
      <p:pic>
        <p:nvPicPr>
          <p:cNvPr id="229" name="Google Shape;22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1311" y="4775593"/>
            <a:ext cx="4806268" cy="2212091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3"/>
          <p:cNvSpPr txBox="1"/>
          <p:nvPr/>
        </p:nvSpPr>
        <p:spPr>
          <a:xfrm>
            <a:off x="313166" y="521060"/>
            <a:ext cx="4824413" cy="13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São usualmente representadas pelos quatro conjuntos de enfermidades (doenças cardiovasculares, doenças respiratórias crônicas, diabetes e câncer) constituem o problema de saúde pública de maior magnitude no Brasil, sendo responsáveis por mais da metade dos óbitos no país.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" name="Google Shape;235;p14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236" name="Google Shape;236;p14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243" name="Google Shape;243;p14"/>
          <p:cNvSpPr txBox="1"/>
          <p:nvPr/>
        </p:nvSpPr>
        <p:spPr>
          <a:xfrm>
            <a:off x="343340" y="3537344"/>
            <a:ext cx="4824413" cy="1079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ano de 2024, Pelotas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registrou 177 internações e 38 óbitos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por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doenças do sistema respiratório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Do total de óbitos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10 ocorreram entre pessoas negras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correspondendo a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26,3%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dos registros.</a:t>
            </a:r>
            <a:endParaRPr/>
          </a:p>
        </p:txBody>
      </p:sp>
      <p:sp>
        <p:nvSpPr>
          <p:cNvPr id="244" name="Google Shape;244;p14"/>
          <p:cNvSpPr txBox="1"/>
          <p:nvPr/>
        </p:nvSpPr>
        <p:spPr>
          <a:xfrm>
            <a:off x="547858" y="235861"/>
            <a:ext cx="463487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Doenças Crônicas Não Transmissíveis</a:t>
            </a:r>
            <a:endParaRPr/>
          </a:p>
        </p:txBody>
      </p:sp>
      <p:sp>
        <p:nvSpPr>
          <p:cNvPr id="245" name="Google Shape;245;p14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DA7B29"/>
          </a:solidFill>
          <a:ln cap="flat" cmpd="sng" w="9525">
            <a:solidFill>
              <a:srgbClr val="DA7B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46" name="Google Shape;246;p14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DA7B2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12</a:t>
            </a:r>
            <a:endParaRPr/>
          </a:p>
        </p:txBody>
      </p:sp>
      <p:pic>
        <p:nvPicPr>
          <p:cNvPr id="247" name="Google Shape;24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395" y="1429408"/>
            <a:ext cx="4806268" cy="2093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5550" y="4683519"/>
            <a:ext cx="4782203" cy="2093727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4"/>
          <p:cNvSpPr txBox="1"/>
          <p:nvPr/>
        </p:nvSpPr>
        <p:spPr>
          <a:xfrm>
            <a:off x="349676" y="6760232"/>
            <a:ext cx="4833059" cy="1079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No ano de 2024, Pelotas registrou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380 internações e 124 óbitos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por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doenças do sistema circulatório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. Do total de óbitos,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47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ocorreram entre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pessoas negras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, correspondendo a </a:t>
            </a:r>
            <a:r>
              <a:rPr b="1"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37,9% </a:t>
            </a: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dos registros.</a:t>
            </a:r>
            <a:endParaRPr/>
          </a:p>
        </p:txBody>
      </p:sp>
      <p:sp>
        <p:nvSpPr>
          <p:cNvPr id="250" name="Google Shape;250;p14"/>
          <p:cNvSpPr txBox="1"/>
          <p:nvPr/>
        </p:nvSpPr>
        <p:spPr>
          <a:xfrm>
            <a:off x="343339" y="545793"/>
            <a:ext cx="4824413" cy="8254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Importante salientar que as doenças crônicas não transmissíveis relacionam-se com disparidades socioeconômicas e destacam-se em maior magnitude nos indivíduos de raça/cor preta ou parda.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Google Shape;255;p15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256" name="Google Shape;256;p15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57" name="Google Shape;257;p15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58" name="Google Shape;258;p15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59" name="Google Shape;259;p15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60" name="Google Shape;260;p15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61" name="Google Shape;261;p15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62" name="Google Shape;262;p15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263" name="Google Shape;263;p15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DA7B29"/>
          </a:solidFill>
          <a:ln cap="flat" cmpd="sng" w="9525">
            <a:solidFill>
              <a:srgbClr val="DA7B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64" name="Google Shape;264;p15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DA7B2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13</a:t>
            </a:r>
            <a:endParaRPr/>
          </a:p>
        </p:txBody>
      </p:sp>
      <p:sp>
        <p:nvSpPr>
          <p:cNvPr id="265" name="Google Shape;265;p15"/>
          <p:cNvSpPr txBox="1"/>
          <p:nvPr/>
        </p:nvSpPr>
        <p:spPr>
          <a:xfrm>
            <a:off x="694424" y="329480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Doenças Transmissíveis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6" name="Google Shape;266;p15"/>
          <p:cNvSpPr txBox="1"/>
          <p:nvPr/>
        </p:nvSpPr>
        <p:spPr>
          <a:xfrm>
            <a:off x="336095" y="4010025"/>
            <a:ext cx="4824300" cy="51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Foram registrados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267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casos de tuberculose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notificados. Desses,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168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eram em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brancos e 97 em negros (pretos + pardos). </a:t>
            </a:r>
            <a:endParaRPr sz="11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67" name="Google Shape;26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49" y="1660656"/>
            <a:ext cx="4824413" cy="2233178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5"/>
          <p:cNvSpPr txBox="1"/>
          <p:nvPr/>
        </p:nvSpPr>
        <p:spPr>
          <a:xfrm>
            <a:off x="349250" y="602064"/>
            <a:ext cx="4824413" cy="1079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Sobre a prevalência de doenças infecciosas, destacam-se a tuberculose, HIV/aids, hepatites virais. A tendência de casos na população negra também está relacionada às disparidades econômicas e às desigualdades raciais.</a:t>
            </a:r>
            <a:endParaRPr/>
          </a:p>
        </p:txBody>
      </p:sp>
      <p:sp>
        <p:nvSpPr>
          <p:cNvPr id="269" name="Google Shape;269;p15"/>
          <p:cNvSpPr txBox="1"/>
          <p:nvPr/>
        </p:nvSpPr>
        <p:spPr>
          <a:xfrm>
            <a:off x="349249" y="4806393"/>
            <a:ext cx="4971000" cy="24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Taxa de incidência de tuberculose: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-Brancos: 152 por 247.257 (Pop. branca IBGE 2022) = </a:t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67,9 </a:t>
            </a: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casos a cada 100.000 habitantes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-Negros: 97 por 77.798 = </a:t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124,7</a:t>
            </a: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 casos a cada 100.000 habitantes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Observa-se importante desigualdade racial na ocorrência de tuberculose no município de Pelotas. A incidência da doença foi de 124,7 casos por 100.000 habitantes na população negra (pretos e pardos), enquanto entre indivíduos brancos foi de 67,9 casos por 100.000 habitantes. Isso representa uma incidência 84% maior na população negra.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Google Shape;274;p16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275" name="Google Shape;275;p16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76" name="Google Shape;276;p16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77" name="Google Shape;277;p16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78" name="Google Shape;278;p16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79" name="Google Shape;279;p16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80" name="Google Shape;280;p16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81" name="Google Shape;281;p16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282" name="Google Shape;282;p16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DA7B29"/>
          </a:solidFill>
          <a:ln cap="flat" cmpd="sng" w="9525">
            <a:solidFill>
              <a:srgbClr val="DA7B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83" name="Google Shape;283;p16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DA7B2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14</a:t>
            </a:r>
            <a:endParaRPr/>
          </a:p>
        </p:txBody>
      </p:sp>
      <p:sp>
        <p:nvSpPr>
          <p:cNvPr id="284" name="Google Shape;284;p16"/>
          <p:cNvSpPr txBox="1"/>
          <p:nvPr/>
        </p:nvSpPr>
        <p:spPr>
          <a:xfrm>
            <a:off x="694424" y="329480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Doenças Transmissíveis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5" name="Google Shape;285;p16"/>
          <p:cNvSpPr txBox="1"/>
          <p:nvPr/>
        </p:nvSpPr>
        <p:spPr>
          <a:xfrm>
            <a:off x="338833" y="706534"/>
            <a:ext cx="4824413" cy="892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Foram notificados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886 casos de sífilis adquirida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em Pelotas, sendo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64,7% entre pessoas brancas e 19,3% entre pessoas negras. </a:t>
            </a:r>
            <a:endParaRPr sz="12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6" name="Google Shape;286;p16"/>
          <p:cNvSpPr txBox="1"/>
          <p:nvPr/>
        </p:nvSpPr>
        <p:spPr>
          <a:xfrm>
            <a:off x="338834" y="4010025"/>
            <a:ext cx="4824413" cy="8485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Foram registradas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278 notificações de hepatites virais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em Pelotas. Desse total,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67,3%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ocorreram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entre pessoas brancas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21,6% entre pessoas negras.</a:t>
            </a:r>
            <a:endParaRPr sz="11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7" name="Google Shape;28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5357" y="1647849"/>
            <a:ext cx="4788306" cy="2292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248" y="4904722"/>
            <a:ext cx="4803587" cy="230505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16"/>
          <p:cNvSpPr txBox="1"/>
          <p:nvPr/>
        </p:nvSpPr>
        <p:spPr>
          <a:xfrm>
            <a:off x="469897" y="7582848"/>
            <a:ext cx="4743358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pt-BR" sz="8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3 Deve-se considerar, em todas análises o percentual de 77.798 pessoas negras em Pelotas no comparativo com a população branca.</a:t>
            </a:r>
            <a:endParaRPr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90" name="Google Shape;290;p16"/>
          <p:cNvCxnSpPr/>
          <p:nvPr/>
        </p:nvCxnSpPr>
        <p:spPr>
          <a:xfrm>
            <a:off x="580779" y="7420997"/>
            <a:ext cx="4400061" cy="19887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5" name="Google Shape;295;p17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296" name="Google Shape;296;p17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97" name="Google Shape;297;p17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98" name="Google Shape;298;p17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299" name="Google Shape;299;p17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00" name="Google Shape;300;p17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01" name="Google Shape;301;p17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02" name="Google Shape;302;p17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303" name="Google Shape;303;p17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DA7B29"/>
          </a:solidFill>
          <a:ln cap="flat" cmpd="sng" w="9525">
            <a:solidFill>
              <a:srgbClr val="DA7B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04" name="Google Shape;304;p17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DA7B2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15</a:t>
            </a:r>
            <a:endParaRPr/>
          </a:p>
        </p:txBody>
      </p:sp>
      <p:sp>
        <p:nvSpPr>
          <p:cNvPr id="305" name="Google Shape;305;p17"/>
          <p:cNvSpPr txBox="1"/>
          <p:nvPr/>
        </p:nvSpPr>
        <p:spPr>
          <a:xfrm>
            <a:off x="694424" y="329480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Doenças Transmissíveis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6" name="Google Shape;306;p17"/>
          <p:cNvSpPr txBox="1"/>
          <p:nvPr/>
        </p:nvSpPr>
        <p:spPr>
          <a:xfrm>
            <a:off x="333452" y="775190"/>
            <a:ext cx="4824413" cy="8254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Foram notificadas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171 infecções por HIV/AIDS. 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Dessas,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28,6%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ocorreram entre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pessoas negras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(pretas e pardas), e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56,1%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entre </a:t>
            </a:r>
            <a:r>
              <a:rPr b="1"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pessoas brancas</a:t>
            </a:r>
            <a:r>
              <a:rPr lang="pt-BR" sz="11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rgbClr val="25010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7" name="Google Shape;30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49" y="1738542"/>
            <a:ext cx="4798106" cy="2272100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7"/>
          <p:cNvSpPr txBox="1"/>
          <p:nvPr/>
        </p:nvSpPr>
        <p:spPr>
          <a:xfrm>
            <a:off x="349250" y="4412899"/>
            <a:ext cx="4808615" cy="25540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HIV/AIDS: </a:t>
            </a: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população negra concentra 28,6% das notificações. Como representam apenas 23,9% da cidade, eles estão sobrecarregados em quase 5% acima da sua representação populacional.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Tuberculose: </a:t>
            </a: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Com 36% dos casos, o impacto é ainda mais agressivo: a população negra tem uma incidência 50% maior do que o seu peso na população total de Pelotas.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8"/>
          <p:cNvSpPr txBox="1"/>
          <p:nvPr/>
        </p:nvSpPr>
        <p:spPr>
          <a:xfrm>
            <a:off x="349249" y="656902"/>
            <a:ext cx="4824413" cy="22770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Entre 2018 e 2024, foram registradas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5.405 notificações de violência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contra residentes de Pelotas. O número de ocorrências aumentou progressivamente ao longo do período, passando de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548 registros em 2018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para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1.185 em 2024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, um crescimento de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116%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Em 2024,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74,5% das notificações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corresponderam a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pessoas brancas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, enquanto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23,7%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 foram de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pessoas negras (pretas e pardas)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/>
          </a:p>
        </p:txBody>
      </p:sp>
      <p:sp>
        <p:nvSpPr>
          <p:cNvPr id="314" name="Google Shape;314;p18"/>
          <p:cNvSpPr txBox="1"/>
          <p:nvPr/>
        </p:nvSpPr>
        <p:spPr>
          <a:xfrm>
            <a:off x="367304" y="6280281"/>
            <a:ext cx="4824412" cy="1169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O aumento das notificações de violência insere-se no trabalho precípuo de qualificação dos dados por meio do </a:t>
            </a:r>
            <a:r>
              <a:rPr b="1"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Núcleo de Violências da Vigilância Epidemiológica de Pelotas</a:t>
            </a:r>
            <a:r>
              <a:rPr lang="pt-BR" sz="12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, visando o combate à subnotificação.</a:t>
            </a:r>
            <a:endParaRPr/>
          </a:p>
        </p:txBody>
      </p:sp>
      <p:sp>
        <p:nvSpPr>
          <p:cNvPr id="315" name="Google Shape;315;p18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980404"/>
          </a:solidFill>
          <a:ln cap="flat" cmpd="sng" w="9525">
            <a:solidFill>
              <a:srgbClr val="9804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16" name="Google Shape;316;p18"/>
          <p:cNvSpPr txBox="1"/>
          <p:nvPr/>
        </p:nvSpPr>
        <p:spPr>
          <a:xfrm>
            <a:off x="5191716" y="130184"/>
            <a:ext cx="475659" cy="369332"/>
          </a:xfrm>
          <a:prstGeom prst="rect">
            <a:avLst/>
          </a:prstGeom>
          <a:solidFill>
            <a:srgbClr val="980404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16</a:t>
            </a:r>
            <a:endParaRPr/>
          </a:p>
        </p:txBody>
      </p:sp>
      <p:sp>
        <p:nvSpPr>
          <p:cNvPr id="317" name="Google Shape;317;p18"/>
          <p:cNvSpPr txBox="1"/>
          <p:nvPr/>
        </p:nvSpPr>
        <p:spPr>
          <a:xfrm>
            <a:off x="694424" y="329480"/>
            <a:ext cx="42943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Violências</a:t>
            </a:r>
            <a:endParaRPr b="1" sz="1600">
              <a:solidFill>
                <a:srgbClr val="590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18" name="Google Shape;31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48" y="2976722"/>
            <a:ext cx="4824413" cy="30859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3" name="Google Shape;323;p19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324" name="Google Shape;324;p19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25" name="Google Shape;325;p19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26" name="Google Shape;326;p19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27" name="Google Shape;327;p19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28" name="Google Shape;328;p19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29" name="Google Shape;329;p19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30" name="Google Shape;330;p19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331" name="Google Shape;331;p19"/>
          <p:cNvSpPr txBox="1"/>
          <p:nvPr/>
        </p:nvSpPr>
        <p:spPr>
          <a:xfrm>
            <a:off x="547858" y="235861"/>
            <a:ext cx="463487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Óbitos</a:t>
            </a:r>
            <a:endParaRPr/>
          </a:p>
        </p:txBody>
      </p:sp>
      <p:sp>
        <p:nvSpPr>
          <p:cNvPr id="332" name="Google Shape;332;p19"/>
          <p:cNvSpPr txBox="1"/>
          <p:nvPr/>
        </p:nvSpPr>
        <p:spPr>
          <a:xfrm>
            <a:off x="5173663" y="130184"/>
            <a:ext cx="493713" cy="369332"/>
          </a:xfrm>
          <a:prstGeom prst="rect">
            <a:avLst/>
          </a:prstGeom>
          <a:solidFill>
            <a:srgbClr val="980404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17</a:t>
            </a:r>
            <a:endParaRPr/>
          </a:p>
        </p:txBody>
      </p:sp>
      <p:pic>
        <p:nvPicPr>
          <p:cNvPr id="333" name="Google Shape;33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322" y="4916413"/>
            <a:ext cx="4824413" cy="2528650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19"/>
          <p:cNvSpPr txBox="1"/>
          <p:nvPr/>
        </p:nvSpPr>
        <p:spPr>
          <a:xfrm>
            <a:off x="371703" y="649315"/>
            <a:ext cx="4811032" cy="3985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A análise da distribuição proporcional das causas de óbito por raça/cor em Pelotas no ano de 2024 evidencia que as doenças do aparelho circulatório e as neoplasias constituem as principais causas de morte em ambos os grupos. Entre indivíduos brancos, essas causas representam cerca de 20,5% e 20,7% dos óbitos, respectivamente, enquanto entre a população negra (pretos e pardos) correspondem a aproximadamente 19,9% e 18,0%.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Observam-se, entretanto, diferenças no perfil proporcional das demais causas. As doenças do aparelho respiratório apresentam maior participação relativa entre indivíduos brancos (12,9%) em comparação à população negra (8,3%). Por outro lado, entre a população negra, há maior proporção de óbitos por doenças endócrinas, nutricionais e metabólicas (7,4% versus 6,0%) e por causas classificadas como sintomas, sinais e achados inespecíficos (10,0% versus 9,1%).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Essas diferenças sugerem variações no perfil de morbimortalidade entre os grupos raciais. A análise proporcional permite evidenciar tais padrões independentemente das diferenças no tamanho populacional entre os grupos, contribuindo para uma compreensão mais equitativa da distribuição dos óbitos.</a:t>
            </a:r>
            <a:endParaRPr sz="11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35" name="Google Shape;33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" y="1142"/>
            <a:ext cx="5667375" cy="1398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0" name="Google Shape;340;p20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341" name="Google Shape;341;p20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2" name="Google Shape;342;p20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3" name="Google Shape;343;p20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4" name="Google Shape;344;p20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5" name="Google Shape;345;p20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6" name="Google Shape;346;p20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47" name="Google Shape;347;p20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pic>
        <p:nvPicPr>
          <p:cNvPr id="348" name="Google Shape;34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50" y="2656380"/>
            <a:ext cx="4805363" cy="2387348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20"/>
          <p:cNvSpPr txBox="1"/>
          <p:nvPr/>
        </p:nvSpPr>
        <p:spPr>
          <a:xfrm>
            <a:off x="401894" y="709089"/>
            <a:ext cx="4706931" cy="17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Os dados apresentados referem-se ao total de pessoas cadastradas desde 2022 no Banco de Dados Municipal da Pessoa com Deficiência. Como o sistema vem sendo alimentado de forma contínua, sem recorte anual, os números representam o total acumulado de registros disponíveis até setembro de 2025.</a:t>
            </a:r>
            <a:endParaRPr/>
          </a:p>
        </p:txBody>
      </p:sp>
      <p:sp>
        <p:nvSpPr>
          <p:cNvPr id="350" name="Google Shape;350;p20"/>
          <p:cNvSpPr txBox="1"/>
          <p:nvPr/>
        </p:nvSpPr>
        <p:spPr>
          <a:xfrm>
            <a:off x="299727" y="314850"/>
            <a:ext cx="4975841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590900"/>
                </a:solidFill>
                <a:latin typeface="Montserrat"/>
                <a:ea typeface="Montserrat"/>
                <a:cs typeface="Montserrat"/>
                <a:sym typeface="Montserrat"/>
              </a:rPr>
              <a:t>Deficiências</a:t>
            </a:r>
            <a:endParaRPr/>
          </a:p>
        </p:txBody>
      </p:sp>
      <p:sp>
        <p:nvSpPr>
          <p:cNvPr id="351" name="Google Shape;351;p20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590900"/>
          </a:solidFill>
          <a:ln cap="flat" cmpd="sng" w="9525">
            <a:solidFill>
              <a:srgbClr val="590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52" name="Google Shape;352;p20"/>
          <p:cNvSpPr txBox="1"/>
          <p:nvPr/>
        </p:nvSpPr>
        <p:spPr>
          <a:xfrm>
            <a:off x="5190330" y="130184"/>
            <a:ext cx="477045" cy="369332"/>
          </a:xfrm>
          <a:prstGeom prst="rect">
            <a:avLst/>
          </a:prstGeom>
          <a:solidFill>
            <a:srgbClr val="5909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18</a:t>
            </a:r>
            <a:endParaRPr/>
          </a:p>
        </p:txBody>
      </p:sp>
      <p:sp>
        <p:nvSpPr>
          <p:cNvPr id="353" name="Google Shape;353;p20"/>
          <p:cNvSpPr txBox="1"/>
          <p:nvPr/>
        </p:nvSpPr>
        <p:spPr>
          <a:xfrm>
            <a:off x="367107" y="5418526"/>
            <a:ext cx="4841080" cy="14461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 fato de a população negra representar 25,2% do cadastro (estando levemente acima dos 23,9% da população total) sugere que as políticas de busca ativa e cadastramento de pessoas com deficiência em Pelotas estão conseguindo atingir a população negra de forma eficaz.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1"/>
          <p:cNvSpPr txBox="1"/>
          <p:nvPr/>
        </p:nvSpPr>
        <p:spPr>
          <a:xfrm>
            <a:off x="349250" y="723814"/>
            <a:ext cx="4751548" cy="19949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4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O sistema registra 599 pessoas com deficiências cadastradas desde 2022, apresentando 445 autodeclaradas brancas, as quais representam 74,3%. Enquanto a população autodeclarada negra compõe-se de 151 pessoas e somam 25% do total de registros.</a:t>
            </a:r>
            <a:endParaRPr b="0"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59" name="Google Shape;35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9250" y="2965109"/>
            <a:ext cx="4824412" cy="2325659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21"/>
          <p:cNvSpPr txBox="1"/>
          <p:nvPr/>
        </p:nvSpPr>
        <p:spPr>
          <a:xfrm>
            <a:off x="353893" y="5758766"/>
            <a:ext cx="4746905" cy="16717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400" u="none" strike="noStrik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Entre as pessoas negras, o banco de dados informa 96 autodeclaradas pretas (16%) e 55 autodeclaradas pardas (9%). </a:t>
            </a:r>
            <a:r>
              <a:rPr lang="pt-BR"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rPr>
              <a:t>Sendo o transtorno do espectro autista (TEA) o tipo de deficiência mais frequente para essa população.</a:t>
            </a:r>
            <a:endParaRPr b="0" sz="1400">
              <a:solidFill>
                <a:schemeClr val="accent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1" name="Google Shape;361;p21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rgbClr val="590900"/>
          </a:solidFill>
          <a:ln cap="flat" cmpd="sng" w="9525">
            <a:solidFill>
              <a:srgbClr val="590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62" name="Google Shape;362;p21"/>
          <p:cNvSpPr txBox="1"/>
          <p:nvPr/>
        </p:nvSpPr>
        <p:spPr>
          <a:xfrm>
            <a:off x="5191716" y="130184"/>
            <a:ext cx="475659" cy="369332"/>
          </a:xfrm>
          <a:prstGeom prst="rect">
            <a:avLst/>
          </a:prstGeom>
          <a:solidFill>
            <a:srgbClr val="5909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19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CCB">
            <a:alpha val="25098"/>
          </a:srgbClr>
        </a:solidFill>
      </p:bgPr>
    </p:bg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22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368" name="Google Shape;368;p22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69" name="Google Shape;369;p22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70" name="Google Shape;370;p22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71" name="Google Shape;371;p22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72" name="Google Shape;372;p22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73" name="Google Shape;373;p22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74" name="Google Shape;374;p22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375" name="Google Shape;375;p22"/>
          <p:cNvSpPr txBox="1"/>
          <p:nvPr/>
        </p:nvSpPr>
        <p:spPr>
          <a:xfrm>
            <a:off x="472648" y="1048346"/>
            <a:ext cx="4755338" cy="5159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Esse Boletim retrata parcialmente a situação atual da saúde e agravos da população negra no município de Pelotas.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Apesar dos avanços alcançados nos últimos anos, permanece o desafio de fortalecer e garantir a continuidade de ações voltadas ao enfrentamento das iniquidades raciais em saúde, especialmente, diante da sobrerrepresentação da população negra entre as principais causas de morte.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solidFill>
                  <a:srgbClr val="250101"/>
                </a:solidFill>
                <a:latin typeface="Montserrat"/>
                <a:ea typeface="Montserrat"/>
                <a:cs typeface="Montserrat"/>
                <a:sym typeface="Montserrat"/>
              </a:rPr>
              <a:t>É imprescindível o desenvolvimento e a consolidação de estratégias de monitoramento contínuo, avaliação sistemática e incentivo à produção e qualificação de dados desagregados por raça/cor. Essas ações são fundamentais para orientar políticas públicas mais equitativas e eficazes, contribuindo para o enfrentamento do racismo institucional e para a promoção da justiça social em saúde.</a:t>
            </a:r>
            <a:endParaRPr/>
          </a:p>
        </p:txBody>
      </p:sp>
      <p:sp>
        <p:nvSpPr>
          <p:cNvPr id="376" name="Google Shape;376;p22"/>
          <p:cNvSpPr txBox="1"/>
          <p:nvPr/>
        </p:nvSpPr>
        <p:spPr>
          <a:xfrm>
            <a:off x="-19050" y="436593"/>
            <a:ext cx="3640555" cy="400110"/>
          </a:xfrm>
          <a:prstGeom prst="rect">
            <a:avLst/>
          </a:prstGeom>
          <a:solidFill>
            <a:srgbClr val="250101"/>
          </a:solidFill>
          <a:ln cap="flat" cmpd="sng" w="9525">
            <a:solidFill>
              <a:srgbClr val="E6E6E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Considerações Finais</a:t>
            </a:r>
            <a:endParaRPr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77" name="Google Shape;377;p22"/>
          <p:cNvSpPr txBox="1"/>
          <p:nvPr/>
        </p:nvSpPr>
        <p:spPr>
          <a:xfrm>
            <a:off x="0" y="0"/>
            <a:ext cx="5667375" cy="130184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rgbClr val="590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78" name="Google Shape;378;p22"/>
          <p:cNvSpPr txBox="1"/>
          <p:nvPr/>
        </p:nvSpPr>
        <p:spPr>
          <a:xfrm>
            <a:off x="5191716" y="130184"/>
            <a:ext cx="475659" cy="369332"/>
          </a:xfrm>
          <a:prstGeom prst="rect">
            <a:avLst/>
          </a:prstGeom>
          <a:solidFill>
            <a:srgbClr val="25010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20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3" name="Google Shape;383;p23"/>
          <p:cNvGrpSpPr/>
          <p:nvPr/>
        </p:nvGrpSpPr>
        <p:grpSpPr>
          <a:xfrm>
            <a:off x="-4295955" y="1397479"/>
            <a:ext cx="3864637" cy="534838"/>
            <a:chOff x="-4295955" y="1397479"/>
            <a:chExt cx="3864637" cy="534838"/>
          </a:xfrm>
        </p:grpSpPr>
        <p:sp>
          <p:nvSpPr>
            <p:cNvPr id="384" name="Google Shape;384;p23"/>
            <p:cNvSpPr/>
            <p:nvPr/>
          </p:nvSpPr>
          <p:spPr>
            <a:xfrm>
              <a:off x="-4295955" y="1397479"/>
              <a:ext cx="552091" cy="534838"/>
            </a:xfrm>
            <a:prstGeom prst="rect">
              <a:avLst/>
            </a:prstGeom>
            <a:solidFill>
              <a:srgbClr val="250101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85" name="Google Shape;385;p23"/>
            <p:cNvSpPr/>
            <p:nvPr/>
          </p:nvSpPr>
          <p:spPr>
            <a:xfrm>
              <a:off x="-3743864" y="1397479"/>
              <a:ext cx="552091" cy="534838"/>
            </a:xfrm>
            <a:prstGeom prst="rect">
              <a:avLst/>
            </a:prstGeom>
            <a:solidFill>
              <a:srgbClr val="590900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86" name="Google Shape;386;p23"/>
            <p:cNvSpPr/>
            <p:nvPr/>
          </p:nvSpPr>
          <p:spPr>
            <a:xfrm>
              <a:off x="-3191773" y="1397479"/>
              <a:ext cx="552091" cy="534838"/>
            </a:xfrm>
            <a:prstGeom prst="rect">
              <a:avLst/>
            </a:prstGeom>
            <a:solidFill>
              <a:srgbClr val="D96C2A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87" name="Google Shape;387;p23"/>
            <p:cNvSpPr/>
            <p:nvPr/>
          </p:nvSpPr>
          <p:spPr>
            <a:xfrm>
              <a:off x="-2101240" y="1397479"/>
              <a:ext cx="552091" cy="534838"/>
            </a:xfrm>
            <a:prstGeom prst="rect">
              <a:avLst/>
            </a:prstGeom>
            <a:solidFill>
              <a:srgbClr val="F1A006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88" name="Google Shape;388;p23"/>
            <p:cNvSpPr/>
            <p:nvPr/>
          </p:nvSpPr>
          <p:spPr>
            <a:xfrm>
              <a:off x="-2647156" y="1397479"/>
              <a:ext cx="552091" cy="534838"/>
            </a:xfrm>
            <a:prstGeom prst="rect">
              <a:avLst/>
            </a:prstGeom>
            <a:solidFill>
              <a:srgbClr val="DA7B29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89" name="Google Shape;389;p23"/>
            <p:cNvSpPr/>
            <p:nvPr/>
          </p:nvSpPr>
          <p:spPr>
            <a:xfrm>
              <a:off x="-1535500" y="1397479"/>
              <a:ext cx="552091" cy="534838"/>
            </a:xfrm>
            <a:prstGeom prst="rect">
              <a:avLst/>
            </a:prstGeom>
            <a:solidFill>
              <a:srgbClr val="F33738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390" name="Google Shape;390;p23"/>
            <p:cNvSpPr/>
            <p:nvPr/>
          </p:nvSpPr>
          <p:spPr>
            <a:xfrm>
              <a:off x="-983409" y="1397479"/>
              <a:ext cx="552091" cy="534838"/>
            </a:xfrm>
            <a:prstGeom prst="rect">
              <a:avLst/>
            </a:prstGeom>
            <a:solidFill>
              <a:srgbClr val="E4DFDB"/>
            </a:solidFill>
            <a:ln cap="flat" cmpd="sng" w="12700">
              <a:solidFill>
                <a:srgbClr val="0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391" name="Google Shape;391;p23"/>
          <p:cNvSpPr/>
          <p:nvPr/>
        </p:nvSpPr>
        <p:spPr>
          <a:xfrm>
            <a:off x="-24799" y="424487"/>
            <a:ext cx="5751262" cy="180000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0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2" name="Google Shape;392;p23"/>
          <p:cNvSpPr/>
          <p:nvPr/>
        </p:nvSpPr>
        <p:spPr>
          <a:xfrm>
            <a:off x="-24799" y="756885"/>
            <a:ext cx="5692174" cy="684000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0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3" name="Google Shape;393;p23"/>
          <p:cNvSpPr/>
          <p:nvPr/>
        </p:nvSpPr>
        <p:spPr>
          <a:xfrm>
            <a:off x="-1" y="1593282"/>
            <a:ext cx="5661455" cy="5577750"/>
          </a:xfrm>
          <a:prstGeom prst="rect">
            <a:avLst/>
          </a:prstGeom>
          <a:solidFill>
            <a:srgbClr val="590900"/>
          </a:solidFill>
          <a:ln cap="flat" cmpd="sng" w="12700">
            <a:solidFill>
              <a:srgbClr val="0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4" name="Google Shape;394;p23"/>
          <p:cNvSpPr txBox="1"/>
          <p:nvPr/>
        </p:nvSpPr>
        <p:spPr>
          <a:xfrm>
            <a:off x="1269117" y="849018"/>
            <a:ext cx="289113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Expediente</a:t>
            </a:r>
            <a:endParaRPr/>
          </a:p>
        </p:txBody>
      </p:sp>
      <p:sp>
        <p:nvSpPr>
          <p:cNvPr id="395" name="Google Shape;395;p23"/>
          <p:cNvSpPr txBox="1"/>
          <p:nvPr/>
        </p:nvSpPr>
        <p:spPr>
          <a:xfrm>
            <a:off x="349250" y="1529691"/>
            <a:ext cx="4847973" cy="702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Prefeitura Municipal de Pelotas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Fernando Marroni - </a:t>
            </a:r>
            <a:r>
              <a:rPr lang="pt-BR" sz="1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Prefeito</a:t>
            </a:r>
            <a:endParaRPr b="1" sz="14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6" name="Google Shape;396;p23"/>
          <p:cNvSpPr/>
          <p:nvPr/>
        </p:nvSpPr>
        <p:spPr>
          <a:xfrm>
            <a:off x="262148" y="2179351"/>
            <a:ext cx="2879100" cy="476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45700" spcFirstLastPara="1" rIns="45700" wrap="square" tIns="450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Secretaria Municipal de Saúde </a:t>
            </a:r>
            <a:endParaRPr b="1" sz="1200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4DFDB"/>
              </a:buClr>
              <a:buSzPts val="1200"/>
              <a:buFont typeface="Montserrat"/>
              <a:buNone/>
            </a:pPr>
            <a:r>
              <a:rPr lang="pt-BR" sz="1200">
                <a:solidFill>
                  <a:srgbClr val="E4DFDB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b="0" lang="pt-BR" sz="1200" strike="noStrike">
                <a:solidFill>
                  <a:srgbClr val="E4DFDB"/>
                </a:solidFill>
                <a:latin typeface="Montserrat"/>
                <a:ea typeface="Montserrat"/>
                <a:cs typeface="Montserrat"/>
                <a:sym typeface="Montserrat"/>
              </a:rPr>
              <a:t>ngela Vitória Moreira</a:t>
            </a:r>
            <a:endParaRPr b="0" sz="1200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Departamento de Vigilância Epidemiológica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Naiana Alves Oliveira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Rede de Atenção às Equidades </a:t>
            </a:r>
            <a:br>
              <a:rPr b="1"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b="1"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– REQUI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Bianca Medeiros</a:t>
            </a:r>
            <a:endParaRPr sz="1200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Laura Freitas Oliveira</a:t>
            </a:r>
            <a:endParaRPr sz="12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Viviane Rodrigues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"/>
              <a:buNone/>
            </a:pPr>
            <a:r>
              <a:rPr lang="pt-BR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Rosane Heineck Pinto</a:t>
            </a:r>
            <a:endParaRPr sz="12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Rede de Atenção às Deficiências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Mariana Vargas </a:t>
            </a:r>
            <a:b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Mariana Borges</a:t>
            </a:r>
            <a:b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b="1"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Rede Alyne – Materno Paterno e InfantoJuvenil</a:t>
            </a:r>
            <a:b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Regina Nogueira </a:t>
            </a:r>
            <a:b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Vanessa Munchow dos Santos</a:t>
            </a:r>
            <a:endParaRPr b="0" sz="1200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7" name="Google Shape;397;p23"/>
          <p:cNvSpPr/>
          <p:nvPr/>
        </p:nvSpPr>
        <p:spPr>
          <a:xfrm>
            <a:off x="3141220" y="2231927"/>
            <a:ext cx="2392200" cy="449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45700" spcFirstLastPara="1" rIns="45700" wrap="square" tIns="450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Rede de Atenção às Doenças Crônicas Não Transmissíveis </a:t>
            </a:r>
            <a:br>
              <a:rPr b="1"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Tamires Radtke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Etiene Alves</a:t>
            </a:r>
            <a:endParaRPr b="1" sz="1200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Secretaria de Planejamento e Gestão</a:t>
            </a:r>
            <a:endParaRPr b="1"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Salvador Mandagará Martins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Observatório de Segurança Pública e Prevenção Social</a:t>
            </a:r>
            <a:b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José Mario Brem da Silva Jr.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Taiana Fernandes Marreiro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Valdirene Drehmer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lang="pt-BR" sz="1200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Vanessa Faria de Oliveira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Colaboradoras</a:t>
            </a:r>
            <a:endParaRPr b="1" sz="12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Ana Carolina Oliveira Ruivo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Daniela de Oliveira Nava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8" name="Google Shape;39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53023" y="7301219"/>
            <a:ext cx="834273" cy="545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41220" y="7171032"/>
            <a:ext cx="830783" cy="738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23"/>
          <p:cNvPicPr preferRelativeResize="0"/>
          <p:nvPr/>
        </p:nvPicPr>
        <p:blipFill rotWithShape="1">
          <a:blip r:embed="rId5">
            <a:alphaModFix/>
          </a:blip>
          <a:srcRect b="0" l="12195" r="9660" t="0"/>
          <a:stretch/>
        </p:blipFill>
        <p:spPr>
          <a:xfrm>
            <a:off x="1592073" y="7194836"/>
            <a:ext cx="830782" cy="718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6739" y="7179654"/>
            <a:ext cx="604313" cy="7338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Boletim - População negra">
      <a:dk1>
        <a:srgbClr val="EADFDB"/>
      </a:dk1>
      <a:lt1>
        <a:srgbClr val="FFFFFF"/>
      </a:lt1>
      <a:dk2>
        <a:srgbClr val="AEABAB"/>
      </a:dk2>
      <a:lt2>
        <a:srgbClr val="E7E6E6"/>
      </a:lt2>
      <a:accent1>
        <a:srgbClr val="250101"/>
      </a:accent1>
      <a:accent2>
        <a:srgbClr val="590A03"/>
      </a:accent2>
      <a:accent3>
        <a:srgbClr val="F23838"/>
      </a:accent3>
      <a:accent4>
        <a:srgbClr val="D96B2B"/>
      </a:accent4>
      <a:accent5>
        <a:srgbClr val="F2A007"/>
      </a:accent5>
      <a:accent6>
        <a:srgbClr val="EADFDB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o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